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725" r:id="rId2"/>
    <p:sldId id="762" r:id="rId3"/>
    <p:sldId id="756" r:id="rId4"/>
    <p:sldId id="757" r:id="rId5"/>
    <p:sldId id="727" r:id="rId6"/>
    <p:sldId id="626" r:id="rId7"/>
    <p:sldId id="675" r:id="rId8"/>
    <p:sldId id="758" r:id="rId9"/>
    <p:sldId id="759" r:id="rId10"/>
    <p:sldId id="596" r:id="rId11"/>
    <p:sldId id="760" r:id="rId12"/>
    <p:sldId id="761" r:id="rId13"/>
    <p:sldId id="710" r:id="rId14"/>
    <p:sldId id="711" r:id="rId15"/>
    <p:sldId id="763" r:id="rId16"/>
    <p:sldId id="764" r:id="rId17"/>
    <p:sldId id="726" r:id="rId18"/>
    <p:sldId id="768" r:id="rId19"/>
    <p:sldId id="769" r:id="rId20"/>
    <p:sldId id="770" r:id="rId21"/>
    <p:sldId id="771" r:id="rId22"/>
    <p:sldId id="772" r:id="rId23"/>
    <p:sldId id="773" r:id="rId24"/>
    <p:sldId id="774" r:id="rId25"/>
    <p:sldId id="775" r:id="rId26"/>
    <p:sldId id="776" r:id="rId27"/>
    <p:sldId id="777" r:id="rId28"/>
    <p:sldId id="780" r:id="rId29"/>
    <p:sldId id="781" r:id="rId30"/>
    <p:sldId id="782" r:id="rId31"/>
    <p:sldId id="783" r:id="rId32"/>
    <p:sldId id="784" r:id="rId33"/>
    <p:sldId id="778" r:id="rId34"/>
    <p:sldId id="779" r:id="rId35"/>
  </p:sldIdLst>
  <p:sldSz cx="9144000" cy="6858000" type="screen4x3"/>
  <p:notesSz cx="7010400" cy="9296400"/>
  <p:defaultTextStyle>
    <a:defPPr>
      <a:defRPr lang="es-MX"/>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6CB6"/>
    <a:srgbClr val="99CC00"/>
    <a:srgbClr val="CCFF33"/>
    <a:srgbClr val="037AFD"/>
    <a:srgbClr val="E0D5FB"/>
    <a:srgbClr val="E2F0F2"/>
    <a:srgbClr val="99CCFF"/>
    <a:srgbClr val="99FF33"/>
    <a:srgbClr val="700000"/>
    <a:srgbClr val="ED9F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80" autoAdjust="0"/>
    <p:restoredTop sz="91141" autoAdjust="0"/>
  </p:normalViewPr>
  <p:slideViewPr>
    <p:cSldViewPr snapToGrid="0">
      <p:cViewPr>
        <p:scale>
          <a:sx n="80" d="100"/>
          <a:sy n="80" d="100"/>
        </p:scale>
        <p:origin x="-912" y="-108"/>
      </p:cViewPr>
      <p:guideLst>
        <p:guide orient="horz" pos="2160"/>
        <p:guide pos="2880"/>
      </p:guideLst>
    </p:cSldViewPr>
  </p:slideViewPr>
  <p:outlineViewPr>
    <p:cViewPr>
      <p:scale>
        <a:sx n="33" d="100"/>
        <a:sy n="33" d="100"/>
      </p:scale>
      <p:origin x="0" y="3672"/>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2" d="100"/>
          <a:sy n="82" d="100"/>
        </p:scale>
        <p:origin x="-1974" y="-84"/>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Marcador de fecha"/>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a:defRPr sz="1200">
                <a:latin typeface="Arial" charset="0"/>
                <a:cs typeface="+mn-cs"/>
              </a:defRPr>
            </a:lvl1pPr>
          </a:lstStyle>
          <a:p>
            <a:pPr>
              <a:defRPr/>
            </a:pPr>
            <a:fld id="{7161471D-DFEB-4253-81D8-A88A2F544D23}" type="datetimeFigureOut">
              <a:rPr lang="es-MX"/>
              <a:pPr>
                <a:defRPr/>
              </a:pPr>
              <a:t>13/11/2012</a:t>
            </a:fld>
            <a:endParaRPr lang="es-MX"/>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a:latin typeface="Arial" charset="0"/>
                <a:cs typeface="+mn-cs"/>
              </a:defRPr>
            </a:lvl1pPr>
          </a:lstStyle>
          <a:p>
            <a:pPr>
              <a:defRPr/>
            </a:pPr>
            <a:endParaRPr lang="es-MX"/>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a:defRPr sz="1200">
                <a:latin typeface="Arial" charset="0"/>
                <a:cs typeface="+mn-cs"/>
              </a:defRPr>
            </a:lvl1pPr>
          </a:lstStyle>
          <a:p>
            <a:pPr>
              <a:defRPr/>
            </a:pPr>
            <a:fld id="{3A6FC026-DB4D-4EEB-AF2F-F742BD8B790B}" type="slidenum">
              <a:rPr lang="es-MX"/>
              <a:pPr>
                <a:defRPr/>
              </a:pPr>
              <a:t>‹Nº›</a:t>
            </a:fld>
            <a:endParaRPr lang="es-MX"/>
          </a:p>
        </p:txBody>
      </p:sp>
      <p:sp>
        <p:nvSpPr>
          <p:cNvPr id="6" name="5 Marcador de encabezado"/>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Arial" charset="0"/>
                <a:cs typeface="Arial" charset="0"/>
              </a:defRPr>
            </a:lvl1pPr>
          </a:lstStyle>
          <a:p>
            <a:pPr>
              <a:defRPr/>
            </a:pPr>
            <a:endParaRPr lang="es-MX"/>
          </a:p>
        </p:txBody>
      </p:sp>
    </p:spTree>
    <p:extLst>
      <p:ext uri="{BB962C8B-B14F-4D97-AF65-F5344CB8AC3E}">
        <p14:creationId xmlns:p14="http://schemas.microsoft.com/office/powerpoint/2010/main" val="2700200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Arial" charset="0"/>
                <a:cs typeface="+mn-cs"/>
              </a:defRPr>
            </a:lvl1pPr>
          </a:lstStyle>
          <a:p>
            <a:pPr>
              <a:defRPr/>
            </a:pPr>
            <a:endParaRPr lang="es-MX"/>
          </a:p>
        </p:txBody>
      </p:sp>
      <p:sp>
        <p:nvSpPr>
          <p:cNvPr id="80899"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Arial" charset="0"/>
                <a:cs typeface="+mn-cs"/>
              </a:defRPr>
            </a:lvl1pPr>
          </a:lstStyle>
          <a:p>
            <a:pPr>
              <a:defRPr/>
            </a:pPr>
            <a:endParaRPr lang="es-MX"/>
          </a:p>
        </p:txBody>
      </p:sp>
      <p:sp>
        <p:nvSpPr>
          <p:cNvPr id="1259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80901"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s-MX" noProof="0" smtClean="0"/>
              <a:t>Haga clic para modificar el estilo de texto del patrón</a:t>
            </a:r>
          </a:p>
          <a:p>
            <a:pPr lvl="1"/>
            <a:r>
              <a:rPr lang="es-MX" noProof="0" smtClean="0"/>
              <a:t>Segundo nivel</a:t>
            </a:r>
          </a:p>
          <a:p>
            <a:pPr lvl="2"/>
            <a:r>
              <a:rPr lang="es-MX" noProof="0" smtClean="0"/>
              <a:t>Tercer nivel</a:t>
            </a:r>
          </a:p>
          <a:p>
            <a:pPr lvl="3"/>
            <a:r>
              <a:rPr lang="es-MX" noProof="0" smtClean="0"/>
              <a:t>Cuarto nivel</a:t>
            </a:r>
          </a:p>
          <a:p>
            <a:pPr lvl="4"/>
            <a:r>
              <a:rPr lang="es-MX" noProof="0" smtClean="0"/>
              <a:t>Quinto nivel</a:t>
            </a:r>
          </a:p>
        </p:txBody>
      </p:sp>
      <p:sp>
        <p:nvSpPr>
          <p:cNvPr id="80902"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Arial" charset="0"/>
                <a:cs typeface="+mn-cs"/>
              </a:defRPr>
            </a:lvl1pPr>
          </a:lstStyle>
          <a:p>
            <a:pPr>
              <a:defRPr/>
            </a:pPr>
            <a:endParaRPr lang="es-MX"/>
          </a:p>
        </p:txBody>
      </p:sp>
      <p:sp>
        <p:nvSpPr>
          <p:cNvPr id="80903"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Arial" charset="0"/>
                <a:cs typeface="+mn-cs"/>
              </a:defRPr>
            </a:lvl1pPr>
          </a:lstStyle>
          <a:p>
            <a:pPr>
              <a:defRPr/>
            </a:pPr>
            <a:fld id="{2A9DCE6C-DE77-40EC-B3BF-E94DDF718B37}" type="slidenum">
              <a:rPr lang="es-MX"/>
              <a:pPr>
                <a:defRPr/>
              </a:pPr>
              <a:t>‹Nº›</a:t>
            </a:fld>
            <a:endParaRPr lang="es-MX"/>
          </a:p>
        </p:txBody>
      </p:sp>
    </p:spTree>
    <p:extLst>
      <p:ext uri="{BB962C8B-B14F-4D97-AF65-F5344CB8AC3E}">
        <p14:creationId xmlns:p14="http://schemas.microsoft.com/office/powerpoint/2010/main" val="31653202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MX" smtClean="0"/>
              <a:t>“Tal derecho [el de la información] es, por tanto, básico para el mejoramiento de una conciencia ciudadana que contribuya a que ésta sea más enterada, lo cual es esencial para el progreso de nuestra sociedad. Si las autoridades públicas […] asumen ante ésta actitudes que permitan atribuirles conductas faltas de ética, al entregar a la comunidad una </a:t>
            </a:r>
            <a:r>
              <a:rPr lang="es-MX" b="1" smtClean="0"/>
              <a:t>información manipulada, incompleta, condicionada a intereses de grupos o personas</a:t>
            </a:r>
            <a:r>
              <a:rPr lang="es-MX" smtClean="0"/>
              <a:t>, que le vede la posibilidad de conocer la verdad para poder </a:t>
            </a:r>
            <a:r>
              <a:rPr lang="es-MX" b="1" smtClean="0"/>
              <a:t>participar libremente en la formación de la voluntad general</a:t>
            </a:r>
            <a:r>
              <a:rPr lang="es-MX" smtClean="0"/>
              <a:t>, incurre en una violación grave a las garantías individuales […] pues su proceder conlleva considerar que existe en ellas la propensión de incorporar a nuestra vida política lo que podríamos llamar la cultura del engaño, de la maquinación, de la ocultación, en lugar de enfrentar la verdad y tomar acciones rápidas y eficaces para llegar a ésta y hacerla del conocimiento de los gobernados.”</a:t>
            </a:r>
            <a:endParaRPr lang="es-ES" smtClean="0"/>
          </a:p>
          <a:p>
            <a:pPr eaLnBrk="1" hangingPunct="1">
              <a:spcBef>
                <a:spcPct val="0"/>
              </a:spcBef>
            </a:pPr>
            <a:endParaRPr lang="es-ES" smtClean="0"/>
          </a:p>
        </p:txBody>
      </p:sp>
      <p:sp>
        <p:nvSpPr>
          <p:cNvPr id="50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CD647C-3911-4624-9D5F-E266B405EA80}" type="slidenum">
              <a:rPr lang="es-ES" smtClean="0"/>
              <a:pPr fontAlgn="base">
                <a:spcBef>
                  <a:spcPct val="0"/>
                </a:spcBef>
                <a:spcAft>
                  <a:spcPct val="0"/>
                </a:spcAft>
                <a:defRPr/>
              </a:pPr>
              <a:t>3</a:t>
            </a:fld>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B08BA2-C1AA-43BC-B5A5-0B151E2FDA05}" type="slidenum">
              <a:rPr lang="es-ES" smtClean="0"/>
              <a:pPr fontAlgn="base">
                <a:spcBef>
                  <a:spcPct val="0"/>
                </a:spcBef>
                <a:spcAft>
                  <a:spcPct val="0"/>
                </a:spcAft>
                <a:defRPr/>
              </a:pPr>
              <a:t>16</a:t>
            </a:fld>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MX" smtClean="0">
                <a:latin typeface="Arial" charset="0"/>
              </a:rPr>
              <a:t>31 Estados han reformado sus leyes después de la reforma al artículo 6to constitucional (Hidalgo cumple con el artículo 6º constitucional por lo cual no requiere reforma), pero sólo 25 Leyes están alineadas al mandato constitucional, es decir, a la fecha 7 Estados no han hecho las reformas necesarias para cumplir con la constitución.</a:t>
            </a:r>
          </a:p>
        </p:txBody>
      </p:sp>
      <p:sp>
        <p:nvSpPr>
          <p:cNvPr id="41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91A2FF-F77D-415D-AA50-90470FCFC9D6}" type="slidenum">
              <a:rPr lang="es-MX"/>
              <a:pPr fontAlgn="base">
                <a:spcBef>
                  <a:spcPct val="0"/>
                </a:spcBef>
                <a:spcAft>
                  <a:spcPct val="0"/>
                </a:spcAft>
                <a:defRPr/>
              </a:pPr>
              <a:t>17</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C70DA471-F9D5-41CE-9847-416495269818}" type="slidenum">
              <a:rPr lang="es-MX" smtClean="0"/>
              <a:pPr>
                <a:defRPr/>
              </a:pPr>
              <a:t>18</a:t>
            </a:fld>
            <a:endParaRPr lang="es-MX" dirty="0"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s-E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C70DA471-F9D5-41CE-9847-416495269818}" type="slidenum">
              <a:rPr lang="es-MX" smtClean="0"/>
              <a:pPr>
                <a:defRPr/>
              </a:pPr>
              <a:t>27</a:t>
            </a:fld>
            <a:endParaRPr lang="es-MX" dirty="0"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s-E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6D6B1F66-1375-47FA-91FF-ACEB75D8BE2B}" type="slidenum">
              <a:rPr lang="es-ES" smtClean="0"/>
              <a:pPr/>
              <a:t>28</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19EED9-11A4-469C-B5CF-89889C671C6B}" type="slidenum">
              <a:rPr lang="es-ES" smtClean="0"/>
              <a:pPr fontAlgn="base">
                <a:spcBef>
                  <a:spcPct val="0"/>
                </a:spcBef>
                <a:spcAft>
                  <a:spcPct val="0"/>
                </a:spcAft>
                <a:defRPr/>
              </a:pPr>
              <a:t>4</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90A381-6EA2-4AFB-AA60-374684A6876D}" type="slidenum">
              <a:rPr lang="es-ES" smtClean="0"/>
              <a:pPr fontAlgn="base">
                <a:spcBef>
                  <a:spcPct val="0"/>
                </a:spcBef>
                <a:spcAft>
                  <a:spcPct val="0"/>
                </a:spcAft>
                <a:defRPr/>
              </a:pPr>
              <a:t>5</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p:txBody>
          <a:bodyPr/>
          <a:lstStyle/>
          <a:p>
            <a:pPr>
              <a:defRPr/>
            </a:pPr>
            <a:fld id="{464BEB37-20EE-42BE-8D87-85B42A0E9FFC}" type="slidenum">
              <a:rPr lang="es-ES" smtClean="0"/>
              <a:pPr>
                <a:defRPr/>
              </a:pPr>
              <a:t>6</a:t>
            </a:fld>
            <a:endParaRPr lang="es-E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MX"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A4E31C-FE4A-447D-B75E-6C3F59B4BAED}" type="slidenum">
              <a:rPr lang="es-ES" smtClean="0"/>
              <a:pPr fontAlgn="base">
                <a:spcBef>
                  <a:spcPct val="0"/>
                </a:spcBef>
                <a:spcAft>
                  <a:spcPct val="0"/>
                </a:spcAft>
                <a:defRPr/>
              </a:pPr>
              <a:t>8</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51F63F-E0C3-4BA0-ABB0-333A959901C3}" type="slidenum">
              <a:rPr lang="es-ES" smtClean="0"/>
              <a:pPr fontAlgn="base">
                <a:spcBef>
                  <a:spcPct val="0"/>
                </a:spcBef>
                <a:spcAft>
                  <a:spcPct val="0"/>
                </a:spcAft>
                <a:defRPr/>
              </a:pPr>
              <a:t>9</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CB2AD1E-4D27-444A-B85A-1F5B277E1C3A}" type="slidenum">
              <a:rPr lang="es-ES" smtClean="0"/>
              <a:pPr/>
              <a:t>11</a:t>
            </a:fld>
            <a:endParaRPr lang="es-ES" dirty="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xfrm>
            <a:off x="702664" y="4417405"/>
            <a:ext cx="5605075" cy="4181765"/>
          </a:xfrm>
          <a:noFill/>
          <a:ln/>
        </p:spPr>
        <p:txBody>
          <a:bodyPr/>
          <a:lstStyle/>
          <a:p>
            <a:pPr eaLnBrk="1" hangingPunct="1"/>
            <a:endParaRPr lang="es-MX"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72996799-95B3-427B-A8C7-E0A202CF58F8}" type="slidenum">
              <a:rPr lang="es-ES" smtClean="0"/>
              <a:pPr/>
              <a:t>12</a:t>
            </a:fld>
            <a:endParaRPr lang="es-E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s-MX"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4E6776-8FD2-4726-9B09-F5FC737554B3}" type="slidenum">
              <a:rPr lang="es-ES" smtClean="0"/>
              <a:pPr fontAlgn="base">
                <a:spcBef>
                  <a:spcPct val="0"/>
                </a:spcBef>
                <a:spcAft>
                  <a:spcPct val="0"/>
                </a:spcAft>
                <a:defRPr/>
              </a:pPr>
              <a:t>15</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oleObject" Target="../embeddings/oleObject22.bin"/><Relationship Id="rId3" Type="http://schemas.openxmlformats.org/officeDocument/2006/relationships/image" Target="../media/image2.jpeg"/><Relationship Id="rId7" Type="http://schemas.openxmlformats.org/officeDocument/2006/relationships/oleObject" Target="../embeddings/oleObject16.bin"/><Relationship Id="rId12" Type="http://schemas.openxmlformats.org/officeDocument/2006/relationships/oleObject" Target="../embeddings/oleObject21.bin"/><Relationship Id="rId17" Type="http://schemas.openxmlformats.org/officeDocument/2006/relationships/oleObject" Target="../embeddings/oleObject26.bin"/><Relationship Id="rId2" Type="http://schemas.openxmlformats.org/officeDocument/2006/relationships/slideMaster" Target="../slideMasters/slideMaster1.xml"/><Relationship Id="rId16" Type="http://schemas.openxmlformats.org/officeDocument/2006/relationships/oleObject" Target="../embeddings/oleObject25.bin"/><Relationship Id="rId1" Type="http://schemas.openxmlformats.org/officeDocument/2006/relationships/vmlDrawing" Target="../drawings/vmlDrawing2.vml"/><Relationship Id="rId6" Type="http://schemas.openxmlformats.org/officeDocument/2006/relationships/oleObject" Target="../embeddings/oleObject15.bin"/><Relationship Id="rId11" Type="http://schemas.openxmlformats.org/officeDocument/2006/relationships/oleObject" Target="../embeddings/oleObject20.bin"/><Relationship Id="rId5" Type="http://schemas.openxmlformats.org/officeDocument/2006/relationships/image" Target="../media/image1.png"/><Relationship Id="rId15" Type="http://schemas.openxmlformats.org/officeDocument/2006/relationships/oleObject" Target="../embeddings/oleObject24.bin"/><Relationship Id="rId10" Type="http://schemas.openxmlformats.org/officeDocument/2006/relationships/oleObject" Target="../embeddings/oleObject19.bin"/><Relationship Id="rId4" Type="http://schemas.openxmlformats.org/officeDocument/2006/relationships/oleObject" Target="../embeddings/oleObject14.bin"/><Relationship Id="rId9" Type="http://schemas.openxmlformats.org/officeDocument/2006/relationships/oleObject" Target="../embeddings/oleObject18.bin"/><Relationship Id="rId14" Type="http://schemas.openxmlformats.org/officeDocument/2006/relationships/oleObject" Target="../embeddings/oleObject23.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oleObject" Target="../embeddings/oleObject35.bin"/><Relationship Id="rId3" Type="http://schemas.openxmlformats.org/officeDocument/2006/relationships/image" Target="../media/image2.jpeg"/><Relationship Id="rId7" Type="http://schemas.openxmlformats.org/officeDocument/2006/relationships/oleObject" Target="../embeddings/oleObject29.bin"/><Relationship Id="rId12" Type="http://schemas.openxmlformats.org/officeDocument/2006/relationships/oleObject" Target="../embeddings/oleObject34.bin"/><Relationship Id="rId17" Type="http://schemas.openxmlformats.org/officeDocument/2006/relationships/oleObject" Target="../embeddings/oleObject39.bin"/><Relationship Id="rId2" Type="http://schemas.openxmlformats.org/officeDocument/2006/relationships/slideMaster" Target="../slideMasters/slideMaster1.xml"/><Relationship Id="rId16" Type="http://schemas.openxmlformats.org/officeDocument/2006/relationships/oleObject" Target="../embeddings/oleObject38.bin"/><Relationship Id="rId1" Type="http://schemas.openxmlformats.org/officeDocument/2006/relationships/vmlDrawing" Target="../drawings/vmlDrawing3.vml"/><Relationship Id="rId6" Type="http://schemas.openxmlformats.org/officeDocument/2006/relationships/oleObject" Target="../embeddings/oleObject28.bin"/><Relationship Id="rId11" Type="http://schemas.openxmlformats.org/officeDocument/2006/relationships/oleObject" Target="../embeddings/oleObject33.bin"/><Relationship Id="rId5" Type="http://schemas.openxmlformats.org/officeDocument/2006/relationships/image" Target="../media/image1.png"/><Relationship Id="rId15" Type="http://schemas.openxmlformats.org/officeDocument/2006/relationships/oleObject" Target="../embeddings/oleObject37.bin"/><Relationship Id="rId10" Type="http://schemas.openxmlformats.org/officeDocument/2006/relationships/oleObject" Target="../embeddings/oleObject32.bin"/><Relationship Id="rId4" Type="http://schemas.openxmlformats.org/officeDocument/2006/relationships/oleObject" Target="../embeddings/oleObject27.bin"/><Relationship Id="rId9" Type="http://schemas.openxmlformats.org/officeDocument/2006/relationships/oleObject" Target="../embeddings/oleObject31.bin"/><Relationship Id="rId14" Type="http://schemas.openxmlformats.org/officeDocument/2006/relationships/oleObject" Target="../embeddings/oleObject36.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3" descr="fondo DGIS 2"/>
          <p:cNvPicPr>
            <a:picLocks noChangeAspect="1" noChangeArrowheads="1"/>
          </p:cNvPicPr>
          <p:nvPr userDrawn="1"/>
        </p:nvPicPr>
        <p:blipFill>
          <a:blip r:embed="rId3" cstate="print"/>
          <a:srcRect/>
          <a:stretch>
            <a:fillRect/>
          </a:stretch>
        </p:blipFill>
        <p:spPr bwMode="auto">
          <a:xfrm>
            <a:off x="0" y="0"/>
            <a:ext cx="9144000" cy="620713"/>
          </a:xfrm>
          <a:prstGeom prst="rect">
            <a:avLst/>
          </a:prstGeom>
          <a:noFill/>
          <a:ln w="9525">
            <a:noFill/>
            <a:miter lim="800000"/>
            <a:headEnd/>
            <a:tailEnd/>
          </a:ln>
        </p:spPr>
      </p:pic>
      <p:graphicFrame>
        <p:nvGraphicFramePr>
          <p:cNvPr id="5" name="Object 4"/>
          <p:cNvGraphicFramePr>
            <a:graphicFrameLocks noChangeAspect="1"/>
          </p:cNvGraphicFramePr>
          <p:nvPr/>
        </p:nvGraphicFramePr>
        <p:xfrm>
          <a:off x="107950" y="44450"/>
          <a:ext cx="277813" cy="549275"/>
        </p:xfrm>
        <a:graphic>
          <a:graphicData uri="http://schemas.openxmlformats.org/presentationml/2006/ole">
            <mc:AlternateContent xmlns:mc="http://schemas.openxmlformats.org/markup-compatibility/2006">
              <mc:Choice xmlns:v="urn:schemas-microsoft-com:vml" Requires="v">
                <p:oleObj spid="_x0000_s155884" name="Imagen de mapa de bits" r:id="rId4" imgW="2266667" imgH="4476190" progId="PBrush">
                  <p:embed/>
                </p:oleObj>
              </mc:Choice>
              <mc:Fallback>
                <p:oleObj name="Imagen de mapa de bits" r:id="rId4" imgW="2266667" imgH="4476190" progId="PBrush">
                  <p:embed/>
                  <p:pic>
                    <p:nvPicPr>
                      <p:cNvPr id="0" name="Picture 171"/>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7950" y="44450"/>
                        <a:ext cx="2778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 Box 5"/>
          <p:cNvSpPr txBox="1">
            <a:spLocks noChangeArrowheads="1"/>
          </p:cNvSpPr>
          <p:nvPr userDrawn="1"/>
        </p:nvSpPr>
        <p:spPr bwMode="auto">
          <a:xfrm>
            <a:off x="1009650" y="146050"/>
            <a:ext cx="8193088" cy="338138"/>
          </a:xfrm>
          <a:prstGeom prst="rect">
            <a:avLst/>
          </a:prstGeom>
          <a:noFill/>
          <a:ln w="9525">
            <a:noFill/>
            <a:miter lim="800000"/>
            <a:headEnd/>
            <a:tailEnd/>
          </a:ln>
        </p:spPr>
        <p:txBody>
          <a:bodyPr>
            <a:spAutoFit/>
          </a:bodyPr>
          <a:lstStyle/>
          <a:p>
            <a:pPr algn="r">
              <a:defRPr/>
            </a:pPr>
            <a:r>
              <a:rPr lang="es-MX" sz="1600" b="1">
                <a:solidFill>
                  <a:schemeClr val="bg1"/>
                </a:solidFill>
                <a:latin typeface="Century Gothic" pitchFamily="34" charset="0"/>
              </a:rPr>
              <a:t>Instituto Federal de Acceso a la Información y Protección de Datos</a:t>
            </a:r>
          </a:p>
        </p:txBody>
      </p:sp>
      <p:grpSp>
        <p:nvGrpSpPr>
          <p:cNvPr id="7" name="Group 6"/>
          <p:cNvGrpSpPr>
            <a:grpSpLocks/>
          </p:cNvGrpSpPr>
          <p:nvPr userDrawn="1"/>
        </p:nvGrpSpPr>
        <p:grpSpPr bwMode="auto">
          <a:xfrm>
            <a:off x="0" y="6597650"/>
            <a:ext cx="9144000" cy="287338"/>
            <a:chOff x="0" y="4156"/>
            <a:chExt cx="5760" cy="181"/>
          </a:xfrm>
        </p:grpSpPr>
        <p:pic>
          <p:nvPicPr>
            <p:cNvPr id="8" name="Picture 7" descr="fondo DGIS 2"/>
            <p:cNvPicPr>
              <a:picLocks noChangeAspect="1" noChangeArrowheads="1"/>
            </p:cNvPicPr>
            <p:nvPr userDrawn="1"/>
          </p:nvPicPr>
          <p:blipFill>
            <a:blip r:embed="rId3" cstate="print"/>
            <a:srcRect/>
            <a:stretch>
              <a:fillRect/>
            </a:stretch>
          </p:blipFill>
          <p:spPr bwMode="auto">
            <a:xfrm>
              <a:off x="0" y="4156"/>
              <a:ext cx="5760" cy="164"/>
            </a:xfrm>
            <a:prstGeom prst="rect">
              <a:avLst/>
            </a:prstGeom>
            <a:noFill/>
            <a:ln w="9525">
              <a:noFill/>
              <a:miter lim="800000"/>
              <a:headEnd/>
              <a:tailEnd/>
            </a:ln>
          </p:spPr>
        </p:pic>
        <p:grpSp>
          <p:nvGrpSpPr>
            <p:cNvPr id="9" name="Group 8"/>
            <p:cNvGrpSpPr>
              <a:grpSpLocks/>
            </p:cNvGrpSpPr>
            <p:nvPr userDrawn="1"/>
          </p:nvGrpSpPr>
          <p:grpSpPr bwMode="auto">
            <a:xfrm>
              <a:off x="158" y="4156"/>
              <a:ext cx="5171" cy="181"/>
              <a:chOff x="158" y="4156"/>
              <a:chExt cx="5171" cy="181"/>
            </a:xfrm>
          </p:grpSpPr>
          <p:graphicFrame>
            <p:nvGraphicFramePr>
              <p:cNvPr id="10" name="Object 9"/>
              <p:cNvGraphicFramePr>
                <a:graphicFrameLocks noChangeAspect="1"/>
              </p:cNvGraphicFramePr>
              <p:nvPr/>
            </p:nvGraphicFramePr>
            <p:xfrm>
              <a:off x="158" y="4160"/>
              <a:ext cx="82" cy="160"/>
            </p:xfrm>
            <a:graphic>
              <a:graphicData uri="http://schemas.openxmlformats.org/presentationml/2006/ole">
                <mc:AlternateContent xmlns:mc="http://schemas.openxmlformats.org/markup-compatibility/2006">
                  <mc:Choice xmlns:v="urn:schemas-microsoft-com:vml" Requires="v">
                    <p:oleObj spid="_x0000_s155885" name="Imagen de mapa de bits" r:id="rId6" imgW="2266667" imgH="4476190" progId="PBrush">
                      <p:embed/>
                    </p:oleObj>
                  </mc:Choice>
                  <mc:Fallback>
                    <p:oleObj name="Imagen de mapa de bits" r:id="rId6" imgW="2266667" imgH="4476190" progId="PBrush">
                      <p:embed/>
                      <p:pic>
                        <p:nvPicPr>
                          <p:cNvPr id="0" name="Picture 172"/>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58" y="4160"/>
                            <a:ext cx="82"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10"/>
              <p:cNvGraphicFramePr>
                <a:graphicFrameLocks noChangeAspect="1"/>
              </p:cNvGraphicFramePr>
              <p:nvPr/>
            </p:nvGraphicFramePr>
            <p:xfrm>
              <a:off x="476" y="4270"/>
              <a:ext cx="148" cy="67"/>
            </p:xfrm>
            <a:graphic>
              <a:graphicData uri="http://schemas.openxmlformats.org/presentationml/2006/ole">
                <mc:AlternateContent xmlns:mc="http://schemas.openxmlformats.org/markup-compatibility/2006">
                  <mc:Choice xmlns:v="urn:schemas-microsoft-com:vml" Requires="v">
                    <p:oleObj spid="_x0000_s155886" name="Imagen de mapa de bits" r:id="rId7" imgW="2266667" imgH="4476190" progId="PBrush">
                      <p:embed/>
                    </p:oleObj>
                  </mc:Choice>
                  <mc:Fallback>
                    <p:oleObj name="Imagen de mapa de bits" r:id="rId7" imgW="2266667" imgH="4476190" progId="PBrush">
                      <p:embed/>
                      <p:pic>
                        <p:nvPicPr>
                          <p:cNvPr id="0" name="Picture 173"/>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476" y="4270"/>
                            <a:ext cx="148" cy="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 name="Object 11"/>
              <p:cNvGraphicFramePr>
                <a:graphicFrameLocks noChangeAspect="1"/>
              </p:cNvGraphicFramePr>
              <p:nvPr/>
            </p:nvGraphicFramePr>
            <p:xfrm>
              <a:off x="975" y="4156"/>
              <a:ext cx="136" cy="61"/>
            </p:xfrm>
            <a:graphic>
              <a:graphicData uri="http://schemas.openxmlformats.org/presentationml/2006/ole">
                <mc:AlternateContent xmlns:mc="http://schemas.openxmlformats.org/markup-compatibility/2006">
                  <mc:Choice xmlns:v="urn:schemas-microsoft-com:vml" Requires="v">
                    <p:oleObj spid="_x0000_s155887" name="Imagen de mapa de bits" r:id="rId8" imgW="2266667" imgH="4476190" progId="PBrush">
                      <p:embed/>
                    </p:oleObj>
                  </mc:Choice>
                  <mc:Fallback>
                    <p:oleObj name="Imagen de mapa de bits" r:id="rId8" imgW="2266667" imgH="4476190" progId="PBrush">
                      <p:embed/>
                      <p:pic>
                        <p:nvPicPr>
                          <p:cNvPr id="0" name="Picture 174"/>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975" y="4156"/>
                            <a:ext cx="136" cy="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12"/>
              <p:cNvGraphicFramePr>
                <a:graphicFrameLocks noChangeAspect="1"/>
              </p:cNvGraphicFramePr>
              <p:nvPr/>
            </p:nvGraphicFramePr>
            <p:xfrm>
              <a:off x="1474" y="4205"/>
              <a:ext cx="45" cy="87"/>
            </p:xfrm>
            <a:graphic>
              <a:graphicData uri="http://schemas.openxmlformats.org/presentationml/2006/ole">
                <mc:AlternateContent xmlns:mc="http://schemas.openxmlformats.org/markup-compatibility/2006">
                  <mc:Choice xmlns:v="urn:schemas-microsoft-com:vml" Requires="v">
                    <p:oleObj spid="_x0000_s155888" name="Imagen de mapa de bits" r:id="rId9" imgW="2266667" imgH="4476190" progId="PBrush">
                      <p:embed/>
                    </p:oleObj>
                  </mc:Choice>
                  <mc:Fallback>
                    <p:oleObj name="Imagen de mapa de bits" r:id="rId9" imgW="2266667" imgH="4476190" progId="PBrush">
                      <p:embed/>
                      <p:pic>
                        <p:nvPicPr>
                          <p:cNvPr id="0" name="Picture 175"/>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474" y="4205"/>
                            <a:ext cx="45"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 name="Object 13"/>
              <p:cNvGraphicFramePr>
                <a:graphicFrameLocks noChangeAspect="1"/>
              </p:cNvGraphicFramePr>
              <p:nvPr/>
            </p:nvGraphicFramePr>
            <p:xfrm>
              <a:off x="2063" y="4160"/>
              <a:ext cx="82" cy="160"/>
            </p:xfrm>
            <a:graphic>
              <a:graphicData uri="http://schemas.openxmlformats.org/presentationml/2006/ole">
                <mc:AlternateContent xmlns:mc="http://schemas.openxmlformats.org/markup-compatibility/2006">
                  <mc:Choice xmlns:v="urn:schemas-microsoft-com:vml" Requires="v">
                    <p:oleObj spid="_x0000_s155889" name="Imagen de mapa de bits" r:id="rId10" imgW="2266667" imgH="4476190" progId="PBrush">
                      <p:embed/>
                    </p:oleObj>
                  </mc:Choice>
                  <mc:Fallback>
                    <p:oleObj name="Imagen de mapa de bits" r:id="rId10" imgW="2266667" imgH="4476190" progId="PBrush">
                      <p:embed/>
                      <p:pic>
                        <p:nvPicPr>
                          <p:cNvPr id="0" name="Picture 176"/>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063" y="4160"/>
                            <a:ext cx="82"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 name="Object 14"/>
              <p:cNvGraphicFramePr>
                <a:graphicFrameLocks noChangeAspect="1"/>
              </p:cNvGraphicFramePr>
              <p:nvPr/>
            </p:nvGraphicFramePr>
            <p:xfrm>
              <a:off x="2381" y="4270"/>
              <a:ext cx="148" cy="67"/>
            </p:xfrm>
            <a:graphic>
              <a:graphicData uri="http://schemas.openxmlformats.org/presentationml/2006/ole">
                <mc:AlternateContent xmlns:mc="http://schemas.openxmlformats.org/markup-compatibility/2006">
                  <mc:Choice xmlns:v="urn:schemas-microsoft-com:vml" Requires="v">
                    <p:oleObj spid="_x0000_s155890" name="Imagen de mapa de bits" r:id="rId11" imgW="2266667" imgH="4476190" progId="PBrush">
                      <p:embed/>
                    </p:oleObj>
                  </mc:Choice>
                  <mc:Fallback>
                    <p:oleObj name="Imagen de mapa de bits" r:id="rId11" imgW="2266667" imgH="4476190" progId="PBrush">
                      <p:embed/>
                      <p:pic>
                        <p:nvPicPr>
                          <p:cNvPr id="0" name="Picture 177"/>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2381" y="4270"/>
                            <a:ext cx="148" cy="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 name="Object 15"/>
              <p:cNvGraphicFramePr>
                <a:graphicFrameLocks noChangeAspect="1"/>
              </p:cNvGraphicFramePr>
              <p:nvPr/>
            </p:nvGraphicFramePr>
            <p:xfrm>
              <a:off x="2880" y="4156"/>
              <a:ext cx="136" cy="61"/>
            </p:xfrm>
            <a:graphic>
              <a:graphicData uri="http://schemas.openxmlformats.org/presentationml/2006/ole">
                <mc:AlternateContent xmlns:mc="http://schemas.openxmlformats.org/markup-compatibility/2006">
                  <mc:Choice xmlns:v="urn:schemas-microsoft-com:vml" Requires="v">
                    <p:oleObj spid="_x0000_s155891" name="Imagen de mapa de bits" r:id="rId12" imgW="2266667" imgH="4476190" progId="PBrush">
                      <p:embed/>
                    </p:oleObj>
                  </mc:Choice>
                  <mc:Fallback>
                    <p:oleObj name="Imagen de mapa de bits" r:id="rId12" imgW="2266667" imgH="4476190" progId="PBrush">
                      <p:embed/>
                      <p:pic>
                        <p:nvPicPr>
                          <p:cNvPr id="0" name="Picture 178"/>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2880" y="4156"/>
                            <a:ext cx="136" cy="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16"/>
              <p:cNvGraphicFramePr>
                <a:graphicFrameLocks noChangeAspect="1"/>
              </p:cNvGraphicFramePr>
              <p:nvPr/>
            </p:nvGraphicFramePr>
            <p:xfrm>
              <a:off x="3379" y="4205"/>
              <a:ext cx="45" cy="87"/>
            </p:xfrm>
            <a:graphic>
              <a:graphicData uri="http://schemas.openxmlformats.org/presentationml/2006/ole">
                <mc:AlternateContent xmlns:mc="http://schemas.openxmlformats.org/markup-compatibility/2006">
                  <mc:Choice xmlns:v="urn:schemas-microsoft-com:vml" Requires="v">
                    <p:oleObj spid="_x0000_s155892" name="Imagen de mapa de bits" r:id="rId13" imgW="2266667" imgH="4476190" progId="PBrush">
                      <p:embed/>
                    </p:oleObj>
                  </mc:Choice>
                  <mc:Fallback>
                    <p:oleObj name="Imagen de mapa de bits" r:id="rId13" imgW="2266667" imgH="4476190" progId="PBrush">
                      <p:embed/>
                      <p:pic>
                        <p:nvPicPr>
                          <p:cNvPr id="0" name="Picture 179"/>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379" y="4205"/>
                            <a:ext cx="45"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 name="Object 17"/>
              <p:cNvGraphicFramePr>
                <a:graphicFrameLocks noChangeAspect="1"/>
              </p:cNvGraphicFramePr>
              <p:nvPr/>
            </p:nvGraphicFramePr>
            <p:xfrm>
              <a:off x="3968" y="4160"/>
              <a:ext cx="82" cy="160"/>
            </p:xfrm>
            <a:graphic>
              <a:graphicData uri="http://schemas.openxmlformats.org/presentationml/2006/ole">
                <mc:AlternateContent xmlns:mc="http://schemas.openxmlformats.org/markup-compatibility/2006">
                  <mc:Choice xmlns:v="urn:schemas-microsoft-com:vml" Requires="v">
                    <p:oleObj spid="_x0000_s155893" name="Imagen de mapa de bits" r:id="rId14" imgW="2266667" imgH="4476190" progId="PBrush">
                      <p:embed/>
                    </p:oleObj>
                  </mc:Choice>
                  <mc:Fallback>
                    <p:oleObj name="Imagen de mapa de bits" r:id="rId14" imgW="2266667" imgH="4476190" progId="PBrush">
                      <p:embed/>
                      <p:pic>
                        <p:nvPicPr>
                          <p:cNvPr id="0" name="Picture 180"/>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968" y="4160"/>
                            <a:ext cx="82"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 name="Object 18"/>
              <p:cNvGraphicFramePr>
                <a:graphicFrameLocks noChangeAspect="1"/>
              </p:cNvGraphicFramePr>
              <p:nvPr/>
            </p:nvGraphicFramePr>
            <p:xfrm>
              <a:off x="4286" y="4270"/>
              <a:ext cx="148" cy="67"/>
            </p:xfrm>
            <a:graphic>
              <a:graphicData uri="http://schemas.openxmlformats.org/presentationml/2006/ole">
                <mc:AlternateContent xmlns:mc="http://schemas.openxmlformats.org/markup-compatibility/2006">
                  <mc:Choice xmlns:v="urn:schemas-microsoft-com:vml" Requires="v">
                    <p:oleObj spid="_x0000_s155894" name="Imagen de mapa de bits" r:id="rId15" imgW="2266667" imgH="4476190" progId="PBrush">
                      <p:embed/>
                    </p:oleObj>
                  </mc:Choice>
                  <mc:Fallback>
                    <p:oleObj name="Imagen de mapa de bits" r:id="rId15" imgW="2266667" imgH="4476190" progId="PBrush">
                      <p:embed/>
                      <p:pic>
                        <p:nvPicPr>
                          <p:cNvPr id="0" name="Picture 181"/>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4286" y="4270"/>
                            <a:ext cx="148" cy="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 name="Object 19"/>
              <p:cNvGraphicFramePr>
                <a:graphicFrameLocks noChangeAspect="1"/>
              </p:cNvGraphicFramePr>
              <p:nvPr/>
            </p:nvGraphicFramePr>
            <p:xfrm>
              <a:off x="4785" y="4156"/>
              <a:ext cx="136" cy="61"/>
            </p:xfrm>
            <a:graphic>
              <a:graphicData uri="http://schemas.openxmlformats.org/presentationml/2006/ole">
                <mc:AlternateContent xmlns:mc="http://schemas.openxmlformats.org/markup-compatibility/2006">
                  <mc:Choice xmlns:v="urn:schemas-microsoft-com:vml" Requires="v">
                    <p:oleObj spid="_x0000_s155895" name="Imagen de mapa de bits" r:id="rId16" imgW="2266667" imgH="4476190" progId="PBrush">
                      <p:embed/>
                    </p:oleObj>
                  </mc:Choice>
                  <mc:Fallback>
                    <p:oleObj name="Imagen de mapa de bits" r:id="rId16" imgW="2266667" imgH="4476190" progId="PBrush">
                      <p:embed/>
                      <p:pic>
                        <p:nvPicPr>
                          <p:cNvPr id="0" name="Picture 182"/>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4785" y="4156"/>
                            <a:ext cx="136" cy="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20"/>
              <p:cNvGraphicFramePr>
                <a:graphicFrameLocks noChangeAspect="1"/>
              </p:cNvGraphicFramePr>
              <p:nvPr/>
            </p:nvGraphicFramePr>
            <p:xfrm>
              <a:off x="5284" y="4205"/>
              <a:ext cx="45" cy="87"/>
            </p:xfrm>
            <a:graphic>
              <a:graphicData uri="http://schemas.openxmlformats.org/presentationml/2006/ole">
                <mc:AlternateContent xmlns:mc="http://schemas.openxmlformats.org/markup-compatibility/2006">
                  <mc:Choice xmlns:v="urn:schemas-microsoft-com:vml" Requires="v">
                    <p:oleObj spid="_x0000_s155896" name="Imagen de mapa de bits" r:id="rId17" imgW="2266667" imgH="4476190" progId="PBrush">
                      <p:embed/>
                    </p:oleObj>
                  </mc:Choice>
                  <mc:Fallback>
                    <p:oleObj name="Imagen de mapa de bits" r:id="rId17" imgW="2266667" imgH="4476190" progId="PBrush">
                      <p:embed/>
                      <p:pic>
                        <p:nvPicPr>
                          <p:cNvPr id="0" name="Picture 183"/>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284" y="4205"/>
                            <a:ext cx="45"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22" name="21 CuadroTexto"/>
          <p:cNvSpPr txBox="1">
            <a:spLocks noChangeArrowheads="1"/>
          </p:cNvSpPr>
          <p:nvPr userDrawn="1"/>
        </p:nvSpPr>
        <p:spPr bwMode="auto">
          <a:xfrm>
            <a:off x="5049838" y="190500"/>
            <a:ext cx="184150" cy="369888"/>
          </a:xfrm>
          <a:prstGeom prst="rect">
            <a:avLst/>
          </a:prstGeom>
          <a:noFill/>
          <a:ln w="9525">
            <a:noFill/>
            <a:miter lim="800000"/>
            <a:headEnd/>
            <a:tailEnd/>
          </a:ln>
        </p:spPr>
        <p:txBody>
          <a:bodyPr wrap="none">
            <a:spAutoFit/>
          </a:bodyPr>
          <a:lstStyle/>
          <a:p>
            <a:pPr>
              <a:defRPr/>
            </a:pPr>
            <a:endParaRPr lang="es-MX"/>
          </a:p>
        </p:txBody>
      </p:sp>
      <p:sp>
        <p:nvSpPr>
          <p:cNvPr id="92181" name="Rectangle 21"/>
          <p:cNvSpPr>
            <a:spLocks noGrp="1" noChangeArrowheads="1"/>
          </p:cNvSpPr>
          <p:nvPr>
            <p:ph type="ctrTitle"/>
          </p:nvPr>
        </p:nvSpPr>
        <p:spPr>
          <a:xfrm>
            <a:off x="685800" y="2130425"/>
            <a:ext cx="7772400" cy="1470025"/>
          </a:xfrm>
        </p:spPr>
        <p:txBody>
          <a:bodyPr/>
          <a:lstStyle>
            <a:lvl1pPr>
              <a:defRPr/>
            </a:lvl1pPr>
          </a:lstStyle>
          <a:p>
            <a:r>
              <a:rPr lang="es-MX"/>
              <a:t>Haga clic para cambiar el estilo de título	</a:t>
            </a:r>
          </a:p>
        </p:txBody>
      </p:sp>
      <p:sp>
        <p:nvSpPr>
          <p:cNvPr id="92182" name="Rectangle 22"/>
          <p:cNvSpPr>
            <a:spLocks noGrp="1" noChangeArrowheads="1"/>
          </p:cNvSpPr>
          <p:nvPr>
            <p:ph type="subTitle" idx="1"/>
          </p:nvPr>
        </p:nvSpPr>
        <p:spPr>
          <a:xfrm>
            <a:off x="1371600" y="3886200"/>
            <a:ext cx="6400800" cy="1752600"/>
          </a:xfrm>
        </p:spPr>
        <p:txBody>
          <a:bodyPr/>
          <a:lstStyle>
            <a:lvl1pPr marL="0" indent="0" algn="ctr">
              <a:buFont typeface="Times" pitchFamily="18" charset="0"/>
              <a:buNone/>
              <a:defRPr/>
            </a:lvl1pPr>
          </a:lstStyle>
          <a:p>
            <a:r>
              <a:rPr lang="es-MX"/>
              <a:t>Haga clic para modificar el estilo de subtítulo del patrón</a:t>
            </a:r>
          </a:p>
        </p:txBody>
      </p:sp>
      <p:sp>
        <p:nvSpPr>
          <p:cNvPr id="23" name="Rectangle 23"/>
          <p:cNvSpPr>
            <a:spLocks noGrp="1" noChangeArrowheads="1"/>
          </p:cNvSpPr>
          <p:nvPr>
            <p:ph type="dt" sz="half" idx="10"/>
          </p:nvPr>
        </p:nvSpPr>
        <p:spPr/>
        <p:txBody>
          <a:bodyPr/>
          <a:lstStyle>
            <a:lvl1pPr>
              <a:defRPr/>
            </a:lvl1pPr>
          </a:lstStyle>
          <a:p>
            <a:pPr>
              <a:defRPr/>
            </a:pPr>
            <a:endParaRPr lang="es-MX"/>
          </a:p>
        </p:txBody>
      </p:sp>
      <p:sp>
        <p:nvSpPr>
          <p:cNvPr id="24" name="Rectangle 24"/>
          <p:cNvSpPr>
            <a:spLocks noGrp="1" noChangeArrowheads="1"/>
          </p:cNvSpPr>
          <p:nvPr>
            <p:ph type="ftr" sz="quarter" idx="11"/>
          </p:nvPr>
        </p:nvSpPr>
        <p:spPr/>
        <p:txBody>
          <a:bodyPr/>
          <a:lstStyle>
            <a:lvl1pPr>
              <a:defRPr/>
            </a:lvl1pPr>
          </a:lstStyle>
          <a:p>
            <a:pPr>
              <a:defRPr/>
            </a:pPr>
            <a:endParaRPr lang="es-MX"/>
          </a:p>
        </p:txBody>
      </p:sp>
      <p:sp>
        <p:nvSpPr>
          <p:cNvPr id="25" name="Rectangle 25"/>
          <p:cNvSpPr>
            <a:spLocks noGrp="1" noChangeArrowheads="1"/>
          </p:cNvSpPr>
          <p:nvPr>
            <p:ph type="sldNum" sz="quarter" idx="12"/>
          </p:nvPr>
        </p:nvSpPr>
        <p:spPr/>
        <p:txBody>
          <a:bodyPr/>
          <a:lstStyle>
            <a:lvl1pPr>
              <a:defRPr/>
            </a:lvl1pPr>
          </a:lstStyle>
          <a:p>
            <a:pPr>
              <a:defRPr/>
            </a:pPr>
            <a:fld id="{CDF1F795-E7D9-46A0-B336-C8EC8ABBCBB2}" type="slidenum">
              <a:rPr lang="es-MX"/>
              <a:pPr>
                <a:defRPr/>
              </a:pPr>
              <a:t>‹Nº›</a:t>
            </a:fld>
            <a:endParaRPr lang="es-MX"/>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p>
        </p:txBody>
      </p:sp>
      <p:sp>
        <p:nvSpPr>
          <p:cNvPr id="6" name="Rectangle 6"/>
          <p:cNvSpPr>
            <a:spLocks noGrp="1" noChangeArrowheads="1"/>
          </p:cNvSpPr>
          <p:nvPr>
            <p:ph type="sldNum" sz="quarter" idx="12"/>
          </p:nvPr>
        </p:nvSpPr>
        <p:spPr>
          <a:ln/>
        </p:spPr>
        <p:txBody>
          <a:bodyPr/>
          <a:lstStyle>
            <a:lvl1pPr>
              <a:defRPr/>
            </a:lvl1pPr>
          </a:lstStyle>
          <a:p>
            <a:pPr>
              <a:defRPr/>
            </a:pPr>
            <a:fld id="{3670D7B4-CDFD-48BF-8FFE-7E9CF3DAF6F7}" type="slidenum">
              <a:rPr lang="es-MX"/>
              <a:pPr>
                <a:defRPr/>
              </a:pPr>
              <a:t>‹Nº›</a:t>
            </a:fld>
            <a:endParaRPr lang="es-MX"/>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p>
        </p:txBody>
      </p:sp>
      <p:sp>
        <p:nvSpPr>
          <p:cNvPr id="6" name="Rectangle 6"/>
          <p:cNvSpPr>
            <a:spLocks noGrp="1" noChangeArrowheads="1"/>
          </p:cNvSpPr>
          <p:nvPr>
            <p:ph type="sldNum" sz="quarter" idx="12"/>
          </p:nvPr>
        </p:nvSpPr>
        <p:spPr>
          <a:ln/>
        </p:spPr>
        <p:txBody>
          <a:bodyPr/>
          <a:lstStyle>
            <a:lvl1pPr>
              <a:defRPr/>
            </a:lvl1pPr>
          </a:lstStyle>
          <a:p>
            <a:pPr>
              <a:defRPr/>
            </a:pPr>
            <a:fld id="{E2BF3DDB-7CDC-427F-BB29-7C82DC563087}" type="slidenum">
              <a:rPr lang="es-MX"/>
              <a:pPr>
                <a:defRPr/>
              </a:pPr>
              <a:t>‹Nº›</a:t>
            </a:fld>
            <a:endParaRPr lang="es-MX"/>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ítulo y tabla">
    <p:spTree>
      <p:nvGrpSpPr>
        <p:cNvPr id="1" name=""/>
        <p:cNvGrpSpPr/>
        <p:nvPr/>
      </p:nvGrpSpPr>
      <p:grpSpPr>
        <a:xfrm>
          <a:off x="0" y="0"/>
          <a:ext cx="0" cy="0"/>
          <a:chOff x="0" y="0"/>
          <a:chExt cx="0" cy="0"/>
        </a:xfrm>
      </p:grpSpPr>
      <p:pic>
        <p:nvPicPr>
          <p:cNvPr id="4" name="Picture 26" descr="fondo DGIS 2"/>
          <p:cNvPicPr>
            <a:picLocks noChangeAspect="1" noChangeArrowheads="1"/>
          </p:cNvPicPr>
          <p:nvPr userDrawn="1"/>
        </p:nvPicPr>
        <p:blipFill>
          <a:blip r:embed="rId3" cstate="print"/>
          <a:srcRect/>
          <a:stretch>
            <a:fillRect/>
          </a:stretch>
        </p:blipFill>
        <p:spPr bwMode="auto">
          <a:xfrm>
            <a:off x="0" y="0"/>
            <a:ext cx="9144000" cy="620713"/>
          </a:xfrm>
          <a:prstGeom prst="rect">
            <a:avLst/>
          </a:prstGeom>
          <a:noFill/>
          <a:ln w="9525">
            <a:noFill/>
            <a:miter lim="800000"/>
            <a:headEnd/>
            <a:tailEnd/>
          </a:ln>
        </p:spPr>
      </p:pic>
      <p:graphicFrame>
        <p:nvGraphicFramePr>
          <p:cNvPr id="5" name="Object 27"/>
          <p:cNvGraphicFramePr>
            <a:graphicFrameLocks noChangeAspect="1"/>
          </p:cNvGraphicFramePr>
          <p:nvPr/>
        </p:nvGraphicFramePr>
        <p:xfrm>
          <a:off x="107950" y="44450"/>
          <a:ext cx="277813" cy="549275"/>
        </p:xfrm>
        <a:graphic>
          <a:graphicData uri="http://schemas.openxmlformats.org/presentationml/2006/ole">
            <mc:AlternateContent xmlns:mc="http://schemas.openxmlformats.org/markup-compatibility/2006">
              <mc:Choice xmlns:v="urn:schemas-microsoft-com:vml" Requires="v">
                <p:oleObj spid="_x0000_s277740" name="Imagen de mapa de bits" r:id="rId4" imgW="2266667" imgH="4476190" progId="PBrush">
                  <p:embed/>
                </p:oleObj>
              </mc:Choice>
              <mc:Fallback>
                <p:oleObj name="Imagen de mapa de bits" r:id="rId4" imgW="2266667" imgH="4476190" progId="PBrush">
                  <p:embed/>
                  <p:pic>
                    <p:nvPicPr>
                      <p:cNvPr id="0" name="Picture 171"/>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7950" y="44450"/>
                        <a:ext cx="277813" cy="5492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6" name="Text Box 28"/>
          <p:cNvSpPr txBox="1">
            <a:spLocks noChangeArrowheads="1"/>
          </p:cNvSpPr>
          <p:nvPr userDrawn="1"/>
        </p:nvSpPr>
        <p:spPr bwMode="auto">
          <a:xfrm>
            <a:off x="2235326" y="109538"/>
            <a:ext cx="6848350" cy="338554"/>
          </a:xfrm>
          <a:prstGeom prst="rect">
            <a:avLst/>
          </a:prstGeom>
          <a:noFill/>
          <a:ln w="9525">
            <a:noFill/>
            <a:miter lim="800000"/>
            <a:headEnd/>
            <a:tailEnd/>
          </a:ln>
          <a:effectLst/>
        </p:spPr>
        <p:txBody>
          <a:bodyPr wrap="none">
            <a:spAutoFit/>
          </a:bodyPr>
          <a:lstStyle/>
          <a:p>
            <a:pPr algn="r">
              <a:defRPr/>
            </a:pPr>
            <a:r>
              <a:rPr lang="es-ES" sz="1600" b="1" dirty="0" smtClean="0">
                <a:solidFill>
                  <a:schemeClr val="bg1"/>
                </a:solidFill>
                <a:latin typeface="Century Gothic" pitchFamily="34" charset="0"/>
                <a:cs typeface="+mn-cs"/>
              </a:rPr>
              <a:t>Instituto Federal de Acceso a la Información y Protección de Datos</a:t>
            </a:r>
            <a:endParaRPr lang="es-MX" sz="1600" b="1" dirty="0">
              <a:solidFill>
                <a:schemeClr val="bg1"/>
              </a:solidFill>
              <a:latin typeface="Century Gothic" pitchFamily="34" charset="0"/>
              <a:cs typeface="+mn-cs"/>
            </a:endParaRPr>
          </a:p>
        </p:txBody>
      </p:sp>
      <p:grpSp>
        <p:nvGrpSpPr>
          <p:cNvPr id="7" name="Group 29"/>
          <p:cNvGrpSpPr>
            <a:grpSpLocks/>
          </p:cNvGrpSpPr>
          <p:nvPr userDrawn="1"/>
        </p:nvGrpSpPr>
        <p:grpSpPr bwMode="auto">
          <a:xfrm>
            <a:off x="0" y="6597650"/>
            <a:ext cx="9144000" cy="287338"/>
            <a:chOff x="0" y="4156"/>
            <a:chExt cx="5760" cy="181"/>
          </a:xfrm>
        </p:grpSpPr>
        <p:pic>
          <p:nvPicPr>
            <p:cNvPr id="8" name="Picture 30" descr="fondo DGIS 2"/>
            <p:cNvPicPr>
              <a:picLocks noChangeAspect="1" noChangeArrowheads="1"/>
            </p:cNvPicPr>
            <p:nvPr userDrawn="1"/>
          </p:nvPicPr>
          <p:blipFill>
            <a:blip r:embed="rId3" cstate="print"/>
            <a:srcRect/>
            <a:stretch>
              <a:fillRect/>
            </a:stretch>
          </p:blipFill>
          <p:spPr bwMode="auto">
            <a:xfrm>
              <a:off x="0" y="4156"/>
              <a:ext cx="5760" cy="164"/>
            </a:xfrm>
            <a:prstGeom prst="rect">
              <a:avLst/>
            </a:prstGeom>
            <a:noFill/>
            <a:ln w="9525">
              <a:noFill/>
              <a:miter lim="800000"/>
              <a:headEnd/>
              <a:tailEnd/>
            </a:ln>
          </p:spPr>
        </p:pic>
        <p:grpSp>
          <p:nvGrpSpPr>
            <p:cNvPr id="9" name="Group 31"/>
            <p:cNvGrpSpPr>
              <a:grpSpLocks/>
            </p:cNvGrpSpPr>
            <p:nvPr userDrawn="1"/>
          </p:nvGrpSpPr>
          <p:grpSpPr bwMode="auto">
            <a:xfrm>
              <a:off x="158" y="4156"/>
              <a:ext cx="5171" cy="181"/>
              <a:chOff x="158" y="4156"/>
              <a:chExt cx="5171" cy="181"/>
            </a:xfrm>
          </p:grpSpPr>
          <p:graphicFrame>
            <p:nvGraphicFramePr>
              <p:cNvPr id="10" name="Object 32"/>
              <p:cNvGraphicFramePr>
                <a:graphicFrameLocks noChangeAspect="1"/>
              </p:cNvGraphicFramePr>
              <p:nvPr/>
            </p:nvGraphicFramePr>
            <p:xfrm>
              <a:off x="158" y="4160"/>
              <a:ext cx="82" cy="160"/>
            </p:xfrm>
            <a:graphic>
              <a:graphicData uri="http://schemas.openxmlformats.org/presentationml/2006/ole">
                <mc:AlternateContent xmlns:mc="http://schemas.openxmlformats.org/markup-compatibility/2006">
                  <mc:Choice xmlns:v="urn:schemas-microsoft-com:vml" Requires="v">
                    <p:oleObj spid="_x0000_s277741" name="Imagen de mapa de bits" r:id="rId6" imgW="2266667" imgH="4476190" progId="PBrush">
                      <p:embed/>
                    </p:oleObj>
                  </mc:Choice>
                  <mc:Fallback>
                    <p:oleObj name="Imagen de mapa de bits" r:id="rId6" imgW="2266667" imgH="4476190" progId="PBrush">
                      <p:embed/>
                      <p:pic>
                        <p:nvPicPr>
                          <p:cNvPr id="0" name="Picture 172"/>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58" y="4160"/>
                            <a:ext cx="82" cy="1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1" name="Object 33"/>
              <p:cNvGraphicFramePr>
                <a:graphicFrameLocks noChangeAspect="1"/>
              </p:cNvGraphicFramePr>
              <p:nvPr/>
            </p:nvGraphicFramePr>
            <p:xfrm>
              <a:off x="476" y="4270"/>
              <a:ext cx="148" cy="67"/>
            </p:xfrm>
            <a:graphic>
              <a:graphicData uri="http://schemas.openxmlformats.org/presentationml/2006/ole">
                <mc:AlternateContent xmlns:mc="http://schemas.openxmlformats.org/markup-compatibility/2006">
                  <mc:Choice xmlns:v="urn:schemas-microsoft-com:vml" Requires="v">
                    <p:oleObj spid="_x0000_s277742" name="Imagen de mapa de bits" r:id="rId7" imgW="2266667" imgH="4476190" progId="PBrush">
                      <p:embed/>
                    </p:oleObj>
                  </mc:Choice>
                  <mc:Fallback>
                    <p:oleObj name="Imagen de mapa de bits" r:id="rId7" imgW="2266667" imgH="4476190" progId="PBrush">
                      <p:embed/>
                      <p:pic>
                        <p:nvPicPr>
                          <p:cNvPr id="0" name="Picture 173"/>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476" y="4270"/>
                            <a:ext cx="148" cy="6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2" name="Object 34"/>
              <p:cNvGraphicFramePr>
                <a:graphicFrameLocks noChangeAspect="1"/>
              </p:cNvGraphicFramePr>
              <p:nvPr/>
            </p:nvGraphicFramePr>
            <p:xfrm>
              <a:off x="975" y="4156"/>
              <a:ext cx="136" cy="61"/>
            </p:xfrm>
            <a:graphic>
              <a:graphicData uri="http://schemas.openxmlformats.org/presentationml/2006/ole">
                <mc:AlternateContent xmlns:mc="http://schemas.openxmlformats.org/markup-compatibility/2006">
                  <mc:Choice xmlns:v="urn:schemas-microsoft-com:vml" Requires="v">
                    <p:oleObj spid="_x0000_s277743" name="Imagen de mapa de bits" r:id="rId8" imgW="2266667" imgH="4476190" progId="PBrush">
                      <p:embed/>
                    </p:oleObj>
                  </mc:Choice>
                  <mc:Fallback>
                    <p:oleObj name="Imagen de mapa de bits" r:id="rId8" imgW="2266667" imgH="4476190" progId="PBrush">
                      <p:embed/>
                      <p:pic>
                        <p:nvPicPr>
                          <p:cNvPr id="0" name="Picture 174"/>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975" y="4156"/>
                            <a:ext cx="136" cy="61"/>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3" name="Object 35"/>
              <p:cNvGraphicFramePr>
                <a:graphicFrameLocks noChangeAspect="1"/>
              </p:cNvGraphicFramePr>
              <p:nvPr/>
            </p:nvGraphicFramePr>
            <p:xfrm>
              <a:off x="1474" y="4205"/>
              <a:ext cx="45" cy="87"/>
            </p:xfrm>
            <a:graphic>
              <a:graphicData uri="http://schemas.openxmlformats.org/presentationml/2006/ole">
                <mc:AlternateContent xmlns:mc="http://schemas.openxmlformats.org/markup-compatibility/2006">
                  <mc:Choice xmlns:v="urn:schemas-microsoft-com:vml" Requires="v">
                    <p:oleObj spid="_x0000_s277744" name="Imagen de mapa de bits" r:id="rId9" imgW="2266667" imgH="4476190" progId="PBrush">
                      <p:embed/>
                    </p:oleObj>
                  </mc:Choice>
                  <mc:Fallback>
                    <p:oleObj name="Imagen de mapa de bits" r:id="rId9" imgW="2266667" imgH="4476190" progId="PBrush">
                      <p:embed/>
                      <p:pic>
                        <p:nvPicPr>
                          <p:cNvPr id="0" name="Picture 175"/>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474" y="4205"/>
                            <a:ext cx="45" cy="8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4" name="Object 36"/>
              <p:cNvGraphicFramePr>
                <a:graphicFrameLocks noChangeAspect="1"/>
              </p:cNvGraphicFramePr>
              <p:nvPr/>
            </p:nvGraphicFramePr>
            <p:xfrm>
              <a:off x="2063" y="4160"/>
              <a:ext cx="82" cy="160"/>
            </p:xfrm>
            <a:graphic>
              <a:graphicData uri="http://schemas.openxmlformats.org/presentationml/2006/ole">
                <mc:AlternateContent xmlns:mc="http://schemas.openxmlformats.org/markup-compatibility/2006">
                  <mc:Choice xmlns:v="urn:schemas-microsoft-com:vml" Requires="v">
                    <p:oleObj spid="_x0000_s277745" name="Imagen de mapa de bits" r:id="rId10" imgW="2266667" imgH="4476190" progId="PBrush">
                      <p:embed/>
                    </p:oleObj>
                  </mc:Choice>
                  <mc:Fallback>
                    <p:oleObj name="Imagen de mapa de bits" r:id="rId10" imgW="2266667" imgH="4476190" progId="PBrush">
                      <p:embed/>
                      <p:pic>
                        <p:nvPicPr>
                          <p:cNvPr id="0" name="Picture 176"/>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063" y="4160"/>
                            <a:ext cx="82" cy="1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5" name="Object 37"/>
              <p:cNvGraphicFramePr>
                <a:graphicFrameLocks noChangeAspect="1"/>
              </p:cNvGraphicFramePr>
              <p:nvPr/>
            </p:nvGraphicFramePr>
            <p:xfrm>
              <a:off x="2381" y="4270"/>
              <a:ext cx="148" cy="67"/>
            </p:xfrm>
            <a:graphic>
              <a:graphicData uri="http://schemas.openxmlformats.org/presentationml/2006/ole">
                <mc:AlternateContent xmlns:mc="http://schemas.openxmlformats.org/markup-compatibility/2006">
                  <mc:Choice xmlns:v="urn:schemas-microsoft-com:vml" Requires="v">
                    <p:oleObj spid="_x0000_s277746" name="Imagen de mapa de bits" r:id="rId11" imgW="2266667" imgH="4476190" progId="PBrush">
                      <p:embed/>
                    </p:oleObj>
                  </mc:Choice>
                  <mc:Fallback>
                    <p:oleObj name="Imagen de mapa de bits" r:id="rId11" imgW="2266667" imgH="4476190" progId="PBrush">
                      <p:embed/>
                      <p:pic>
                        <p:nvPicPr>
                          <p:cNvPr id="0" name="Picture 177"/>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2381" y="4270"/>
                            <a:ext cx="148" cy="6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6" name="Object 38"/>
              <p:cNvGraphicFramePr>
                <a:graphicFrameLocks noChangeAspect="1"/>
              </p:cNvGraphicFramePr>
              <p:nvPr/>
            </p:nvGraphicFramePr>
            <p:xfrm>
              <a:off x="2880" y="4156"/>
              <a:ext cx="136" cy="61"/>
            </p:xfrm>
            <a:graphic>
              <a:graphicData uri="http://schemas.openxmlformats.org/presentationml/2006/ole">
                <mc:AlternateContent xmlns:mc="http://schemas.openxmlformats.org/markup-compatibility/2006">
                  <mc:Choice xmlns:v="urn:schemas-microsoft-com:vml" Requires="v">
                    <p:oleObj spid="_x0000_s277747" name="Imagen de mapa de bits" r:id="rId12" imgW="2266667" imgH="4476190" progId="PBrush">
                      <p:embed/>
                    </p:oleObj>
                  </mc:Choice>
                  <mc:Fallback>
                    <p:oleObj name="Imagen de mapa de bits" r:id="rId12" imgW="2266667" imgH="4476190" progId="PBrush">
                      <p:embed/>
                      <p:pic>
                        <p:nvPicPr>
                          <p:cNvPr id="0" name="Picture 178"/>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2880" y="4156"/>
                            <a:ext cx="136" cy="61"/>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7" name="Object 39"/>
              <p:cNvGraphicFramePr>
                <a:graphicFrameLocks noChangeAspect="1"/>
              </p:cNvGraphicFramePr>
              <p:nvPr/>
            </p:nvGraphicFramePr>
            <p:xfrm>
              <a:off x="3379" y="4205"/>
              <a:ext cx="45" cy="87"/>
            </p:xfrm>
            <a:graphic>
              <a:graphicData uri="http://schemas.openxmlformats.org/presentationml/2006/ole">
                <mc:AlternateContent xmlns:mc="http://schemas.openxmlformats.org/markup-compatibility/2006">
                  <mc:Choice xmlns:v="urn:schemas-microsoft-com:vml" Requires="v">
                    <p:oleObj spid="_x0000_s277748" name="Imagen de mapa de bits" r:id="rId13" imgW="2266667" imgH="4476190" progId="PBrush">
                      <p:embed/>
                    </p:oleObj>
                  </mc:Choice>
                  <mc:Fallback>
                    <p:oleObj name="Imagen de mapa de bits" r:id="rId13" imgW="2266667" imgH="4476190" progId="PBrush">
                      <p:embed/>
                      <p:pic>
                        <p:nvPicPr>
                          <p:cNvPr id="0" name="Picture 179"/>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379" y="4205"/>
                            <a:ext cx="45" cy="8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8" name="Object 40"/>
              <p:cNvGraphicFramePr>
                <a:graphicFrameLocks noChangeAspect="1"/>
              </p:cNvGraphicFramePr>
              <p:nvPr/>
            </p:nvGraphicFramePr>
            <p:xfrm>
              <a:off x="3968" y="4160"/>
              <a:ext cx="82" cy="160"/>
            </p:xfrm>
            <a:graphic>
              <a:graphicData uri="http://schemas.openxmlformats.org/presentationml/2006/ole">
                <mc:AlternateContent xmlns:mc="http://schemas.openxmlformats.org/markup-compatibility/2006">
                  <mc:Choice xmlns:v="urn:schemas-microsoft-com:vml" Requires="v">
                    <p:oleObj spid="_x0000_s277749" name="Imagen de mapa de bits" r:id="rId14" imgW="2266667" imgH="4476190" progId="PBrush">
                      <p:embed/>
                    </p:oleObj>
                  </mc:Choice>
                  <mc:Fallback>
                    <p:oleObj name="Imagen de mapa de bits" r:id="rId14" imgW="2266667" imgH="4476190" progId="PBrush">
                      <p:embed/>
                      <p:pic>
                        <p:nvPicPr>
                          <p:cNvPr id="0" name="Picture 180"/>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968" y="4160"/>
                            <a:ext cx="82" cy="1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9" name="Object 41"/>
              <p:cNvGraphicFramePr>
                <a:graphicFrameLocks noChangeAspect="1"/>
              </p:cNvGraphicFramePr>
              <p:nvPr/>
            </p:nvGraphicFramePr>
            <p:xfrm>
              <a:off x="4286" y="4270"/>
              <a:ext cx="148" cy="67"/>
            </p:xfrm>
            <a:graphic>
              <a:graphicData uri="http://schemas.openxmlformats.org/presentationml/2006/ole">
                <mc:AlternateContent xmlns:mc="http://schemas.openxmlformats.org/markup-compatibility/2006">
                  <mc:Choice xmlns:v="urn:schemas-microsoft-com:vml" Requires="v">
                    <p:oleObj spid="_x0000_s277750" name="Imagen de mapa de bits" r:id="rId15" imgW="2266667" imgH="4476190" progId="PBrush">
                      <p:embed/>
                    </p:oleObj>
                  </mc:Choice>
                  <mc:Fallback>
                    <p:oleObj name="Imagen de mapa de bits" r:id="rId15" imgW="2266667" imgH="4476190" progId="PBrush">
                      <p:embed/>
                      <p:pic>
                        <p:nvPicPr>
                          <p:cNvPr id="0" name="Picture 181"/>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4286" y="4270"/>
                            <a:ext cx="148" cy="6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0" name="Object 42"/>
              <p:cNvGraphicFramePr>
                <a:graphicFrameLocks noChangeAspect="1"/>
              </p:cNvGraphicFramePr>
              <p:nvPr/>
            </p:nvGraphicFramePr>
            <p:xfrm>
              <a:off x="4785" y="4156"/>
              <a:ext cx="136" cy="61"/>
            </p:xfrm>
            <a:graphic>
              <a:graphicData uri="http://schemas.openxmlformats.org/presentationml/2006/ole">
                <mc:AlternateContent xmlns:mc="http://schemas.openxmlformats.org/markup-compatibility/2006">
                  <mc:Choice xmlns:v="urn:schemas-microsoft-com:vml" Requires="v">
                    <p:oleObj spid="_x0000_s277751" name="Imagen de mapa de bits" r:id="rId16" imgW="2266667" imgH="4476190" progId="PBrush">
                      <p:embed/>
                    </p:oleObj>
                  </mc:Choice>
                  <mc:Fallback>
                    <p:oleObj name="Imagen de mapa de bits" r:id="rId16" imgW="2266667" imgH="4476190" progId="PBrush">
                      <p:embed/>
                      <p:pic>
                        <p:nvPicPr>
                          <p:cNvPr id="0" name="Picture 182"/>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4785" y="4156"/>
                            <a:ext cx="136" cy="61"/>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1" name="Object 43"/>
              <p:cNvGraphicFramePr>
                <a:graphicFrameLocks noChangeAspect="1"/>
              </p:cNvGraphicFramePr>
              <p:nvPr/>
            </p:nvGraphicFramePr>
            <p:xfrm>
              <a:off x="5284" y="4205"/>
              <a:ext cx="45" cy="87"/>
            </p:xfrm>
            <a:graphic>
              <a:graphicData uri="http://schemas.openxmlformats.org/presentationml/2006/ole">
                <mc:AlternateContent xmlns:mc="http://schemas.openxmlformats.org/markup-compatibility/2006">
                  <mc:Choice xmlns:v="urn:schemas-microsoft-com:vml" Requires="v">
                    <p:oleObj spid="_x0000_s277752" name="Imagen de mapa de bits" r:id="rId17" imgW="2266667" imgH="4476190" progId="PBrush">
                      <p:embed/>
                    </p:oleObj>
                  </mc:Choice>
                  <mc:Fallback>
                    <p:oleObj name="Imagen de mapa de bits" r:id="rId17" imgW="2266667" imgH="4476190" progId="PBrush">
                      <p:embed/>
                      <p:pic>
                        <p:nvPicPr>
                          <p:cNvPr id="0" name="Picture 183"/>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284" y="4205"/>
                            <a:ext cx="45" cy="8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grpSp>
      <p:sp>
        <p:nvSpPr>
          <p:cNvPr id="2" name="1 Título"/>
          <p:cNvSpPr>
            <a:spLocks noGrp="1"/>
          </p:cNvSpPr>
          <p:nvPr>
            <p:ph type="title"/>
          </p:nvPr>
        </p:nvSpPr>
        <p:spPr>
          <a:xfrm>
            <a:off x="457200" y="277813"/>
            <a:ext cx="8229600" cy="1143000"/>
          </a:xfrm>
        </p:spPr>
        <p:txBody>
          <a:bodyPr/>
          <a:lstStyle/>
          <a:p>
            <a:r>
              <a:rPr lang="es-ES" dirty="0" smtClean="0"/>
              <a:t>Haga clic para modificar el estilo de título del patrón</a:t>
            </a:r>
            <a:endParaRPr lang="es-MX" dirty="0"/>
          </a:p>
        </p:txBody>
      </p:sp>
      <p:sp>
        <p:nvSpPr>
          <p:cNvPr id="3" name="2 Marcador de tabla"/>
          <p:cNvSpPr>
            <a:spLocks noGrp="1"/>
          </p:cNvSpPr>
          <p:nvPr>
            <p:ph type="tbl" idx="1"/>
          </p:nvPr>
        </p:nvSpPr>
        <p:spPr>
          <a:xfrm>
            <a:off x="457200" y="1600200"/>
            <a:ext cx="8229600" cy="4530725"/>
          </a:xfrm>
        </p:spPr>
        <p:txBody>
          <a:bodyPr/>
          <a:lstStyle/>
          <a:p>
            <a:pPr lvl="0"/>
            <a:endParaRPr lang="es-MX" noProof="0"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p>
        </p:txBody>
      </p:sp>
      <p:sp>
        <p:nvSpPr>
          <p:cNvPr id="6" name="Rectangle 6"/>
          <p:cNvSpPr>
            <a:spLocks noGrp="1" noChangeArrowheads="1"/>
          </p:cNvSpPr>
          <p:nvPr>
            <p:ph type="sldNum" sz="quarter" idx="12"/>
          </p:nvPr>
        </p:nvSpPr>
        <p:spPr>
          <a:ln/>
        </p:spPr>
        <p:txBody>
          <a:bodyPr/>
          <a:lstStyle>
            <a:lvl1pPr>
              <a:defRPr/>
            </a:lvl1pPr>
          </a:lstStyle>
          <a:p>
            <a:pPr>
              <a:defRPr/>
            </a:pPr>
            <a:fld id="{78C90CD0-4D5A-46FD-B73B-9E3A1C553BAF}" type="slidenum">
              <a:rPr lang="es-MX"/>
              <a:pPr>
                <a:defRPr/>
              </a:pPr>
              <a:t>‹Nº›</a:t>
            </a:fld>
            <a:endParaRPr lang="es-MX"/>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p>
        </p:txBody>
      </p:sp>
      <p:sp>
        <p:nvSpPr>
          <p:cNvPr id="6" name="Rectangle 6"/>
          <p:cNvSpPr>
            <a:spLocks noGrp="1" noChangeArrowheads="1"/>
          </p:cNvSpPr>
          <p:nvPr>
            <p:ph type="sldNum" sz="quarter" idx="12"/>
          </p:nvPr>
        </p:nvSpPr>
        <p:spPr>
          <a:ln/>
        </p:spPr>
        <p:txBody>
          <a:bodyPr/>
          <a:lstStyle>
            <a:lvl1pPr>
              <a:defRPr/>
            </a:lvl1pPr>
          </a:lstStyle>
          <a:p>
            <a:pPr>
              <a:defRPr/>
            </a:pPr>
            <a:fld id="{DD3098DB-959C-436B-A663-C97C38EF3680}" type="slidenum">
              <a:rPr lang="es-MX"/>
              <a:pPr>
                <a:defRPr/>
              </a:pPr>
              <a:t>‹Nº›</a:t>
            </a:fld>
            <a:endParaRPr lang="es-MX"/>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MX"/>
          </a:p>
        </p:txBody>
      </p:sp>
      <p:sp>
        <p:nvSpPr>
          <p:cNvPr id="6" name="Rectangle 5"/>
          <p:cNvSpPr>
            <a:spLocks noGrp="1" noChangeArrowheads="1"/>
          </p:cNvSpPr>
          <p:nvPr>
            <p:ph type="ftr" sz="quarter" idx="11"/>
          </p:nvPr>
        </p:nvSpPr>
        <p:spPr>
          <a:ln/>
        </p:spPr>
        <p:txBody>
          <a:bodyPr/>
          <a:lstStyle>
            <a:lvl1pPr>
              <a:defRPr/>
            </a:lvl1pPr>
          </a:lstStyle>
          <a:p>
            <a:pPr>
              <a:defRPr/>
            </a:pPr>
            <a:endParaRPr lang="es-MX"/>
          </a:p>
        </p:txBody>
      </p:sp>
      <p:sp>
        <p:nvSpPr>
          <p:cNvPr id="7" name="Rectangle 6"/>
          <p:cNvSpPr>
            <a:spLocks noGrp="1" noChangeArrowheads="1"/>
          </p:cNvSpPr>
          <p:nvPr>
            <p:ph type="sldNum" sz="quarter" idx="12"/>
          </p:nvPr>
        </p:nvSpPr>
        <p:spPr>
          <a:ln/>
        </p:spPr>
        <p:txBody>
          <a:bodyPr/>
          <a:lstStyle>
            <a:lvl1pPr>
              <a:defRPr/>
            </a:lvl1pPr>
          </a:lstStyle>
          <a:p>
            <a:pPr>
              <a:defRPr/>
            </a:pPr>
            <a:fld id="{48635103-8266-4680-B270-F827C7C8EAF8}" type="slidenum">
              <a:rPr lang="es-MX"/>
              <a:pPr>
                <a:defRPr/>
              </a:pPr>
              <a:t>‹Nº›</a:t>
            </a:fld>
            <a:endParaRPr lang="es-MX"/>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MX"/>
          </a:p>
        </p:txBody>
      </p:sp>
      <p:sp>
        <p:nvSpPr>
          <p:cNvPr id="8" name="Rectangle 5"/>
          <p:cNvSpPr>
            <a:spLocks noGrp="1" noChangeArrowheads="1"/>
          </p:cNvSpPr>
          <p:nvPr>
            <p:ph type="ftr" sz="quarter" idx="11"/>
          </p:nvPr>
        </p:nvSpPr>
        <p:spPr>
          <a:ln/>
        </p:spPr>
        <p:txBody>
          <a:bodyPr/>
          <a:lstStyle>
            <a:lvl1pPr>
              <a:defRPr/>
            </a:lvl1pPr>
          </a:lstStyle>
          <a:p>
            <a:pPr>
              <a:defRPr/>
            </a:pPr>
            <a:endParaRPr lang="es-MX"/>
          </a:p>
        </p:txBody>
      </p:sp>
      <p:sp>
        <p:nvSpPr>
          <p:cNvPr id="9" name="Rectangle 6"/>
          <p:cNvSpPr>
            <a:spLocks noGrp="1" noChangeArrowheads="1"/>
          </p:cNvSpPr>
          <p:nvPr>
            <p:ph type="sldNum" sz="quarter" idx="12"/>
          </p:nvPr>
        </p:nvSpPr>
        <p:spPr>
          <a:ln/>
        </p:spPr>
        <p:txBody>
          <a:bodyPr/>
          <a:lstStyle>
            <a:lvl1pPr>
              <a:defRPr/>
            </a:lvl1pPr>
          </a:lstStyle>
          <a:p>
            <a:pPr>
              <a:defRPr/>
            </a:pPr>
            <a:fld id="{7DF304CB-CCC4-4A75-A8A7-923D2CBBB40B}" type="slidenum">
              <a:rPr lang="es-MX"/>
              <a:pPr>
                <a:defRPr/>
              </a:pPr>
              <a:t>‹Nº›</a:t>
            </a:fld>
            <a:endParaRPr lang="es-MX"/>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MX"/>
          </a:p>
        </p:txBody>
      </p:sp>
      <p:sp>
        <p:nvSpPr>
          <p:cNvPr id="4" name="Rectangle 5"/>
          <p:cNvSpPr>
            <a:spLocks noGrp="1" noChangeArrowheads="1"/>
          </p:cNvSpPr>
          <p:nvPr>
            <p:ph type="ftr" sz="quarter" idx="11"/>
          </p:nvPr>
        </p:nvSpPr>
        <p:spPr>
          <a:ln/>
        </p:spPr>
        <p:txBody>
          <a:bodyPr/>
          <a:lstStyle>
            <a:lvl1pPr>
              <a:defRPr/>
            </a:lvl1pPr>
          </a:lstStyle>
          <a:p>
            <a:pPr>
              <a:defRPr/>
            </a:pPr>
            <a:endParaRPr lang="es-MX"/>
          </a:p>
        </p:txBody>
      </p:sp>
      <p:sp>
        <p:nvSpPr>
          <p:cNvPr id="5" name="Rectangle 6"/>
          <p:cNvSpPr>
            <a:spLocks noGrp="1" noChangeArrowheads="1"/>
          </p:cNvSpPr>
          <p:nvPr>
            <p:ph type="sldNum" sz="quarter" idx="12"/>
          </p:nvPr>
        </p:nvSpPr>
        <p:spPr>
          <a:ln/>
        </p:spPr>
        <p:txBody>
          <a:bodyPr/>
          <a:lstStyle>
            <a:lvl1pPr>
              <a:defRPr/>
            </a:lvl1pPr>
          </a:lstStyle>
          <a:p>
            <a:pPr>
              <a:defRPr/>
            </a:pPr>
            <a:fld id="{A3C1F4C0-B0C2-4F9D-ADF5-D393B82E697F}" type="slidenum">
              <a:rPr lang="es-MX"/>
              <a:pPr>
                <a:defRPr/>
              </a:pPr>
              <a:t>‹Nº›</a:t>
            </a:fld>
            <a:endParaRPr lang="es-MX"/>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MX"/>
          </a:p>
        </p:txBody>
      </p:sp>
      <p:sp>
        <p:nvSpPr>
          <p:cNvPr id="3" name="Rectangle 5"/>
          <p:cNvSpPr>
            <a:spLocks noGrp="1" noChangeArrowheads="1"/>
          </p:cNvSpPr>
          <p:nvPr>
            <p:ph type="ftr" sz="quarter" idx="11"/>
          </p:nvPr>
        </p:nvSpPr>
        <p:spPr>
          <a:ln/>
        </p:spPr>
        <p:txBody>
          <a:bodyPr/>
          <a:lstStyle>
            <a:lvl1pPr>
              <a:defRPr/>
            </a:lvl1pPr>
          </a:lstStyle>
          <a:p>
            <a:pPr>
              <a:defRPr/>
            </a:pPr>
            <a:endParaRPr lang="es-MX"/>
          </a:p>
        </p:txBody>
      </p:sp>
      <p:sp>
        <p:nvSpPr>
          <p:cNvPr id="4" name="Rectangle 6"/>
          <p:cNvSpPr>
            <a:spLocks noGrp="1" noChangeArrowheads="1"/>
          </p:cNvSpPr>
          <p:nvPr>
            <p:ph type="sldNum" sz="quarter" idx="12"/>
          </p:nvPr>
        </p:nvSpPr>
        <p:spPr>
          <a:ln/>
        </p:spPr>
        <p:txBody>
          <a:bodyPr/>
          <a:lstStyle>
            <a:lvl1pPr>
              <a:defRPr/>
            </a:lvl1pPr>
          </a:lstStyle>
          <a:p>
            <a:pPr>
              <a:defRPr/>
            </a:pPr>
            <a:fld id="{8454DD5B-862E-412F-BD4C-CC3805F7CDD7}" type="slidenum">
              <a:rPr lang="es-MX"/>
              <a:pPr>
                <a:defRPr/>
              </a:pPr>
              <a:t>‹Nº›</a:t>
            </a:fld>
            <a:endParaRPr lang="es-MX"/>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MX"/>
          </a:p>
        </p:txBody>
      </p:sp>
      <p:sp>
        <p:nvSpPr>
          <p:cNvPr id="6" name="Rectangle 5"/>
          <p:cNvSpPr>
            <a:spLocks noGrp="1" noChangeArrowheads="1"/>
          </p:cNvSpPr>
          <p:nvPr>
            <p:ph type="ftr" sz="quarter" idx="11"/>
          </p:nvPr>
        </p:nvSpPr>
        <p:spPr>
          <a:ln/>
        </p:spPr>
        <p:txBody>
          <a:bodyPr/>
          <a:lstStyle>
            <a:lvl1pPr>
              <a:defRPr/>
            </a:lvl1pPr>
          </a:lstStyle>
          <a:p>
            <a:pPr>
              <a:defRPr/>
            </a:pPr>
            <a:endParaRPr lang="es-MX"/>
          </a:p>
        </p:txBody>
      </p:sp>
      <p:sp>
        <p:nvSpPr>
          <p:cNvPr id="7" name="Rectangle 6"/>
          <p:cNvSpPr>
            <a:spLocks noGrp="1" noChangeArrowheads="1"/>
          </p:cNvSpPr>
          <p:nvPr>
            <p:ph type="sldNum" sz="quarter" idx="12"/>
          </p:nvPr>
        </p:nvSpPr>
        <p:spPr>
          <a:ln/>
        </p:spPr>
        <p:txBody>
          <a:bodyPr/>
          <a:lstStyle>
            <a:lvl1pPr>
              <a:defRPr/>
            </a:lvl1pPr>
          </a:lstStyle>
          <a:p>
            <a:pPr>
              <a:defRPr/>
            </a:pPr>
            <a:fld id="{905A2AC7-715F-460D-82A2-2827E6A0AAFB}" type="slidenum">
              <a:rPr lang="es-MX"/>
              <a:pPr>
                <a:defRPr/>
              </a:pPr>
              <a:t>‹Nº›</a:t>
            </a:fld>
            <a:endParaRPr lang="es-MX"/>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MX"/>
          </a:p>
        </p:txBody>
      </p:sp>
      <p:sp>
        <p:nvSpPr>
          <p:cNvPr id="6" name="Rectangle 5"/>
          <p:cNvSpPr>
            <a:spLocks noGrp="1" noChangeArrowheads="1"/>
          </p:cNvSpPr>
          <p:nvPr>
            <p:ph type="ftr" sz="quarter" idx="11"/>
          </p:nvPr>
        </p:nvSpPr>
        <p:spPr>
          <a:ln/>
        </p:spPr>
        <p:txBody>
          <a:bodyPr/>
          <a:lstStyle>
            <a:lvl1pPr>
              <a:defRPr/>
            </a:lvl1pPr>
          </a:lstStyle>
          <a:p>
            <a:pPr>
              <a:defRPr/>
            </a:pPr>
            <a:endParaRPr lang="es-MX"/>
          </a:p>
        </p:txBody>
      </p:sp>
      <p:sp>
        <p:nvSpPr>
          <p:cNvPr id="7" name="Rectangle 6"/>
          <p:cNvSpPr>
            <a:spLocks noGrp="1" noChangeArrowheads="1"/>
          </p:cNvSpPr>
          <p:nvPr>
            <p:ph type="sldNum" sz="quarter" idx="12"/>
          </p:nvPr>
        </p:nvSpPr>
        <p:spPr>
          <a:ln/>
        </p:spPr>
        <p:txBody>
          <a:bodyPr/>
          <a:lstStyle>
            <a:lvl1pPr>
              <a:defRPr/>
            </a:lvl1pPr>
          </a:lstStyle>
          <a:p>
            <a:pPr>
              <a:defRPr/>
            </a:pPr>
            <a:fld id="{03199732-21E5-4E70-BF68-A91C5CD2E85B}" type="slidenum">
              <a:rPr lang="es-MX"/>
              <a:pPr>
                <a:defRPr/>
              </a:pPr>
              <a:t>‹Nº›</a:t>
            </a:fld>
            <a:endParaRPr lang="es-MX"/>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oleObject" Target="../embeddings/oleObject2.bin"/><Relationship Id="rId26" Type="http://schemas.openxmlformats.org/officeDocument/2006/relationships/oleObject" Target="../embeddings/oleObject10.bin"/><Relationship Id="rId3" Type="http://schemas.openxmlformats.org/officeDocument/2006/relationships/slideLayout" Target="../slideLayouts/slideLayout3.xml"/><Relationship Id="rId21" Type="http://schemas.openxmlformats.org/officeDocument/2006/relationships/oleObject" Target="../embeddings/oleObject5.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5" Type="http://schemas.openxmlformats.org/officeDocument/2006/relationships/oleObject" Target="../embeddings/oleObject9.bin"/><Relationship Id="rId2" Type="http://schemas.openxmlformats.org/officeDocument/2006/relationships/slideLayout" Target="../slideLayouts/slideLayout2.xml"/><Relationship Id="rId16" Type="http://schemas.openxmlformats.org/officeDocument/2006/relationships/oleObject" Target="../embeddings/oleObject1.bin"/><Relationship Id="rId20" Type="http://schemas.openxmlformats.org/officeDocument/2006/relationships/oleObject" Target="../embeddings/oleObject4.bin"/><Relationship Id="rId29" Type="http://schemas.openxmlformats.org/officeDocument/2006/relationships/oleObject" Target="../embeddings/oleObject13.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oleObject" Target="../embeddings/oleObject8.bin"/><Relationship Id="rId5" Type="http://schemas.openxmlformats.org/officeDocument/2006/relationships/slideLayout" Target="../slideLayouts/slideLayout5.xml"/><Relationship Id="rId15" Type="http://schemas.openxmlformats.org/officeDocument/2006/relationships/image" Target="../media/image2.jpeg"/><Relationship Id="rId23" Type="http://schemas.openxmlformats.org/officeDocument/2006/relationships/oleObject" Target="../embeddings/oleObject7.bin"/><Relationship Id="rId28" Type="http://schemas.openxmlformats.org/officeDocument/2006/relationships/oleObject" Target="../embeddings/oleObject12.bin"/><Relationship Id="rId10" Type="http://schemas.openxmlformats.org/officeDocument/2006/relationships/slideLayout" Target="../slideLayouts/slideLayout10.xml"/><Relationship Id="rId19" Type="http://schemas.openxmlformats.org/officeDocument/2006/relationships/oleObject" Target="../embeddings/oleObject3.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 Id="rId22" Type="http://schemas.openxmlformats.org/officeDocument/2006/relationships/oleObject" Target="../embeddings/oleObject6.bin"/><Relationship Id="rId27" Type="http://schemas.openxmlformats.org/officeDocument/2006/relationships/oleObject" Target="../embeddings/oleObject1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0" name="Picture 26" descr="fondo DGIS 2"/>
          <p:cNvPicPr>
            <a:picLocks noChangeAspect="1" noChangeArrowheads="1"/>
          </p:cNvPicPr>
          <p:nvPr/>
        </p:nvPicPr>
        <p:blipFill>
          <a:blip r:embed="rId15" cstate="print"/>
          <a:srcRect/>
          <a:stretch>
            <a:fillRect/>
          </a:stretch>
        </p:blipFill>
        <p:spPr bwMode="auto">
          <a:xfrm>
            <a:off x="0" y="0"/>
            <a:ext cx="9144000" cy="620713"/>
          </a:xfrm>
          <a:prstGeom prst="rect">
            <a:avLst/>
          </a:prstGeom>
          <a:noFill/>
          <a:ln w="9525">
            <a:noFill/>
            <a:miter lim="800000"/>
            <a:headEnd/>
            <a:tailEnd/>
          </a:ln>
        </p:spPr>
      </p:pic>
      <p:graphicFrame>
        <p:nvGraphicFramePr>
          <p:cNvPr id="1026" name="Object 27"/>
          <p:cNvGraphicFramePr>
            <a:graphicFrameLocks noChangeAspect="1"/>
          </p:cNvGraphicFramePr>
          <p:nvPr/>
        </p:nvGraphicFramePr>
        <p:xfrm>
          <a:off x="107950" y="44450"/>
          <a:ext cx="277813" cy="549275"/>
        </p:xfrm>
        <a:graphic>
          <a:graphicData uri="http://schemas.openxmlformats.org/presentationml/2006/ole">
            <mc:AlternateContent xmlns:mc="http://schemas.openxmlformats.org/markup-compatibility/2006">
              <mc:Choice xmlns:v="urn:schemas-microsoft-com:vml" Requires="v">
                <p:oleObj spid="_x0000_s1260" name="Imagen de mapa de bits" r:id="rId16" imgW="2266667" imgH="4476190" progId="PBrush">
                  <p:embed/>
                </p:oleObj>
              </mc:Choice>
              <mc:Fallback>
                <p:oleObj name="Imagen de mapa de bits" r:id="rId16" imgW="2266667" imgH="4476190" progId="PBrush">
                  <p:embed/>
                  <p:pic>
                    <p:nvPicPr>
                      <p:cNvPr id="0" name="Picture 171"/>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7950" y="44450"/>
                        <a:ext cx="277813" cy="5492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028" name="Text Box 28"/>
          <p:cNvSpPr txBox="1">
            <a:spLocks noChangeArrowheads="1"/>
          </p:cNvSpPr>
          <p:nvPr/>
        </p:nvSpPr>
        <p:spPr bwMode="auto">
          <a:xfrm>
            <a:off x="2255838" y="109538"/>
            <a:ext cx="6827837" cy="338137"/>
          </a:xfrm>
          <a:prstGeom prst="rect">
            <a:avLst/>
          </a:prstGeom>
          <a:noFill/>
          <a:ln w="9525">
            <a:noFill/>
            <a:miter lim="800000"/>
            <a:headEnd/>
            <a:tailEnd/>
          </a:ln>
        </p:spPr>
        <p:txBody>
          <a:bodyPr>
            <a:spAutoFit/>
          </a:bodyPr>
          <a:lstStyle/>
          <a:p>
            <a:pPr algn="r">
              <a:defRPr/>
            </a:pPr>
            <a:r>
              <a:rPr lang="es-MX" sz="1600" b="1">
                <a:solidFill>
                  <a:schemeClr val="bg1"/>
                </a:solidFill>
                <a:latin typeface="Century Gothic" pitchFamily="34" charset="0"/>
              </a:rPr>
              <a:t>Instituto Federal de Acceso a la Información y Protección de Datos</a:t>
            </a:r>
          </a:p>
        </p:txBody>
      </p:sp>
      <p:grpSp>
        <p:nvGrpSpPr>
          <p:cNvPr id="1042" name="Group 29"/>
          <p:cNvGrpSpPr>
            <a:grpSpLocks/>
          </p:cNvGrpSpPr>
          <p:nvPr/>
        </p:nvGrpSpPr>
        <p:grpSpPr bwMode="auto">
          <a:xfrm>
            <a:off x="0" y="6597650"/>
            <a:ext cx="9144000" cy="287338"/>
            <a:chOff x="0" y="4156"/>
            <a:chExt cx="5760" cy="181"/>
          </a:xfrm>
        </p:grpSpPr>
        <p:pic>
          <p:nvPicPr>
            <p:cNvPr id="1048" name="Picture 30" descr="fondo DGIS 2"/>
            <p:cNvPicPr>
              <a:picLocks noChangeAspect="1" noChangeArrowheads="1"/>
            </p:cNvPicPr>
            <p:nvPr userDrawn="1"/>
          </p:nvPicPr>
          <p:blipFill>
            <a:blip r:embed="rId15" cstate="print"/>
            <a:srcRect/>
            <a:stretch>
              <a:fillRect/>
            </a:stretch>
          </p:blipFill>
          <p:spPr bwMode="auto">
            <a:xfrm>
              <a:off x="0" y="4156"/>
              <a:ext cx="5760" cy="164"/>
            </a:xfrm>
            <a:prstGeom prst="rect">
              <a:avLst/>
            </a:prstGeom>
            <a:noFill/>
            <a:ln w="9525">
              <a:noFill/>
              <a:miter lim="800000"/>
              <a:headEnd/>
              <a:tailEnd/>
            </a:ln>
          </p:spPr>
        </p:pic>
        <p:grpSp>
          <p:nvGrpSpPr>
            <p:cNvPr id="1049" name="Group 31"/>
            <p:cNvGrpSpPr>
              <a:grpSpLocks/>
            </p:cNvGrpSpPr>
            <p:nvPr userDrawn="1"/>
          </p:nvGrpSpPr>
          <p:grpSpPr bwMode="auto">
            <a:xfrm>
              <a:off x="158" y="4156"/>
              <a:ext cx="5171" cy="181"/>
              <a:chOff x="158" y="4156"/>
              <a:chExt cx="5171" cy="181"/>
            </a:xfrm>
          </p:grpSpPr>
          <p:graphicFrame>
            <p:nvGraphicFramePr>
              <p:cNvPr id="1027" name="Object 32"/>
              <p:cNvGraphicFramePr>
                <a:graphicFrameLocks noChangeAspect="1"/>
              </p:cNvGraphicFramePr>
              <p:nvPr/>
            </p:nvGraphicFramePr>
            <p:xfrm>
              <a:off x="158" y="4160"/>
              <a:ext cx="82" cy="160"/>
            </p:xfrm>
            <a:graphic>
              <a:graphicData uri="http://schemas.openxmlformats.org/presentationml/2006/ole">
                <mc:AlternateContent xmlns:mc="http://schemas.openxmlformats.org/markup-compatibility/2006">
                  <mc:Choice xmlns:v="urn:schemas-microsoft-com:vml" Requires="v">
                    <p:oleObj spid="_x0000_s1261" name="Imagen de mapa de bits" r:id="rId18" imgW="2266667" imgH="4476190" progId="PBrush">
                      <p:embed/>
                    </p:oleObj>
                  </mc:Choice>
                  <mc:Fallback>
                    <p:oleObj name="Imagen de mapa de bits" r:id="rId18" imgW="2266667" imgH="4476190" progId="PBrush">
                      <p:embed/>
                      <p:pic>
                        <p:nvPicPr>
                          <p:cNvPr id="0" name="Picture 172"/>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58" y="4160"/>
                            <a:ext cx="82" cy="1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5" name="Object 33"/>
              <p:cNvGraphicFramePr>
                <a:graphicFrameLocks noChangeAspect="1"/>
              </p:cNvGraphicFramePr>
              <p:nvPr/>
            </p:nvGraphicFramePr>
            <p:xfrm>
              <a:off x="476" y="4270"/>
              <a:ext cx="148" cy="67"/>
            </p:xfrm>
            <a:graphic>
              <a:graphicData uri="http://schemas.openxmlformats.org/presentationml/2006/ole">
                <mc:AlternateContent xmlns:mc="http://schemas.openxmlformats.org/markup-compatibility/2006">
                  <mc:Choice xmlns:v="urn:schemas-microsoft-com:vml" Requires="v">
                    <p:oleObj spid="_x0000_s1262" name="Imagen de mapa de bits" r:id="rId19" imgW="2266667" imgH="4476190" progId="PBrush">
                      <p:embed/>
                    </p:oleObj>
                  </mc:Choice>
                  <mc:Fallback>
                    <p:oleObj name="Imagen de mapa de bits" r:id="rId19" imgW="2266667" imgH="4476190" progId="PBrush">
                      <p:embed/>
                      <p:pic>
                        <p:nvPicPr>
                          <p:cNvPr id="0" name="Picture 173"/>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476" y="4270"/>
                            <a:ext cx="148" cy="6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29" name="Object 34"/>
              <p:cNvGraphicFramePr>
                <a:graphicFrameLocks noChangeAspect="1"/>
              </p:cNvGraphicFramePr>
              <p:nvPr/>
            </p:nvGraphicFramePr>
            <p:xfrm>
              <a:off x="975" y="4156"/>
              <a:ext cx="136" cy="61"/>
            </p:xfrm>
            <a:graphic>
              <a:graphicData uri="http://schemas.openxmlformats.org/presentationml/2006/ole">
                <mc:AlternateContent xmlns:mc="http://schemas.openxmlformats.org/markup-compatibility/2006">
                  <mc:Choice xmlns:v="urn:schemas-microsoft-com:vml" Requires="v">
                    <p:oleObj spid="_x0000_s1263" name="Imagen de mapa de bits" r:id="rId20" imgW="2266667" imgH="4476190" progId="PBrush">
                      <p:embed/>
                    </p:oleObj>
                  </mc:Choice>
                  <mc:Fallback>
                    <p:oleObj name="Imagen de mapa de bits" r:id="rId20" imgW="2266667" imgH="4476190" progId="PBrush">
                      <p:embed/>
                      <p:pic>
                        <p:nvPicPr>
                          <p:cNvPr id="0" name="Picture 174"/>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975" y="4156"/>
                            <a:ext cx="136" cy="61"/>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0" name="Object 35"/>
              <p:cNvGraphicFramePr>
                <a:graphicFrameLocks noChangeAspect="1"/>
              </p:cNvGraphicFramePr>
              <p:nvPr/>
            </p:nvGraphicFramePr>
            <p:xfrm>
              <a:off x="1474" y="4205"/>
              <a:ext cx="45" cy="87"/>
            </p:xfrm>
            <a:graphic>
              <a:graphicData uri="http://schemas.openxmlformats.org/presentationml/2006/ole">
                <mc:AlternateContent xmlns:mc="http://schemas.openxmlformats.org/markup-compatibility/2006">
                  <mc:Choice xmlns:v="urn:schemas-microsoft-com:vml" Requires="v">
                    <p:oleObj spid="_x0000_s1264" name="Imagen de mapa de bits" r:id="rId21" imgW="2266667" imgH="4476190" progId="PBrush">
                      <p:embed/>
                    </p:oleObj>
                  </mc:Choice>
                  <mc:Fallback>
                    <p:oleObj name="Imagen de mapa de bits" r:id="rId21" imgW="2266667" imgH="4476190" progId="PBrush">
                      <p:embed/>
                      <p:pic>
                        <p:nvPicPr>
                          <p:cNvPr id="0" name="Picture 175"/>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474" y="4205"/>
                            <a:ext cx="45" cy="8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1" name="Object 36"/>
              <p:cNvGraphicFramePr>
                <a:graphicFrameLocks noChangeAspect="1"/>
              </p:cNvGraphicFramePr>
              <p:nvPr/>
            </p:nvGraphicFramePr>
            <p:xfrm>
              <a:off x="2063" y="4160"/>
              <a:ext cx="82" cy="160"/>
            </p:xfrm>
            <a:graphic>
              <a:graphicData uri="http://schemas.openxmlformats.org/presentationml/2006/ole">
                <mc:AlternateContent xmlns:mc="http://schemas.openxmlformats.org/markup-compatibility/2006">
                  <mc:Choice xmlns:v="urn:schemas-microsoft-com:vml" Requires="v">
                    <p:oleObj spid="_x0000_s1265" name="Imagen de mapa de bits" r:id="rId22" imgW="2266667" imgH="4476190" progId="PBrush">
                      <p:embed/>
                    </p:oleObj>
                  </mc:Choice>
                  <mc:Fallback>
                    <p:oleObj name="Imagen de mapa de bits" r:id="rId22" imgW="2266667" imgH="4476190" progId="PBrush">
                      <p:embed/>
                      <p:pic>
                        <p:nvPicPr>
                          <p:cNvPr id="0" name="Picture 176"/>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063" y="4160"/>
                            <a:ext cx="82" cy="1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2" name="Object 37"/>
              <p:cNvGraphicFramePr>
                <a:graphicFrameLocks noChangeAspect="1"/>
              </p:cNvGraphicFramePr>
              <p:nvPr/>
            </p:nvGraphicFramePr>
            <p:xfrm>
              <a:off x="2381" y="4270"/>
              <a:ext cx="148" cy="67"/>
            </p:xfrm>
            <a:graphic>
              <a:graphicData uri="http://schemas.openxmlformats.org/presentationml/2006/ole">
                <mc:AlternateContent xmlns:mc="http://schemas.openxmlformats.org/markup-compatibility/2006">
                  <mc:Choice xmlns:v="urn:schemas-microsoft-com:vml" Requires="v">
                    <p:oleObj spid="_x0000_s1266" name="Imagen de mapa de bits" r:id="rId23" imgW="2266667" imgH="4476190" progId="PBrush">
                      <p:embed/>
                    </p:oleObj>
                  </mc:Choice>
                  <mc:Fallback>
                    <p:oleObj name="Imagen de mapa de bits" r:id="rId23" imgW="2266667" imgH="4476190" progId="PBrush">
                      <p:embed/>
                      <p:pic>
                        <p:nvPicPr>
                          <p:cNvPr id="0" name="Picture 177"/>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2381" y="4270"/>
                            <a:ext cx="148" cy="6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3" name="Object 38"/>
              <p:cNvGraphicFramePr>
                <a:graphicFrameLocks noChangeAspect="1"/>
              </p:cNvGraphicFramePr>
              <p:nvPr/>
            </p:nvGraphicFramePr>
            <p:xfrm>
              <a:off x="2880" y="4156"/>
              <a:ext cx="136" cy="61"/>
            </p:xfrm>
            <a:graphic>
              <a:graphicData uri="http://schemas.openxmlformats.org/presentationml/2006/ole">
                <mc:AlternateContent xmlns:mc="http://schemas.openxmlformats.org/markup-compatibility/2006">
                  <mc:Choice xmlns:v="urn:schemas-microsoft-com:vml" Requires="v">
                    <p:oleObj spid="_x0000_s1267" name="Imagen de mapa de bits" r:id="rId24" imgW="2266667" imgH="4476190" progId="PBrush">
                      <p:embed/>
                    </p:oleObj>
                  </mc:Choice>
                  <mc:Fallback>
                    <p:oleObj name="Imagen de mapa de bits" r:id="rId24" imgW="2266667" imgH="4476190" progId="PBrush">
                      <p:embed/>
                      <p:pic>
                        <p:nvPicPr>
                          <p:cNvPr id="0" name="Picture 178"/>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2880" y="4156"/>
                            <a:ext cx="136" cy="61"/>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4" name="Object 39"/>
              <p:cNvGraphicFramePr>
                <a:graphicFrameLocks noChangeAspect="1"/>
              </p:cNvGraphicFramePr>
              <p:nvPr/>
            </p:nvGraphicFramePr>
            <p:xfrm>
              <a:off x="3379" y="4205"/>
              <a:ext cx="45" cy="87"/>
            </p:xfrm>
            <a:graphic>
              <a:graphicData uri="http://schemas.openxmlformats.org/presentationml/2006/ole">
                <mc:AlternateContent xmlns:mc="http://schemas.openxmlformats.org/markup-compatibility/2006">
                  <mc:Choice xmlns:v="urn:schemas-microsoft-com:vml" Requires="v">
                    <p:oleObj spid="_x0000_s1268" name="Imagen de mapa de bits" r:id="rId25" imgW="2266667" imgH="4476190" progId="PBrush">
                      <p:embed/>
                    </p:oleObj>
                  </mc:Choice>
                  <mc:Fallback>
                    <p:oleObj name="Imagen de mapa de bits" r:id="rId25" imgW="2266667" imgH="4476190" progId="PBrush">
                      <p:embed/>
                      <p:pic>
                        <p:nvPicPr>
                          <p:cNvPr id="0" name="Picture 179"/>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379" y="4205"/>
                            <a:ext cx="45" cy="8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5" name="Object 40"/>
              <p:cNvGraphicFramePr>
                <a:graphicFrameLocks noChangeAspect="1"/>
              </p:cNvGraphicFramePr>
              <p:nvPr/>
            </p:nvGraphicFramePr>
            <p:xfrm>
              <a:off x="3968" y="4160"/>
              <a:ext cx="82" cy="160"/>
            </p:xfrm>
            <a:graphic>
              <a:graphicData uri="http://schemas.openxmlformats.org/presentationml/2006/ole">
                <mc:AlternateContent xmlns:mc="http://schemas.openxmlformats.org/markup-compatibility/2006">
                  <mc:Choice xmlns:v="urn:schemas-microsoft-com:vml" Requires="v">
                    <p:oleObj spid="_x0000_s1269" name="Imagen de mapa de bits" r:id="rId26" imgW="2266667" imgH="4476190" progId="PBrush">
                      <p:embed/>
                    </p:oleObj>
                  </mc:Choice>
                  <mc:Fallback>
                    <p:oleObj name="Imagen de mapa de bits" r:id="rId26" imgW="2266667" imgH="4476190" progId="PBrush">
                      <p:embed/>
                      <p:pic>
                        <p:nvPicPr>
                          <p:cNvPr id="0" name="Picture 180"/>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968" y="4160"/>
                            <a:ext cx="82" cy="1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6" name="Object 41"/>
              <p:cNvGraphicFramePr>
                <a:graphicFrameLocks noChangeAspect="1"/>
              </p:cNvGraphicFramePr>
              <p:nvPr/>
            </p:nvGraphicFramePr>
            <p:xfrm>
              <a:off x="4286" y="4270"/>
              <a:ext cx="148" cy="67"/>
            </p:xfrm>
            <a:graphic>
              <a:graphicData uri="http://schemas.openxmlformats.org/presentationml/2006/ole">
                <mc:AlternateContent xmlns:mc="http://schemas.openxmlformats.org/markup-compatibility/2006">
                  <mc:Choice xmlns:v="urn:schemas-microsoft-com:vml" Requires="v">
                    <p:oleObj spid="_x0000_s1270" name="Imagen de mapa de bits" r:id="rId27" imgW="2266667" imgH="4476190" progId="PBrush">
                      <p:embed/>
                    </p:oleObj>
                  </mc:Choice>
                  <mc:Fallback>
                    <p:oleObj name="Imagen de mapa de bits" r:id="rId27" imgW="2266667" imgH="4476190" progId="PBrush">
                      <p:embed/>
                      <p:pic>
                        <p:nvPicPr>
                          <p:cNvPr id="0" name="Picture 181"/>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b="76884"/>
                          <a:stretch>
                            <a:fillRect/>
                          </a:stretch>
                        </p:blipFill>
                        <p:spPr bwMode="auto">
                          <a:xfrm>
                            <a:off x="4286" y="4270"/>
                            <a:ext cx="148" cy="6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7" name="Object 42"/>
              <p:cNvGraphicFramePr>
                <a:graphicFrameLocks noChangeAspect="1"/>
              </p:cNvGraphicFramePr>
              <p:nvPr/>
            </p:nvGraphicFramePr>
            <p:xfrm>
              <a:off x="4785" y="4156"/>
              <a:ext cx="136" cy="61"/>
            </p:xfrm>
            <a:graphic>
              <a:graphicData uri="http://schemas.openxmlformats.org/presentationml/2006/ole">
                <mc:AlternateContent xmlns:mc="http://schemas.openxmlformats.org/markup-compatibility/2006">
                  <mc:Choice xmlns:v="urn:schemas-microsoft-com:vml" Requires="v">
                    <p:oleObj spid="_x0000_s1271" name="Imagen de mapa de bits" r:id="rId28" imgW="2266667" imgH="4476190" progId="PBrush">
                      <p:embed/>
                    </p:oleObj>
                  </mc:Choice>
                  <mc:Fallback>
                    <p:oleObj name="Imagen de mapa de bits" r:id="rId28" imgW="2266667" imgH="4476190" progId="PBrush">
                      <p:embed/>
                      <p:pic>
                        <p:nvPicPr>
                          <p:cNvPr id="0" name="Picture 182"/>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t="77074"/>
                          <a:stretch>
                            <a:fillRect/>
                          </a:stretch>
                        </p:blipFill>
                        <p:spPr bwMode="auto">
                          <a:xfrm>
                            <a:off x="4785" y="4156"/>
                            <a:ext cx="136" cy="61"/>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38" name="Object 43"/>
              <p:cNvGraphicFramePr>
                <a:graphicFrameLocks noChangeAspect="1"/>
              </p:cNvGraphicFramePr>
              <p:nvPr/>
            </p:nvGraphicFramePr>
            <p:xfrm>
              <a:off x="5284" y="4205"/>
              <a:ext cx="45" cy="87"/>
            </p:xfrm>
            <a:graphic>
              <a:graphicData uri="http://schemas.openxmlformats.org/presentationml/2006/ole">
                <mc:AlternateContent xmlns:mc="http://schemas.openxmlformats.org/markup-compatibility/2006">
                  <mc:Choice xmlns:v="urn:schemas-microsoft-com:vml" Requires="v">
                    <p:oleObj spid="_x0000_s1272" name="Imagen de mapa de bits" r:id="rId29" imgW="2266667" imgH="4476190" progId="PBrush">
                      <p:embed/>
                    </p:oleObj>
                  </mc:Choice>
                  <mc:Fallback>
                    <p:oleObj name="Imagen de mapa de bits" r:id="rId29" imgW="2266667" imgH="4476190" progId="PBrush">
                      <p:embed/>
                      <p:pic>
                        <p:nvPicPr>
                          <p:cNvPr id="0" name="Picture 183"/>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284" y="4205"/>
                            <a:ext cx="45" cy="8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grpSp>
      <p:sp>
        <p:nvSpPr>
          <p:cNvPr id="1043"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MX" smtClean="0"/>
              <a:t>Click to edit Master title style</a:t>
            </a:r>
          </a:p>
        </p:txBody>
      </p:sp>
      <p:sp>
        <p:nvSpPr>
          <p:cNvPr id="1044" name="Rectangle 3"/>
          <p:cNvSpPr>
            <a:spLocks noGrp="1" noChangeArrowheads="1"/>
          </p:cNvSpPr>
          <p:nvPr>
            <p:ph type="body" idx="1"/>
          </p:nvPr>
        </p:nvSpPr>
        <p:spPr bwMode="auto">
          <a:xfrm>
            <a:off x="457200" y="1600200"/>
            <a:ext cx="8229600"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s-MX" smtClean="0"/>
              <a:t>Click to edit Master text styles</a:t>
            </a:r>
          </a:p>
          <a:p>
            <a:pPr lvl="1"/>
            <a:r>
              <a:rPr lang="es-MX" smtClean="0"/>
              <a:t>Second level</a:t>
            </a:r>
          </a:p>
          <a:p>
            <a:pPr lvl="2"/>
            <a:r>
              <a:rPr lang="es-MX" smtClean="0"/>
              <a:t>Third level</a:t>
            </a:r>
          </a:p>
          <a:p>
            <a:pPr lvl="3"/>
            <a:r>
              <a:rPr lang="es-MX" smtClean="0"/>
              <a:t>Fourth level</a:t>
            </a:r>
          </a:p>
          <a:p>
            <a:pPr lvl="4"/>
            <a:r>
              <a:rPr lang="es-MX"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mn-lt"/>
                <a:cs typeface="+mn-cs"/>
              </a:defRPr>
            </a:lvl1pPr>
          </a:lstStyle>
          <a:p>
            <a:pPr>
              <a:defRPr/>
            </a:pPr>
            <a:endParaRPr lang="es-MX"/>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mn-lt"/>
                <a:cs typeface="+mn-cs"/>
              </a:defRPr>
            </a:lvl1pPr>
          </a:lstStyle>
          <a:p>
            <a:pPr>
              <a:defRPr/>
            </a:pPr>
            <a:endParaRPr lang="es-MX"/>
          </a:p>
        </p:txBody>
      </p:sp>
      <p:sp>
        <p:nvSpPr>
          <p:cNvPr id="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mn-lt"/>
                <a:cs typeface="+mn-cs"/>
              </a:defRPr>
            </a:lvl1pPr>
          </a:lstStyle>
          <a:p>
            <a:pPr>
              <a:defRPr/>
            </a:pPr>
            <a:fld id="{1F18DF66-114D-488A-9F66-E641D4C8C576}"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4494" r:id="rId1"/>
    <p:sldLayoutId id="2147484484" r:id="rId2"/>
    <p:sldLayoutId id="2147484485" r:id="rId3"/>
    <p:sldLayoutId id="2147484486" r:id="rId4"/>
    <p:sldLayoutId id="2147484487" r:id="rId5"/>
    <p:sldLayoutId id="2147484488" r:id="rId6"/>
    <p:sldLayoutId id="2147484489" r:id="rId7"/>
    <p:sldLayoutId id="2147484490" r:id="rId8"/>
    <p:sldLayoutId id="2147484491" r:id="rId9"/>
    <p:sldLayoutId id="2147484492" r:id="rId10"/>
    <p:sldLayoutId id="2147484493" r:id="rId11"/>
    <p:sldLayoutId id="2147484496" r:id="rId12"/>
  </p:sldLayoutIdLst>
  <p:transition/>
  <p:txStyles>
    <p:titleStyle>
      <a:lvl1pPr algn="ctr" rtl="0" eaLnBrk="0" fontAlgn="base" hangingPunct="0">
        <a:spcBef>
          <a:spcPct val="0"/>
        </a:spcBef>
        <a:spcAft>
          <a:spcPct val="0"/>
        </a:spcAft>
        <a:defRPr sz="2800">
          <a:solidFill>
            <a:schemeClr val="tx2"/>
          </a:solidFill>
          <a:latin typeface="+mj-lt"/>
          <a:ea typeface="+mj-ea"/>
          <a:cs typeface="+mj-cs"/>
        </a:defRPr>
      </a:lvl1pPr>
      <a:lvl2pPr algn="ctr" rtl="0" eaLnBrk="0" fontAlgn="base" hangingPunct="0">
        <a:spcBef>
          <a:spcPct val="0"/>
        </a:spcBef>
        <a:spcAft>
          <a:spcPct val="0"/>
        </a:spcAft>
        <a:defRPr sz="2800">
          <a:solidFill>
            <a:schemeClr val="tx2"/>
          </a:solidFill>
          <a:latin typeface="Century Gothic" pitchFamily="34" charset="0"/>
        </a:defRPr>
      </a:lvl2pPr>
      <a:lvl3pPr algn="ctr" rtl="0" eaLnBrk="0" fontAlgn="base" hangingPunct="0">
        <a:spcBef>
          <a:spcPct val="0"/>
        </a:spcBef>
        <a:spcAft>
          <a:spcPct val="0"/>
        </a:spcAft>
        <a:defRPr sz="2800">
          <a:solidFill>
            <a:schemeClr val="tx2"/>
          </a:solidFill>
          <a:latin typeface="Century Gothic" pitchFamily="34" charset="0"/>
        </a:defRPr>
      </a:lvl3pPr>
      <a:lvl4pPr algn="ctr" rtl="0" eaLnBrk="0" fontAlgn="base" hangingPunct="0">
        <a:spcBef>
          <a:spcPct val="0"/>
        </a:spcBef>
        <a:spcAft>
          <a:spcPct val="0"/>
        </a:spcAft>
        <a:defRPr sz="2800">
          <a:solidFill>
            <a:schemeClr val="tx2"/>
          </a:solidFill>
          <a:latin typeface="Century Gothic" pitchFamily="34" charset="0"/>
        </a:defRPr>
      </a:lvl4pPr>
      <a:lvl5pPr algn="ctr" rtl="0" eaLnBrk="0" fontAlgn="base" hangingPunct="0">
        <a:spcBef>
          <a:spcPct val="0"/>
        </a:spcBef>
        <a:spcAft>
          <a:spcPct val="0"/>
        </a:spcAft>
        <a:defRPr sz="2800">
          <a:solidFill>
            <a:schemeClr val="tx2"/>
          </a:solidFill>
          <a:latin typeface="Century Gothic" pitchFamily="34" charset="0"/>
        </a:defRPr>
      </a:lvl5pPr>
      <a:lvl6pPr marL="457200" algn="ctr" rtl="0" fontAlgn="base">
        <a:spcBef>
          <a:spcPct val="0"/>
        </a:spcBef>
        <a:spcAft>
          <a:spcPct val="0"/>
        </a:spcAft>
        <a:defRPr sz="2800">
          <a:solidFill>
            <a:schemeClr val="tx2"/>
          </a:solidFill>
          <a:latin typeface="Century Gothic" pitchFamily="34" charset="0"/>
        </a:defRPr>
      </a:lvl6pPr>
      <a:lvl7pPr marL="914400" algn="ctr" rtl="0" fontAlgn="base">
        <a:spcBef>
          <a:spcPct val="0"/>
        </a:spcBef>
        <a:spcAft>
          <a:spcPct val="0"/>
        </a:spcAft>
        <a:defRPr sz="2800">
          <a:solidFill>
            <a:schemeClr val="tx2"/>
          </a:solidFill>
          <a:latin typeface="Century Gothic" pitchFamily="34" charset="0"/>
        </a:defRPr>
      </a:lvl7pPr>
      <a:lvl8pPr marL="1371600" algn="ctr" rtl="0" fontAlgn="base">
        <a:spcBef>
          <a:spcPct val="0"/>
        </a:spcBef>
        <a:spcAft>
          <a:spcPct val="0"/>
        </a:spcAft>
        <a:defRPr sz="2800">
          <a:solidFill>
            <a:schemeClr val="tx2"/>
          </a:solidFill>
          <a:latin typeface="Century Gothic" pitchFamily="34" charset="0"/>
        </a:defRPr>
      </a:lvl8pPr>
      <a:lvl9pPr marL="1828800" algn="ctr" rtl="0" fontAlgn="base">
        <a:spcBef>
          <a:spcPct val="0"/>
        </a:spcBef>
        <a:spcAft>
          <a:spcPct val="0"/>
        </a:spcAft>
        <a:defRPr sz="2800">
          <a:solidFill>
            <a:schemeClr val="tx2"/>
          </a:solidFill>
          <a:latin typeface="Century Gothic" pitchFamily="34" charset="0"/>
        </a:defRPr>
      </a:lvl9pPr>
    </p:titleStyle>
    <p:bodyStyle>
      <a:lvl1pPr marL="342900" indent="-342900" algn="l" rtl="0" eaLnBrk="0" fontAlgn="base" hangingPunct="0">
        <a:spcBef>
          <a:spcPct val="20000"/>
        </a:spcBef>
        <a:spcAft>
          <a:spcPct val="0"/>
        </a:spcAft>
        <a:buClr>
          <a:schemeClr val="folHlink"/>
        </a:buClr>
        <a:buSzPct val="120000"/>
        <a:buFont typeface="Times"/>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folHlink"/>
        </a:buClr>
        <a:buFont typeface="Times"/>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Font typeface="Wingdings" pitchFamily="2" charset="2"/>
        <a:buChar char="§"/>
        <a:defRPr sz="1600">
          <a:solidFill>
            <a:schemeClr val="tx1"/>
          </a:solidFill>
          <a:latin typeface="+mn-lt"/>
        </a:defRPr>
      </a:lvl4pPr>
      <a:lvl5pPr marL="2057400" indent="-228600" algn="l" rtl="0" eaLnBrk="0" fontAlgn="base" hangingPunct="0">
        <a:spcBef>
          <a:spcPct val="20000"/>
        </a:spcBef>
        <a:spcAft>
          <a:spcPct val="0"/>
        </a:spcAft>
        <a:buClr>
          <a:schemeClr val="folHlink"/>
        </a:buClr>
        <a:buFont typeface="Times"/>
        <a:buChar char="•"/>
        <a:defRPr sz="1600">
          <a:solidFill>
            <a:schemeClr val="tx1"/>
          </a:solidFill>
          <a:latin typeface="+mn-lt"/>
        </a:defRPr>
      </a:lvl5pPr>
      <a:lvl6pPr marL="2514600" indent="-228600" algn="l" rtl="0" fontAlgn="base">
        <a:spcBef>
          <a:spcPct val="20000"/>
        </a:spcBef>
        <a:spcAft>
          <a:spcPct val="0"/>
        </a:spcAft>
        <a:buClr>
          <a:schemeClr val="folHlink"/>
        </a:buClr>
        <a:buFont typeface="Times" pitchFamily="18" charset="0"/>
        <a:buChar char="•"/>
        <a:defRPr sz="1600">
          <a:solidFill>
            <a:schemeClr val="tx1"/>
          </a:solidFill>
          <a:latin typeface="+mn-lt"/>
        </a:defRPr>
      </a:lvl6pPr>
      <a:lvl7pPr marL="2971800" indent="-228600" algn="l" rtl="0" fontAlgn="base">
        <a:spcBef>
          <a:spcPct val="20000"/>
        </a:spcBef>
        <a:spcAft>
          <a:spcPct val="0"/>
        </a:spcAft>
        <a:buClr>
          <a:schemeClr val="folHlink"/>
        </a:buClr>
        <a:buFont typeface="Times" pitchFamily="18" charset="0"/>
        <a:buChar char="•"/>
        <a:defRPr sz="1600">
          <a:solidFill>
            <a:schemeClr val="tx1"/>
          </a:solidFill>
          <a:latin typeface="+mn-lt"/>
        </a:defRPr>
      </a:lvl7pPr>
      <a:lvl8pPr marL="3429000" indent="-228600" algn="l" rtl="0" fontAlgn="base">
        <a:spcBef>
          <a:spcPct val="20000"/>
        </a:spcBef>
        <a:spcAft>
          <a:spcPct val="0"/>
        </a:spcAft>
        <a:buClr>
          <a:schemeClr val="folHlink"/>
        </a:buClr>
        <a:buFont typeface="Times" pitchFamily="18" charset="0"/>
        <a:buChar char="•"/>
        <a:defRPr sz="1600">
          <a:solidFill>
            <a:schemeClr val="tx1"/>
          </a:solidFill>
          <a:latin typeface="+mn-lt"/>
        </a:defRPr>
      </a:lvl8pPr>
      <a:lvl9pPr marL="3886200" indent="-228600" algn="l" rtl="0" fontAlgn="base">
        <a:spcBef>
          <a:spcPct val="20000"/>
        </a:spcBef>
        <a:spcAft>
          <a:spcPct val="0"/>
        </a:spcAft>
        <a:buClr>
          <a:schemeClr val="folHlink"/>
        </a:buClr>
        <a:buFont typeface="Times" pitchFamily="18" charset="0"/>
        <a:buChar char="•"/>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proyectoinfomex.org.mx/"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3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6.emf"/></Relationships>
</file>

<file path=ppt/slides/_rels/slide34.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7.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CuadroTexto"/>
          <p:cNvSpPr txBox="1">
            <a:spLocks noChangeArrowheads="1"/>
          </p:cNvSpPr>
          <p:nvPr/>
        </p:nvSpPr>
        <p:spPr bwMode="auto">
          <a:xfrm>
            <a:off x="1217084" y="920621"/>
            <a:ext cx="7625723" cy="5570756"/>
          </a:xfrm>
          <a:prstGeom prst="rect">
            <a:avLst/>
          </a:prstGeom>
          <a:noFill/>
          <a:ln w="9525">
            <a:noFill/>
            <a:miter lim="800000"/>
            <a:headEnd/>
            <a:tailEnd/>
          </a:ln>
        </p:spPr>
        <p:txBody>
          <a:bodyPr wrap="square">
            <a:spAutoFit/>
          </a:bodyPr>
          <a:lstStyle/>
          <a:p>
            <a:pPr algn="r"/>
            <a:endParaRPr lang="es-MX" sz="2000" dirty="0">
              <a:latin typeface="Calibri" pitchFamily="34" charset="0"/>
            </a:endParaRPr>
          </a:p>
          <a:p>
            <a:pPr algn="r"/>
            <a:endParaRPr lang="es-MX" dirty="0">
              <a:latin typeface="Calibri" pitchFamily="34" charset="0"/>
            </a:endParaRPr>
          </a:p>
          <a:p>
            <a:pPr algn="r"/>
            <a:endParaRPr lang="es-MX" sz="2800" b="1" dirty="0">
              <a:latin typeface="Calibri" pitchFamily="34" charset="0"/>
            </a:endParaRPr>
          </a:p>
          <a:p>
            <a:pPr algn="r"/>
            <a:endParaRPr lang="es-MX" sz="2800" b="1" dirty="0" smtClean="0"/>
          </a:p>
          <a:p>
            <a:pPr algn="r"/>
            <a:r>
              <a:rPr lang="es-MX" sz="3200" b="1" dirty="0" smtClean="0"/>
              <a:t>“Los organismos Público de Acceso </a:t>
            </a:r>
          </a:p>
          <a:p>
            <a:pPr algn="r"/>
            <a:r>
              <a:rPr lang="es-MX" sz="3200" b="1" dirty="0" smtClean="0"/>
              <a:t>a la Información en México”</a:t>
            </a:r>
            <a:endParaRPr lang="es-MX" sz="3200" b="1" dirty="0"/>
          </a:p>
          <a:p>
            <a:pPr algn="r"/>
            <a:endParaRPr lang="es-MX" dirty="0">
              <a:latin typeface="Calibri" pitchFamily="34" charset="0"/>
            </a:endParaRPr>
          </a:p>
          <a:p>
            <a:pPr algn="r"/>
            <a:endParaRPr lang="es-MX" dirty="0" smtClean="0">
              <a:latin typeface="Calibri" pitchFamily="34" charset="0"/>
            </a:endParaRPr>
          </a:p>
          <a:p>
            <a:pPr algn="r"/>
            <a:endParaRPr lang="es-MX" dirty="0">
              <a:latin typeface="Calibri" pitchFamily="34" charset="0"/>
            </a:endParaRPr>
          </a:p>
          <a:p>
            <a:pPr algn="r"/>
            <a:endParaRPr lang="es-MX" dirty="0" smtClean="0">
              <a:latin typeface="Calibri" pitchFamily="34" charset="0"/>
            </a:endParaRPr>
          </a:p>
          <a:p>
            <a:pPr algn="r"/>
            <a:endParaRPr lang="es-MX" dirty="0">
              <a:latin typeface="Calibri" pitchFamily="34" charset="0"/>
            </a:endParaRPr>
          </a:p>
          <a:p>
            <a:pPr algn="r"/>
            <a:endParaRPr lang="es-MX" dirty="0" smtClean="0">
              <a:latin typeface="Calibri" pitchFamily="34" charset="0"/>
            </a:endParaRPr>
          </a:p>
          <a:p>
            <a:pPr algn="r"/>
            <a:endParaRPr lang="es-MX" dirty="0">
              <a:latin typeface="Calibri" pitchFamily="34" charset="0"/>
            </a:endParaRPr>
          </a:p>
          <a:p>
            <a:pPr algn="r"/>
            <a:r>
              <a:rPr lang="es-MX" dirty="0"/>
              <a:t>Lic. Christian Laris Cutiño</a:t>
            </a:r>
          </a:p>
          <a:p>
            <a:pPr algn="r"/>
            <a:r>
              <a:rPr lang="es-MX" dirty="0"/>
              <a:t>Director de </a:t>
            </a:r>
            <a:r>
              <a:rPr lang="es-MX" dirty="0" smtClean="0"/>
              <a:t>Vinculación y Promoción </a:t>
            </a:r>
            <a:r>
              <a:rPr lang="es-MX" dirty="0"/>
              <a:t>con Estados y </a:t>
            </a:r>
            <a:r>
              <a:rPr lang="es-MX" dirty="0" smtClean="0"/>
              <a:t>Municipios</a:t>
            </a:r>
            <a:endParaRPr lang="es-MX" dirty="0"/>
          </a:p>
          <a:p>
            <a:pPr algn="r"/>
            <a:endParaRPr lang="es-MX" dirty="0" smtClean="0"/>
          </a:p>
          <a:p>
            <a:pPr algn="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a:xfrm>
            <a:off x="452438" y="971501"/>
            <a:ext cx="8229600" cy="761605"/>
          </a:xfrm>
          <a:noFill/>
        </p:spPr>
        <p:txBody>
          <a:bodyPr anchor="t"/>
          <a:lstStyle/>
          <a:p>
            <a:pPr eaLnBrk="1" hangingPunct="1"/>
            <a:r>
              <a:rPr lang="es-MX" b="1" dirty="0" smtClean="0">
                <a:solidFill>
                  <a:schemeClr val="tx1"/>
                </a:solidFill>
                <a:latin typeface="Arial" pitchFamily="34" charset="0"/>
                <a:cs typeface="Arial" pitchFamily="34" charset="0"/>
              </a:rPr>
              <a:t>Aspectos destacados de la Reforma al artículo 6º Constitucional</a:t>
            </a:r>
            <a:endParaRPr lang="es-ES" b="1" dirty="0" smtClean="0">
              <a:solidFill>
                <a:schemeClr val="tx1"/>
              </a:solidFill>
              <a:latin typeface="Arial" pitchFamily="34" charset="0"/>
              <a:cs typeface="Arial" pitchFamily="34" charset="0"/>
            </a:endParaRPr>
          </a:p>
        </p:txBody>
      </p:sp>
      <p:sp>
        <p:nvSpPr>
          <p:cNvPr id="11267" name="Rectangle 3"/>
          <p:cNvSpPr>
            <a:spLocks noGrp="1" noChangeArrowheads="1"/>
          </p:cNvSpPr>
          <p:nvPr>
            <p:ph idx="1"/>
          </p:nvPr>
        </p:nvSpPr>
        <p:spPr>
          <a:xfrm>
            <a:off x="470848" y="2100356"/>
            <a:ext cx="8229600" cy="3811348"/>
          </a:xfrm>
        </p:spPr>
        <p:txBody>
          <a:bodyPr/>
          <a:lstStyle/>
          <a:p>
            <a:pPr marL="361950" indent="-361950" algn="just" eaLnBrk="1" hangingPunct="1">
              <a:lnSpc>
                <a:spcPct val="150000"/>
              </a:lnSpc>
              <a:spcBef>
                <a:spcPct val="0"/>
              </a:spcBef>
              <a:buClr>
                <a:srgbClr val="7030A0"/>
              </a:buClr>
              <a:buSzPct val="100000"/>
              <a:buFont typeface="Wingdings" pitchFamily="2" charset="2"/>
              <a:buChar char="q"/>
            </a:pPr>
            <a:r>
              <a:rPr lang="es-MX" sz="2000" b="1" dirty="0" smtClean="0">
                <a:latin typeface="Arial" pitchFamily="34" charset="0"/>
                <a:cs typeface="Arial" pitchFamily="34" charset="0"/>
              </a:rPr>
              <a:t>Surge desde lo local</a:t>
            </a:r>
            <a:r>
              <a:rPr lang="es-MX" sz="2000" dirty="0" smtClean="0">
                <a:latin typeface="Arial" pitchFamily="34" charset="0"/>
                <a:cs typeface="Arial" pitchFamily="34" charset="0"/>
              </a:rPr>
              <a:t>, a través de la iniciativa de los Gobernadores de Aguascalientes, Chihuahua y Zacatecas.</a:t>
            </a:r>
          </a:p>
          <a:p>
            <a:pPr marL="361950" indent="-361950" algn="just" eaLnBrk="1" hangingPunct="1">
              <a:lnSpc>
                <a:spcPct val="150000"/>
              </a:lnSpc>
              <a:spcBef>
                <a:spcPct val="0"/>
              </a:spcBef>
              <a:buClr>
                <a:srgbClr val="7030A0"/>
              </a:buClr>
              <a:buSzPct val="100000"/>
              <a:buFont typeface="Wingdings" pitchFamily="2" charset="2"/>
              <a:buChar char="q"/>
            </a:pPr>
            <a:r>
              <a:rPr lang="es-MX" sz="2000" dirty="0" smtClean="0">
                <a:latin typeface="Arial" pitchFamily="34" charset="0"/>
                <a:cs typeface="Arial" pitchFamily="34" charset="0"/>
              </a:rPr>
              <a:t>El derecho de acceso a la información es un </a:t>
            </a:r>
            <a:r>
              <a:rPr lang="es-MX" sz="2000" b="1" dirty="0" smtClean="0">
                <a:latin typeface="Arial" pitchFamily="34" charset="0"/>
                <a:cs typeface="Arial" pitchFamily="34" charset="0"/>
              </a:rPr>
              <a:t>derecho fundamental</a:t>
            </a:r>
            <a:r>
              <a:rPr lang="es-MX" sz="2000" dirty="0" smtClean="0">
                <a:latin typeface="Arial" pitchFamily="34" charset="0"/>
                <a:cs typeface="Arial" pitchFamily="34" charset="0"/>
              </a:rPr>
              <a:t>, garantizado por el Estado.</a:t>
            </a:r>
          </a:p>
          <a:p>
            <a:pPr marL="361950" indent="-361950" algn="just" eaLnBrk="1" hangingPunct="1">
              <a:lnSpc>
                <a:spcPct val="150000"/>
              </a:lnSpc>
              <a:spcBef>
                <a:spcPct val="0"/>
              </a:spcBef>
              <a:buClr>
                <a:srgbClr val="7030A0"/>
              </a:buClr>
              <a:buSzPct val="100000"/>
              <a:buFont typeface="Wingdings" pitchFamily="2" charset="2"/>
              <a:buChar char="q"/>
            </a:pPr>
            <a:r>
              <a:rPr lang="es-MX" sz="2000" dirty="0" smtClean="0">
                <a:latin typeface="Arial" pitchFamily="34" charset="0"/>
                <a:cs typeface="Arial" pitchFamily="34" charset="0"/>
              </a:rPr>
              <a:t>Establece un </a:t>
            </a:r>
            <a:r>
              <a:rPr lang="es-MX" sz="2000" b="1" dirty="0" smtClean="0">
                <a:latin typeface="Arial" pitchFamily="34" charset="0"/>
                <a:cs typeface="Arial" pitchFamily="34" charset="0"/>
              </a:rPr>
              <a:t>piso mínimo</a:t>
            </a:r>
            <a:r>
              <a:rPr lang="es-MX" sz="2000" dirty="0" smtClean="0">
                <a:latin typeface="Arial" pitchFamily="34" charset="0"/>
                <a:cs typeface="Arial" pitchFamily="34" charset="0"/>
              </a:rPr>
              <a:t> para la legislación secundaria (1 año para adecuar).</a:t>
            </a:r>
          </a:p>
          <a:p>
            <a:pPr marL="361950" indent="-361950" algn="just" eaLnBrk="1" hangingPunct="1">
              <a:lnSpc>
                <a:spcPct val="150000"/>
              </a:lnSpc>
              <a:spcBef>
                <a:spcPct val="0"/>
              </a:spcBef>
              <a:buClr>
                <a:srgbClr val="7030A0"/>
              </a:buClr>
              <a:buSzPct val="100000"/>
              <a:buFont typeface="Wingdings" pitchFamily="2" charset="2"/>
              <a:buChar char="q"/>
            </a:pPr>
            <a:r>
              <a:rPr lang="es-MX" sz="2000" dirty="0" smtClean="0">
                <a:latin typeface="Arial" pitchFamily="34" charset="0"/>
                <a:cs typeface="Arial" pitchFamily="34" charset="0"/>
              </a:rPr>
              <a:t>Ordena</a:t>
            </a:r>
            <a:r>
              <a:rPr lang="es-MX" sz="2000" b="1" dirty="0" smtClean="0">
                <a:latin typeface="Arial" pitchFamily="34" charset="0"/>
                <a:cs typeface="Arial" pitchFamily="34" charset="0"/>
              </a:rPr>
              <a:t> Implementar sistemas electrónicos </a:t>
            </a:r>
            <a:r>
              <a:rPr lang="es-MX" sz="2000" dirty="0" smtClean="0">
                <a:latin typeface="Arial" pitchFamily="34" charset="0"/>
                <a:cs typeface="Arial" pitchFamily="34" charset="0"/>
              </a:rPr>
              <a:t>para el acceso a la información pública (2 años para implementar).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457200" y="1833796"/>
            <a:ext cx="8229600" cy="3929062"/>
          </a:xfrm>
        </p:spPr>
        <p:txBody>
          <a:bodyPr/>
          <a:lstStyle/>
          <a:p>
            <a:pPr marL="0" indent="0" algn="just" eaLnBrk="1" hangingPunct="1">
              <a:lnSpc>
                <a:spcPct val="140000"/>
              </a:lnSpc>
              <a:buFont typeface="Wingdings" pitchFamily="2" charset="2"/>
              <a:buNone/>
              <a:defRPr/>
            </a:pPr>
            <a:r>
              <a:rPr lang="es-MX" sz="1800" i="1" dirty="0" smtClean="0">
                <a:latin typeface="Arial" charset="0"/>
              </a:rPr>
              <a:t>Para el ejercicio del derecho de acceso a la información, la Federación, los Estados y el Distrito Federal, en el ámbito de sus respectivas competencias, se regirán por los siguientes principios y bases: </a:t>
            </a:r>
          </a:p>
          <a:p>
            <a:pPr marL="0" indent="0" algn="just" eaLnBrk="1" hangingPunct="1">
              <a:lnSpc>
                <a:spcPct val="140000"/>
              </a:lnSpc>
              <a:buFont typeface="Wingdings" pitchFamily="2" charset="2"/>
              <a:buNone/>
              <a:defRPr/>
            </a:pPr>
            <a:endParaRPr lang="es-MX" sz="1800" i="1" dirty="0" smtClean="0">
              <a:latin typeface="Arial" charset="0"/>
            </a:endParaRPr>
          </a:p>
          <a:p>
            <a:pPr marL="400050" indent="-400050" algn="just" eaLnBrk="1" hangingPunct="1">
              <a:lnSpc>
                <a:spcPct val="140000"/>
              </a:lnSpc>
              <a:buClr>
                <a:srgbClr val="7030A0"/>
              </a:buClr>
              <a:buAutoNum type="romanUcPeriod"/>
              <a:defRPr/>
            </a:pPr>
            <a:r>
              <a:rPr lang="es-MX" sz="1800" b="1" i="1" u="sng" dirty="0" smtClean="0">
                <a:latin typeface="Arial" charset="0"/>
              </a:rPr>
              <a:t>Toda la información en posesión de cualquier autoridad, </a:t>
            </a:r>
            <a:r>
              <a:rPr lang="es-MX" sz="1800" i="1" dirty="0" smtClean="0">
                <a:latin typeface="Arial" charset="0"/>
              </a:rPr>
              <a:t>entidad, órgano y organismo federal, estatal y </a:t>
            </a:r>
            <a:r>
              <a:rPr lang="es-MX" sz="1800" b="1" i="1" dirty="0" smtClean="0">
                <a:latin typeface="Arial" charset="0"/>
              </a:rPr>
              <a:t>municipal</a:t>
            </a:r>
            <a:r>
              <a:rPr lang="es-MX" sz="1800" i="1" dirty="0" smtClean="0">
                <a:latin typeface="Arial" charset="0"/>
              </a:rPr>
              <a:t>, es pública y sólo podrá ser reservada temporalmente por razones de interés público en los términos que fijen las leyes.</a:t>
            </a:r>
            <a:r>
              <a:rPr lang="es-MX" sz="1800" dirty="0" smtClean="0">
                <a:latin typeface="Arial" charset="0"/>
              </a:rPr>
              <a:t> </a:t>
            </a:r>
            <a:endParaRPr lang="es-MX" sz="1800" i="1" dirty="0" smtClean="0">
              <a:latin typeface="Arial" charset="0"/>
            </a:endParaRPr>
          </a:p>
        </p:txBody>
      </p:sp>
      <p:sp>
        <p:nvSpPr>
          <p:cNvPr id="5" name="Rectangle 2"/>
          <p:cNvSpPr>
            <a:spLocks noGrp="1" noChangeArrowheads="1"/>
          </p:cNvSpPr>
          <p:nvPr>
            <p:ph type="title"/>
          </p:nvPr>
        </p:nvSpPr>
        <p:spPr>
          <a:xfrm>
            <a:off x="453905" y="756896"/>
            <a:ext cx="8229600" cy="625338"/>
          </a:xfrm>
        </p:spPr>
        <p:txBody>
          <a:bodyPr/>
          <a:lstStyle/>
          <a:p>
            <a:pPr eaLnBrk="1" hangingPunct="1">
              <a:defRPr/>
            </a:pPr>
            <a:r>
              <a:rPr lang="es-MX" b="1" dirty="0" smtClean="0">
                <a:latin typeface="Arial" pitchFamily="34" charset="0"/>
                <a:cs typeface="Arial" pitchFamily="34" charset="0"/>
              </a:rPr>
              <a:t>Texto del Artículo 6º Constitucional 2007</a:t>
            </a:r>
            <a:endParaRPr lang="es-ES" b="1"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a:xfrm>
            <a:off x="446567" y="1640394"/>
            <a:ext cx="8229600" cy="4483958"/>
          </a:xfrm>
        </p:spPr>
        <p:txBody>
          <a:bodyPr/>
          <a:lstStyle/>
          <a:p>
            <a:pPr algn="ctr" eaLnBrk="1" hangingPunct="1">
              <a:lnSpc>
                <a:spcPct val="90000"/>
              </a:lnSpc>
              <a:buFont typeface="Wingdings" pitchFamily="2" charset="2"/>
              <a:buNone/>
              <a:defRPr/>
            </a:pPr>
            <a:endParaRPr lang="es-MX" sz="1800" i="1" dirty="0" smtClean="0">
              <a:latin typeface="Arial" charset="0"/>
            </a:endParaRPr>
          </a:p>
          <a:p>
            <a:pPr algn="just" eaLnBrk="1" hangingPunct="1">
              <a:lnSpc>
                <a:spcPct val="90000"/>
              </a:lnSpc>
              <a:buFont typeface="Wingdings" pitchFamily="2" charset="2"/>
              <a:buNone/>
              <a:defRPr/>
            </a:pPr>
            <a:r>
              <a:rPr lang="es-MX" sz="1800" b="1" i="1" dirty="0" smtClean="0">
                <a:latin typeface="Arial" charset="0"/>
              </a:rPr>
              <a:t>Segundo.-</a:t>
            </a:r>
            <a:r>
              <a:rPr lang="es-MX" sz="1800" i="1" dirty="0" smtClean="0">
                <a:latin typeface="Arial" charset="0"/>
              </a:rPr>
              <a:t> La Federación, los Estados y el Distrito Federal, en sus respectivos ámbitos de competencia, </a:t>
            </a:r>
            <a:r>
              <a:rPr lang="es-MX" sz="1800" b="1" i="1" u="sng" dirty="0" smtClean="0">
                <a:latin typeface="Arial" charset="0"/>
              </a:rPr>
              <a:t>deberán expedir las leyes en materia de acceso a la información pública y transparencia</a:t>
            </a:r>
            <a:r>
              <a:rPr lang="es-MX" sz="1800" i="1" dirty="0" smtClean="0">
                <a:latin typeface="Arial" charset="0"/>
              </a:rPr>
              <a:t>, o en su caso, realizar las modificaciones necesarias, </a:t>
            </a:r>
            <a:r>
              <a:rPr lang="es-MX" sz="1800" b="1" i="1" u="sng" dirty="0" smtClean="0">
                <a:latin typeface="Arial" charset="0"/>
              </a:rPr>
              <a:t>a más tardar un año </a:t>
            </a:r>
            <a:r>
              <a:rPr lang="es-MX" sz="1800" i="1" dirty="0" smtClean="0">
                <a:latin typeface="Arial" charset="0"/>
              </a:rPr>
              <a:t>después de la entrada en vigor de este Decreto.</a:t>
            </a:r>
          </a:p>
          <a:p>
            <a:pPr algn="just" eaLnBrk="1" hangingPunct="1">
              <a:lnSpc>
                <a:spcPct val="90000"/>
              </a:lnSpc>
              <a:buFont typeface="Wingdings" pitchFamily="2" charset="2"/>
              <a:buNone/>
              <a:defRPr/>
            </a:pPr>
            <a:endParaRPr lang="es-MX" sz="1800" i="1" dirty="0" smtClean="0">
              <a:latin typeface="Arial" charset="0"/>
            </a:endParaRPr>
          </a:p>
          <a:p>
            <a:pPr algn="just" eaLnBrk="1" hangingPunct="1">
              <a:lnSpc>
                <a:spcPct val="90000"/>
              </a:lnSpc>
              <a:buNone/>
              <a:defRPr/>
            </a:pPr>
            <a:r>
              <a:rPr lang="es-MX" sz="1800" b="1" i="1" dirty="0" smtClean="0">
                <a:latin typeface="Arial" charset="0"/>
              </a:rPr>
              <a:t>Tercero.- </a:t>
            </a:r>
            <a:r>
              <a:rPr lang="es-MX" sz="1800" i="1" dirty="0" smtClean="0">
                <a:latin typeface="Arial" charset="0"/>
              </a:rPr>
              <a:t>La Federación, los Estados y el Distrito Federal </a:t>
            </a:r>
            <a:r>
              <a:rPr lang="es-MX" sz="1800" b="1" i="1" u="sng" dirty="0" smtClean="0">
                <a:latin typeface="Arial" charset="0"/>
              </a:rPr>
              <a:t>deberán contar con sistemas electrónicos</a:t>
            </a:r>
            <a:r>
              <a:rPr lang="es-MX" sz="1800" i="1" dirty="0" smtClean="0">
                <a:latin typeface="Arial" charset="0"/>
              </a:rPr>
              <a:t> para que cualquier persona pueda hacer uso remoto de los </a:t>
            </a:r>
            <a:r>
              <a:rPr lang="es-MX" sz="1800" b="1" i="1" u="sng" dirty="0" smtClean="0">
                <a:latin typeface="Arial" charset="0"/>
              </a:rPr>
              <a:t>mecanismos de acceso a la información </a:t>
            </a:r>
            <a:r>
              <a:rPr lang="es-MX" sz="1800" i="1" dirty="0" smtClean="0">
                <a:latin typeface="Arial" charset="0"/>
              </a:rPr>
              <a:t>y de los procedimientos de revisión a los que se refiere este Decreto, a más tardar en dos años a partir de la entrada en vigor del mismo. Las leyes locales establecerán lo necesario para que </a:t>
            </a:r>
            <a:r>
              <a:rPr lang="es-MX" sz="1800" b="1" i="1" u="sng" dirty="0" smtClean="0">
                <a:latin typeface="Arial" charset="0"/>
              </a:rPr>
              <a:t>los municipios con población superior a setenta mil habitantes y las demarcaciones territoriales del Distrito Federal cuenten en el mismo plazo con los sistemas electrónicos respectivos</a:t>
            </a:r>
            <a:r>
              <a:rPr lang="es-MX" sz="1800" i="1" dirty="0" smtClean="0">
                <a:latin typeface="Arial" charset="0"/>
              </a:rPr>
              <a:t>.</a:t>
            </a:r>
            <a:endParaRPr lang="es-ES" sz="1800" i="1" dirty="0" smtClean="0"/>
          </a:p>
          <a:p>
            <a:pPr algn="just" eaLnBrk="1" hangingPunct="1">
              <a:lnSpc>
                <a:spcPct val="90000"/>
              </a:lnSpc>
              <a:buFont typeface="Wingdings" pitchFamily="2" charset="2"/>
              <a:buNone/>
              <a:defRPr/>
            </a:pPr>
            <a:endParaRPr lang="es-MX" sz="1800" i="1" dirty="0" smtClean="0">
              <a:latin typeface="Arial" charset="0"/>
            </a:endParaRPr>
          </a:p>
          <a:p>
            <a:pPr algn="just" eaLnBrk="1" hangingPunct="1">
              <a:lnSpc>
                <a:spcPct val="90000"/>
              </a:lnSpc>
              <a:buFont typeface="Wingdings" pitchFamily="2" charset="2"/>
              <a:buNone/>
              <a:defRPr/>
            </a:pPr>
            <a:endParaRPr lang="es-MX" sz="2400" i="1" dirty="0" smtClean="0">
              <a:latin typeface="Arial" charset="0"/>
            </a:endParaRPr>
          </a:p>
          <a:p>
            <a:pPr algn="just" eaLnBrk="1" hangingPunct="1">
              <a:lnSpc>
                <a:spcPct val="90000"/>
              </a:lnSpc>
              <a:buFont typeface="Wingdings" pitchFamily="2" charset="2"/>
              <a:buNone/>
              <a:defRPr/>
            </a:pPr>
            <a:endParaRPr lang="es-MX" sz="3600" dirty="0" smtClean="0">
              <a:latin typeface="Arial" charset="0"/>
            </a:endParaRPr>
          </a:p>
          <a:p>
            <a:pPr eaLnBrk="1" hangingPunct="1">
              <a:lnSpc>
                <a:spcPct val="90000"/>
              </a:lnSpc>
              <a:buFont typeface="Wingdings" pitchFamily="2" charset="2"/>
              <a:buNone/>
              <a:defRPr/>
            </a:pPr>
            <a:endParaRPr lang="es-MX" sz="3600" dirty="0" smtClean="0"/>
          </a:p>
        </p:txBody>
      </p:sp>
      <p:sp>
        <p:nvSpPr>
          <p:cNvPr id="4" name="Rectangle 2"/>
          <p:cNvSpPr>
            <a:spLocks noGrp="1" noChangeArrowheads="1"/>
          </p:cNvSpPr>
          <p:nvPr>
            <p:ph type="title"/>
          </p:nvPr>
        </p:nvSpPr>
        <p:spPr>
          <a:xfrm>
            <a:off x="453905" y="820694"/>
            <a:ext cx="8229600" cy="625338"/>
          </a:xfrm>
        </p:spPr>
        <p:txBody>
          <a:bodyPr/>
          <a:lstStyle/>
          <a:p>
            <a:pPr eaLnBrk="1" hangingPunct="1">
              <a:defRPr/>
            </a:pPr>
            <a:r>
              <a:rPr lang="es-MX" b="1" dirty="0" smtClean="0">
                <a:latin typeface="Arial" pitchFamily="34" charset="0"/>
                <a:cs typeface="Arial" pitchFamily="34" charset="0"/>
              </a:rPr>
              <a:t>Artículos Transitorios</a:t>
            </a:r>
            <a:br>
              <a:rPr lang="es-MX" b="1" dirty="0" smtClean="0">
                <a:latin typeface="Arial" pitchFamily="34" charset="0"/>
                <a:cs typeface="Arial" pitchFamily="34" charset="0"/>
              </a:rPr>
            </a:br>
            <a:r>
              <a:rPr lang="es-MX" b="1" dirty="0" smtClean="0">
                <a:latin typeface="Arial" pitchFamily="34" charset="0"/>
                <a:cs typeface="Arial" pitchFamily="34" charset="0"/>
              </a:rPr>
              <a:t>Reforma 6º Constitucional 2007</a:t>
            </a:r>
            <a:endParaRPr lang="es-ES" b="1"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CuadroTexto"/>
          <p:cNvSpPr txBox="1">
            <a:spLocks noChangeArrowheads="1"/>
          </p:cNvSpPr>
          <p:nvPr/>
        </p:nvSpPr>
        <p:spPr bwMode="auto">
          <a:xfrm>
            <a:off x="719297" y="1807641"/>
            <a:ext cx="7764463" cy="4600042"/>
          </a:xfrm>
          <a:prstGeom prst="rect">
            <a:avLst/>
          </a:prstGeom>
          <a:noFill/>
          <a:ln w="9525">
            <a:noFill/>
            <a:miter lim="800000"/>
            <a:headEnd/>
            <a:tailEnd/>
          </a:ln>
        </p:spPr>
        <p:txBody>
          <a:bodyPr wrap="square">
            <a:spAutoFit/>
          </a:bodyPr>
          <a:lstStyle/>
          <a:p>
            <a:pPr marL="273050" indent="-273050" algn="just">
              <a:lnSpc>
                <a:spcPct val="150000"/>
              </a:lnSpc>
              <a:buClr>
                <a:srgbClr val="7030A0"/>
              </a:buClr>
              <a:buFont typeface="Wingdings" pitchFamily="2" charset="2"/>
              <a:buChar char="q"/>
              <a:defRPr/>
            </a:pPr>
            <a:r>
              <a:rPr lang="es-MX" sz="2200" dirty="0" smtClean="0">
                <a:latin typeface="Arial" charset="0"/>
                <a:cs typeface="Arial" charset="0"/>
              </a:rPr>
              <a:t>Toda </a:t>
            </a:r>
            <a:r>
              <a:rPr lang="es-MX" sz="2200" dirty="0">
                <a:latin typeface="Arial" charset="0"/>
                <a:cs typeface="Arial" charset="0"/>
              </a:rPr>
              <a:t>la información en posesión de los órganos del Estado Mexicano es Pública, salvo </a:t>
            </a:r>
            <a:r>
              <a:rPr lang="es-MX" sz="2200" dirty="0" smtClean="0">
                <a:latin typeface="Arial" charset="0"/>
                <a:cs typeface="Arial" charset="0"/>
              </a:rPr>
              <a:t>razones de interés público.</a:t>
            </a:r>
            <a:endParaRPr lang="es-MX" sz="2200" dirty="0">
              <a:latin typeface="Arial" charset="0"/>
              <a:cs typeface="Arial" charset="0"/>
            </a:endParaRPr>
          </a:p>
          <a:p>
            <a:pPr marL="273050" indent="-273050" algn="just">
              <a:lnSpc>
                <a:spcPct val="150000"/>
              </a:lnSpc>
              <a:buClr>
                <a:srgbClr val="7030A0"/>
              </a:buClr>
              <a:buFont typeface="Wingdings" pitchFamily="2" charset="2"/>
              <a:buChar char="q"/>
              <a:defRPr/>
            </a:pPr>
            <a:r>
              <a:rPr lang="es-MX" sz="2200" dirty="0">
                <a:latin typeface="Arial" charset="0"/>
                <a:cs typeface="Arial" charset="0"/>
              </a:rPr>
              <a:t>Máxima Publicidad (principio de interpretación).</a:t>
            </a:r>
          </a:p>
          <a:p>
            <a:pPr marL="273050" indent="-273050" algn="just">
              <a:lnSpc>
                <a:spcPct val="150000"/>
              </a:lnSpc>
              <a:buClr>
                <a:srgbClr val="7030A0"/>
              </a:buClr>
              <a:buFont typeface="Wingdings" pitchFamily="2" charset="2"/>
              <a:buChar char="q"/>
              <a:defRPr/>
            </a:pPr>
            <a:r>
              <a:rPr lang="es-MX" sz="2200" dirty="0" smtClean="0">
                <a:latin typeface="Arial" charset="0"/>
                <a:cs typeface="Arial" charset="0"/>
              </a:rPr>
              <a:t>Protección </a:t>
            </a:r>
            <a:r>
              <a:rPr lang="es-MX" sz="2200" dirty="0">
                <a:latin typeface="Arial" charset="0"/>
                <a:cs typeface="Arial" charset="0"/>
              </a:rPr>
              <a:t>a la vida privada; derecho de acceso y corrección de datos personales.</a:t>
            </a:r>
          </a:p>
          <a:p>
            <a:pPr marL="273050" indent="-273050" algn="just">
              <a:lnSpc>
                <a:spcPct val="150000"/>
              </a:lnSpc>
              <a:buClr>
                <a:srgbClr val="7030A0"/>
              </a:buClr>
              <a:buFont typeface="Wingdings" pitchFamily="2" charset="2"/>
              <a:buChar char="q"/>
              <a:defRPr/>
            </a:pPr>
            <a:r>
              <a:rPr lang="es-MX" sz="2200" dirty="0">
                <a:latin typeface="Arial" charset="0"/>
                <a:cs typeface="Arial" charset="0"/>
              </a:rPr>
              <a:t>No necesidad de acreditar interés legítimo, ni justificar la utilización de la </a:t>
            </a:r>
            <a:r>
              <a:rPr lang="es-MX" sz="2200" dirty="0" smtClean="0">
                <a:latin typeface="Arial" charset="0"/>
                <a:cs typeface="Arial" charset="0"/>
              </a:rPr>
              <a:t>información (Acceso Universal).</a:t>
            </a:r>
            <a:endParaRPr lang="es-MX" sz="2200" dirty="0">
              <a:latin typeface="Arial" charset="0"/>
              <a:cs typeface="Arial" charset="0"/>
            </a:endParaRPr>
          </a:p>
          <a:p>
            <a:pPr marL="273050" indent="-273050" algn="just">
              <a:lnSpc>
                <a:spcPct val="150000"/>
              </a:lnSpc>
              <a:buClr>
                <a:srgbClr val="7030A0"/>
              </a:buClr>
              <a:buFont typeface="Wingdings" pitchFamily="2" charset="2"/>
              <a:buChar char="q"/>
              <a:defRPr/>
            </a:pPr>
            <a:r>
              <a:rPr lang="es-MX" sz="2200" dirty="0">
                <a:latin typeface="Arial" charset="0"/>
                <a:cs typeface="Arial" charset="0"/>
              </a:rPr>
              <a:t>Gratuidad de la información pública.</a:t>
            </a:r>
          </a:p>
        </p:txBody>
      </p:sp>
      <p:sp>
        <p:nvSpPr>
          <p:cNvPr id="3" name="2 Rectángulo"/>
          <p:cNvSpPr/>
          <p:nvPr/>
        </p:nvSpPr>
        <p:spPr>
          <a:xfrm>
            <a:off x="2286000" y="862366"/>
            <a:ext cx="4572000" cy="954107"/>
          </a:xfrm>
          <a:prstGeom prst="rect">
            <a:avLst/>
          </a:prstGeom>
          <a:noFill/>
        </p:spPr>
        <p:txBody>
          <a:bodyPr>
            <a:spAutoFit/>
          </a:bodyPr>
          <a:lstStyle/>
          <a:p>
            <a:pPr algn="ctr">
              <a:defRPr/>
            </a:pPr>
            <a:r>
              <a:rPr lang="es-MX" sz="2800" b="1" dirty="0" smtClean="0">
                <a:latin typeface="Arial" charset="0"/>
                <a:cs typeface="Arial" charset="0"/>
              </a:rPr>
              <a:t>Principios en el artículo 6º Constitucional</a:t>
            </a:r>
            <a:endParaRPr lang="es-MX" sz="2800" b="1" dirty="0">
              <a:latin typeface="Arial" charset="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CuadroTexto"/>
          <p:cNvSpPr txBox="1">
            <a:spLocks noChangeArrowheads="1"/>
          </p:cNvSpPr>
          <p:nvPr/>
        </p:nvSpPr>
        <p:spPr bwMode="auto">
          <a:xfrm>
            <a:off x="655638" y="1978289"/>
            <a:ext cx="7764462" cy="4092211"/>
          </a:xfrm>
          <a:prstGeom prst="rect">
            <a:avLst/>
          </a:prstGeom>
          <a:noFill/>
          <a:ln w="9525">
            <a:noFill/>
            <a:miter lim="800000"/>
            <a:headEnd/>
            <a:tailEnd/>
          </a:ln>
        </p:spPr>
        <p:txBody>
          <a:bodyPr wrap="square">
            <a:spAutoFit/>
          </a:bodyPr>
          <a:lstStyle/>
          <a:p>
            <a:pPr marL="273050" indent="-273050" algn="just">
              <a:lnSpc>
                <a:spcPct val="150000"/>
              </a:lnSpc>
              <a:buClr>
                <a:srgbClr val="7030A0"/>
              </a:buClr>
              <a:buFont typeface="Wingdings" pitchFamily="2" charset="2"/>
              <a:buChar char="q"/>
              <a:defRPr/>
            </a:pPr>
            <a:r>
              <a:rPr lang="es-MX" sz="2200" dirty="0" smtClean="0">
                <a:latin typeface="Arial" charset="0"/>
                <a:cs typeface="Arial" charset="0"/>
              </a:rPr>
              <a:t>Procedimientos </a:t>
            </a:r>
            <a:r>
              <a:rPr lang="es-MX" sz="2200" dirty="0">
                <a:latin typeface="Arial" charset="0"/>
                <a:cs typeface="Arial" charset="0"/>
              </a:rPr>
              <a:t>de acceso y mecanismos de revisión </a:t>
            </a:r>
            <a:r>
              <a:rPr lang="es-MX" sz="2200" dirty="0" smtClean="0">
                <a:latin typeface="Arial" charset="0"/>
                <a:cs typeface="Arial" charset="0"/>
              </a:rPr>
              <a:t>expeditos;</a:t>
            </a:r>
            <a:endParaRPr lang="es-MX" sz="2200" dirty="0">
              <a:latin typeface="Arial" charset="0"/>
              <a:cs typeface="Arial" charset="0"/>
            </a:endParaRPr>
          </a:p>
          <a:p>
            <a:pPr marL="273050" indent="-273050" algn="just">
              <a:lnSpc>
                <a:spcPct val="150000"/>
              </a:lnSpc>
              <a:buClr>
                <a:srgbClr val="7030A0"/>
              </a:buClr>
              <a:buFont typeface="Wingdings" pitchFamily="2" charset="2"/>
              <a:buChar char="q"/>
              <a:defRPr/>
            </a:pPr>
            <a:r>
              <a:rPr lang="es-MX" sz="2200" dirty="0">
                <a:latin typeface="Arial" charset="0"/>
                <a:cs typeface="Arial" charset="0"/>
              </a:rPr>
              <a:t>Organismos Garantes especializados  e imparciales con autonomía operativa, presupuestaria y de </a:t>
            </a:r>
            <a:r>
              <a:rPr lang="es-MX" sz="2200" dirty="0" smtClean="0">
                <a:latin typeface="Arial" charset="0"/>
                <a:cs typeface="Arial" charset="0"/>
              </a:rPr>
              <a:t>decisión;</a:t>
            </a:r>
            <a:endParaRPr lang="es-MX" sz="2200" dirty="0">
              <a:latin typeface="Arial" charset="0"/>
              <a:cs typeface="Arial" charset="0"/>
            </a:endParaRPr>
          </a:p>
          <a:p>
            <a:pPr marL="273050" indent="-273050" algn="just">
              <a:lnSpc>
                <a:spcPct val="150000"/>
              </a:lnSpc>
              <a:buClr>
                <a:srgbClr val="7030A0"/>
              </a:buClr>
              <a:buFont typeface="Wingdings" pitchFamily="2" charset="2"/>
              <a:buChar char="q"/>
              <a:defRPr/>
            </a:pPr>
            <a:r>
              <a:rPr lang="es-MX" sz="2200" dirty="0" smtClean="0">
                <a:latin typeface="Arial" charset="0"/>
                <a:cs typeface="Arial" charset="0"/>
              </a:rPr>
              <a:t>Publicidad de los Indicadores </a:t>
            </a:r>
            <a:r>
              <a:rPr lang="es-MX" sz="2200" dirty="0">
                <a:latin typeface="Arial" charset="0"/>
                <a:cs typeface="Arial" charset="0"/>
              </a:rPr>
              <a:t>de </a:t>
            </a:r>
            <a:r>
              <a:rPr lang="es-MX" sz="2200" dirty="0" smtClean="0">
                <a:latin typeface="Arial" charset="0"/>
                <a:cs typeface="Arial" charset="0"/>
              </a:rPr>
              <a:t>gestión;</a:t>
            </a:r>
            <a:endParaRPr lang="es-MX" sz="2200" dirty="0">
              <a:latin typeface="Arial" charset="0"/>
              <a:cs typeface="Arial" charset="0"/>
            </a:endParaRPr>
          </a:p>
          <a:p>
            <a:pPr marL="273050" indent="-273050" algn="just">
              <a:lnSpc>
                <a:spcPct val="150000"/>
              </a:lnSpc>
              <a:buClr>
                <a:srgbClr val="7030A0"/>
              </a:buClr>
              <a:buFont typeface="Wingdings" pitchFamily="2" charset="2"/>
              <a:buChar char="q"/>
              <a:defRPr/>
            </a:pPr>
            <a:r>
              <a:rPr lang="es-MX" sz="2200" dirty="0">
                <a:latin typeface="Arial" charset="0"/>
                <a:cs typeface="Arial" charset="0"/>
              </a:rPr>
              <a:t>Archivos administrativos actualizados y </a:t>
            </a:r>
            <a:r>
              <a:rPr lang="es-MX" sz="2200" dirty="0" smtClean="0">
                <a:latin typeface="Arial" charset="0"/>
                <a:cs typeface="Arial" charset="0"/>
              </a:rPr>
              <a:t>confiables;</a:t>
            </a:r>
            <a:endParaRPr lang="es-MX" sz="2200" dirty="0">
              <a:latin typeface="Arial" charset="0"/>
              <a:cs typeface="Arial" charset="0"/>
            </a:endParaRPr>
          </a:p>
          <a:p>
            <a:pPr marL="273050" indent="-273050" algn="just">
              <a:lnSpc>
                <a:spcPct val="150000"/>
              </a:lnSpc>
              <a:buClr>
                <a:srgbClr val="7030A0"/>
              </a:buClr>
              <a:buFont typeface="Wingdings" pitchFamily="2" charset="2"/>
              <a:buChar char="q"/>
              <a:defRPr/>
            </a:pPr>
            <a:r>
              <a:rPr lang="es-MX" sz="2200" dirty="0">
                <a:latin typeface="Arial" charset="0"/>
                <a:cs typeface="Arial" charset="0"/>
              </a:rPr>
              <a:t>Publicidad de la información relativa a recursos </a:t>
            </a:r>
            <a:r>
              <a:rPr lang="es-MX" sz="2200" dirty="0" smtClean="0">
                <a:latin typeface="Arial" charset="0"/>
                <a:cs typeface="Arial" charset="0"/>
              </a:rPr>
              <a:t>públicos;</a:t>
            </a:r>
            <a:endParaRPr lang="es-MX" sz="2200" dirty="0">
              <a:latin typeface="Arial" charset="0"/>
              <a:cs typeface="Arial" charset="0"/>
            </a:endParaRPr>
          </a:p>
          <a:p>
            <a:pPr marL="273050" indent="-273050" algn="just">
              <a:lnSpc>
                <a:spcPct val="150000"/>
              </a:lnSpc>
              <a:buClr>
                <a:srgbClr val="7030A0"/>
              </a:buClr>
              <a:buFont typeface="Wingdings" pitchFamily="2" charset="2"/>
              <a:buChar char="q"/>
              <a:defRPr/>
            </a:pPr>
            <a:r>
              <a:rPr lang="es-MX" sz="2200" dirty="0">
                <a:latin typeface="Arial" charset="0"/>
                <a:cs typeface="Arial" charset="0"/>
              </a:rPr>
              <a:t>Sanciones en caso de </a:t>
            </a:r>
            <a:r>
              <a:rPr lang="es-MX" sz="2200" dirty="0" smtClean="0">
                <a:latin typeface="Arial" charset="0"/>
                <a:cs typeface="Arial" charset="0"/>
              </a:rPr>
              <a:t>incumplimiento.</a:t>
            </a:r>
            <a:endParaRPr lang="es-MX" sz="2200" dirty="0">
              <a:latin typeface="Arial" charset="0"/>
              <a:cs typeface="Arial" charset="0"/>
            </a:endParaRPr>
          </a:p>
        </p:txBody>
      </p:sp>
      <p:sp>
        <p:nvSpPr>
          <p:cNvPr id="3" name="2 Rectángulo"/>
          <p:cNvSpPr/>
          <p:nvPr/>
        </p:nvSpPr>
        <p:spPr>
          <a:xfrm>
            <a:off x="1266235" y="1181618"/>
            <a:ext cx="6590266" cy="523220"/>
          </a:xfrm>
          <a:prstGeom prst="rect">
            <a:avLst/>
          </a:prstGeom>
          <a:noFill/>
        </p:spPr>
        <p:txBody>
          <a:bodyPr wrap="none">
            <a:spAutoFit/>
          </a:bodyPr>
          <a:lstStyle/>
          <a:p>
            <a:pPr algn="ctr">
              <a:defRPr/>
            </a:pPr>
            <a:r>
              <a:rPr lang="es-MX" sz="2800" b="1" dirty="0" smtClean="0">
                <a:latin typeface="Arial" charset="0"/>
                <a:cs typeface="Arial" charset="0"/>
              </a:rPr>
              <a:t>Bases en el artículo 6º Constitucional</a:t>
            </a:r>
            <a:endParaRPr lang="es-MX" sz="2800" b="1" dirty="0">
              <a:latin typeface="Arial" charset="0"/>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1058863" y="714375"/>
            <a:ext cx="6870700" cy="954107"/>
          </a:xfrm>
          <a:prstGeom prst="rect">
            <a:avLst/>
          </a:prstGeom>
          <a:noFill/>
          <a:ln w="9525" algn="ctr">
            <a:noFill/>
            <a:miter lim="800000"/>
            <a:headEnd/>
            <a:tailEnd/>
          </a:ln>
        </p:spPr>
        <p:txBody>
          <a:bodyPr>
            <a:spAutoFit/>
          </a:bodyPr>
          <a:lstStyle/>
          <a:p>
            <a:pPr algn="ctr"/>
            <a:r>
              <a:rPr lang="es-MX" sz="2800" b="1" dirty="0"/>
              <a:t>El diseño del derecho de acceso a la información en México</a:t>
            </a:r>
            <a:endParaRPr lang="es-ES" sz="2800" b="1" dirty="0"/>
          </a:p>
        </p:txBody>
      </p:sp>
      <p:grpSp>
        <p:nvGrpSpPr>
          <p:cNvPr id="2" name="24 Grupo"/>
          <p:cNvGrpSpPr>
            <a:grpSpLocks/>
          </p:cNvGrpSpPr>
          <p:nvPr/>
        </p:nvGrpSpPr>
        <p:grpSpPr bwMode="auto">
          <a:xfrm>
            <a:off x="428625" y="1714500"/>
            <a:ext cx="8280400" cy="4679950"/>
            <a:chOff x="539750" y="1412875"/>
            <a:chExt cx="8280400" cy="4679950"/>
          </a:xfrm>
        </p:grpSpPr>
        <p:sp>
          <p:nvSpPr>
            <p:cNvPr id="37892" name="Rectangle 3"/>
            <p:cNvSpPr>
              <a:spLocks noChangeArrowheads="1"/>
            </p:cNvSpPr>
            <p:nvPr/>
          </p:nvSpPr>
          <p:spPr bwMode="auto">
            <a:xfrm>
              <a:off x="1835150" y="1412875"/>
              <a:ext cx="5616575" cy="863600"/>
            </a:xfrm>
            <a:prstGeom prst="rect">
              <a:avLst/>
            </a:prstGeom>
            <a:solidFill>
              <a:srgbClr val="C0C0C0">
                <a:alpha val="49019"/>
              </a:srgbClr>
            </a:solidFill>
            <a:ln w="12700" algn="ctr">
              <a:solidFill>
                <a:schemeClr val="tx1"/>
              </a:solidFill>
              <a:miter lim="800000"/>
              <a:headEnd/>
              <a:tailEnd/>
            </a:ln>
          </p:spPr>
          <p:txBody>
            <a:bodyPr wrap="none" anchor="ctr"/>
            <a:lstStyle/>
            <a:p>
              <a:pPr algn="ctr"/>
              <a:r>
                <a:rPr lang="es-MX" sz="1700" b="1"/>
                <a:t>Artículo 6 de la Constitución</a:t>
              </a:r>
              <a:r>
                <a:rPr lang="es-MX" sz="1700"/>
                <a:t>:</a:t>
              </a:r>
            </a:p>
            <a:p>
              <a:pPr algn="ctr"/>
              <a:r>
                <a:rPr lang="es-MX" sz="1700"/>
                <a:t>Principios y bases comunes para toda autoridad</a:t>
              </a:r>
            </a:p>
            <a:p>
              <a:pPr algn="ctr"/>
              <a:r>
                <a:rPr lang="es-MX" sz="1700"/>
                <a:t>federal, estatal o municipal</a:t>
              </a:r>
              <a:endParaRPr lang="es-ES" sz="1700"/>
            </a:p>
          </p:txBody>
        </p:sp>
        <p:sp>
          <p:nvSpPr>
            <p:cNvPr id="37893" name="Rectangle 4"/>
            <p:cNvSpPr>
              <a:spLocks noChangeArrowheads="1"/>
            </p:cNvSpPr>
            <p:nvPr/>
          </p:nvSpPr>
          <p:spPr bwMode="auto">
            <a:xfrm>
              <a:off x="3060700" y="3789363"/>
              <a:ext cx="2951163" cy="1223962"/>
            </a:xfrm>
            <a:prstGeom prst="rect">
              <a:avLst/>
            </a:prstGeom>
            <a:solidFill>
              <a:srgbClr val="CCFFCC">
                <a:alpha val="50195"/>
              </a:srgbClr>
            </a:solidFill>
            <a:ln w="12700" algn="ctr">
              <a:solidFill>
                <a:schemeClr val="tx1"/>
              </a:solidFill>
              <a:miter lim="800000"/>
              <a:headEnd/>
              <a:tailEnd/>
            </a:ln>
          </p:spPr>
          <p:txBody>
            <a:bodyPr wrap="none" anchor="ctr"/>
            <a:lstStyle/>
            <a:p>
              <a:pPr algn="just">
                <a:buClr>
                  <a:srgbClr val="FF0000"/>
                </a:buClr>
                <a:buFont typeface="Wingdings" pitchFamily="2" charset="2"/>
                <a:buChar char="q"/>
                <a:tabLst>
                  <a:tab pos="177800" algn="l"/>
                  <a:tab pos="355600" algn="l"/>
                </a:tabLst>
              </a:pPr>
              <a:r>
                <a:rPr lang="es-MX" sz="1700"/>
                <a:t> Poder Ejecutivo - IFAI</a:t>
              </a:r>
            </a:p>
            <a:p>
              <a:pPr algn="just">
                <a:buClr>
                  <a:srgbClr val="FF0000"/>
                </a:buClr>
                <a:buFont typeface="Wingdings" pitchFamily="2" charset="2"/>
                <a:buChar char="q"/>
                <a:tabLst>
                  <a:tab pos="177800" algn="l"/>
                  <a:tab pos="355600" algn="l"/>
                </a:tabLst>
              </a:pPr>
              <a:r>
                <a:rPr lang="es-MX" sz="1700"/>
                <a:t> Otros Poderes y órganos</a:t>
              </a:r>
            </a:p>
            <a:p>
              <a:pPr algn="just">
                <a:buClr>
                  <a:schemeClr val="accent2"/>
                </a:buClr>
                <a:buFont typeface="Wingdings" pitchFamily="2" charset="2"/>
                <a:buNone/>
                <a:tabLst>
                  <a:tab pos="177800" algn="l"/>
                  <a:tab pos="355600" algn="l"/>
                </a:tabLst>
              </a:pPr>
              <a:r>
                <a:rPr lang="es-MX" sz="1700"/>
                <a:t>     autónomos crean sus</a:t>
              </a:r>
            </a:p>
            <a:p>
              <a:pPr algn="just">
                <a:buClr>
                  <a:schemeClr val="accent2"/>
                </a:buClr>
                <a:buFont typeface="Wingdings" pitchFamily="2" charset="2"/>
                <a:buNone/>
                <a:tabLst>
                  <a:tab pos="177800" algn="l"/>
                  <a:tab pos="355600" algn="l"/>
                </a:tabLst>
              </a:pPr>
              <a:r>
                <a:rPr lang="es-MX" sz="1700"/>
                <a:t>     órganos garantes</a:t>
              </a:r>
              <a:endParaRPr lang="es-ES" sz="1700"/>
            </a:p>
          </p:txBody>
        </p:sp>
        <p:sp>
          <p:nvSpPr>
            <p:cNvPr id="37894" name="Rectangle 5"/>
            <p:cNvSpPr>
              <a:spLocks noChangeArrowheads="1"/>
            </p:cNvSpPr>
            <p:nvPr/>
          </p:nvSpPr>
          <p:spPr bwMode="auto">
            <a:xfrm>
              <a:off x="3636963" y="2782888"/>
              <a:ext cx="1798637" cy="647700"/>
            </a:xfrm>
            <a:prstGeom prst="rect">
              <a:avLst/>
            </a:prstGeom>
            <a:solidFill>
              <a:schemeClr val="accent1">
                <a:alpha val="45882"/>
              </a:schemeClr>
            </a:solidFill>
            <a:ln w="12700" algn="ctr">
              <a:solidFill>
                <a:schemeClr val="tx1"/>
              </a:solidFill>
              <a:miter lim="800000"/>
              <a:headEnd/>
              <a:tailEnd/>
            </a:ln>
          </p:spPr>
          <p:txBody>
            <a:bodyPr wrap="none" anchor="ctr"/>
            <a:lstStyle/>
            <a:p>
              <a:pPr algn="ctr"/>
              <a:r>
                <a:rPr lang="es-MX" sz="1700"/>
                <a:t>Ley Federal</a:t>
              </a:r>
            </a:p>
            <a:p>
              <a:pPr algn="ctr"/>
              <a:r>
                <a:rPr lang="es-MX" sz="1700"/>
                <a:t>(LFTAIPG)</a:t>
              </a:r>
              <a:endParaRPr lang="es-ES" sz="1700"/>
            </a:p>
          </p:txBody>
        </p:sp>
        <p:sp>
          <p:nvSpPr>
            <p:cNvPr id="37895" name="Rectangle 6"/>
            <p:cNvSpPr>
              <a:spLocks noChangeArrowheads="1"/>
            </p:cNvSpPr>
            <p:nvPr/>
          </p:nvSpPr>
          <p:spPr bwMode="auto">
            <a:xfrm>
              <a:off x="6804025" y="2782888"/>
              <a:ext cx="1798638" cy="647700"/>
            </a:xfrm>
            <a:prstGeom prst="rect">
              <a:avLst/>
            </a:prstGeom>
            <a:solidFill>
              <a:schemeClr val="accent1">
                <a:alpha val="45882"/>
              </a:schemeClr>
            </a:solidFill>
            <a:ln w="12700" algn="ctr">
              <a:solidFill>
                <a:schemeClr val="tx1"/>
              </a:solidFill>
              <a:miter lim="800000"/>
              <a:headEnd/>
              <a:tailEnd/>
            </a:ln>
          </p:spPr>
          <p:txBody>
            <a:bodyPr wrap="none" anchor="ctr"/>
            <a:lstStyle/>
            <a:p>
              <a:pPr algn="ctr"/>
              <a:r>
                <a:rPr lang="es-MX" sz="1700"/>
                <a:t>Leyes estatales</a:t>
              </a:r>
              <a:endParaRPr lang="es-ES" sz="1700"/>
            </a:p>
          </p:txBody>
        </p:sp>
        <p:sp>
          <p:nvSpPr>
            <p:cNvPr id="37896" name="Rectangle 7"/>
            <p:cNvSpPr>
              <a:spLocks noChangeArrowheads="1"/>
            </p:cNvSpPr>
            <p:nvPr/>
          </p:nvSpPr>
          <p:spPr bwMode="auto">
            <a:xfrm>
              <a:off x="539750" y="4076700"/>
              <a:ext cx="1870075" cy="647700"/>
            </a:xfrm>
            <a:prstGeom prst="rect">
              <a:avLst/>
            </a:prstGeom>
            <a:solidFill>
              <a:srgbClr val="CCFFCC">
                <a:alpha val="50195"/>
              </a:srgbClr>
            </a:solidFill>
            <a:ln w="12700" algn="ctr">
              <a:solidFill>
                <a:schemeClr val="tx1"/>
              </a:solidFill>
              <a:miter lim="800000"/>
              <a:headEnd/>
              <a:tailEnd/>
            </a:ln>
          </p:spPr>
          <p:txBody>
            <a:bodyPr wrap="none" anchor="ctr"/>
            <a:lstStyle/>
            <a:p>
              <a:pPr algn="ctr"/>
              <a:r>
                <a:rPr lang="es-MX" sz="1700"/>
                <a:t>Autoridad garante</a:t>
              </a:r>
              <a:endParaRPr lang="es-ES" sz="1700"/>
            </a:p>
          </p:txBody>
        </p:sp>
        <p:sp>
          <p:nvSpPr>
            <p:cNvPr id="37897" name="Rectangle 8"/>
            <p:cNvSpPr>
              <a:spLocks noChangeArrowheads="1"/>
            </p:cNvSpPr>
            <p:nvPr/>
          </p:nvSpPr>
          <p:spPr bwMode="auto">
            <a:xfrm>
              <a:off x="3852863" y="5445125"/>
              <a:ext cx="1366837" cy="647700"/>
            </a:xfrm>
            <a:prstGeom prst="rect">
              <a:avLst/>
            </a:prstGeom>
            <a:solidFill>
              <a:srgbClr val="FFFF99">
                <a:alpha val="50195"/>
              </a:srgbClr>
            </a:solidFill>
            <a:ln w="12700" algn="ctr">
              <a:solidFill>
                <a:schemeClr val="tx1"/>
              </a:solidFill>
              <a:miter lim="800000"/>
              <a:headEnd/>
              <a:tailEnd/>
            </a:ln>
          </p:spPr>
          <p:txBody>
            <a:bodyPr wrap="none" anchor="ctr"/>
            <a:lstStyle/>
            <a:p>
              <a:pPr algn="ctr"/>
              <a:r>
                <a:rPr lang="es-MX" sz="1700"/>
                <a:t>Federal</a:t>
              </a:r>
              <a:endParaRPr lang="es-ES" sz="1700"/>
            </a:p>
          </p:txBody>
        </p:sp>
        <p:sp>
          <p:nvSpPr>
            <p:cNvPr id="37898" name="Rectangle 9"/>
            <p:cNvSpPr>
              <a:spLocks noChangeArrowheads="1"/>
            </p:cNvSpPr>
            <p:nvPr/>
          </p:nvSpPr>
          <p:spPr bwMode="auto">
            <a:xfrm>
              <a:off x="539750" y="5445125"/>
              <a:ext cx="1870075" cy="647700"/>
            </a:xfrm>
            <a:prstGeom prst="rect">
              <a:avLst/>
            </a:prstGeom>
            <a:solidFill>
              <a:srgbClr val="FFFF99">
                <a:alpha val="50195"/>
              </a:srgbClr>
            </a:solidFill>
            <a:ln w="12700" algn="ctr">
              <a:solidFill>
                <a:schemeClr val="tx1"/>
              </a:solidFill>
              <a:miter lim="800000"/>
              <a:headEnd/>
              <a:tailEnd/>
            </a:ln>
          </p:spPr>
          <p:txBody>
            <a:bodyPr wrap="none" anchor="ctr"/>
            <a:lstStyle/>
            <a:p>
              <a:pPr algn="ctr"/>
              <a:r>
                <a:rPr lang="es-MX" sz="1700"/>
                <a:t>Jurisdicción</a:t>
              </a:r>
              <a:endParaRPr lang="es-ES" sz="1700"/>
            </a:p>
          </p:txBody>
        </p:sp>
        <p:cxnSp>
          <p:nvCxnSpPr>
            <p:cNvPr id="37899" name="AutoShape 10"/>
            <p:cNvCxnSpPr>
              <a:cxnSpLocks noChangeShapeType="1"/>
              <a:stCxn id="37892" idx="2"/>
              <a:endCxn id="37894" idx="0"/>
            </p:cNvCxnSpPr>
            <p:nvPr/>
          </p:nvCxnSpPr>
          <p:spPr bwMode="auto">
            <a:xfrm rot="5400000">
              <a:off x="4337050" y="2476500"/>
              <a:ext cx="506413" cy="106363"/>
            </a:xfrm>
            <a:prstGeom prst="bentConnector3">
              <a:avLst>
                <a:gd name="adj1" fmla="val 49843"/>
              </a:avLst>
            </a:prstGeom>
            <a:noFill/>
            <a:ln w="28575">
              <a:solidFill>
                <a:schemeClr val="tx1"/>
              </a:solidFill>
              <a:miter lim="800000"/>
              <a:headEnd/>
              <a:tailEnd type="triangle" w="med" len="med"/>
            </a:ln>
          </p:spPr>
        </p:cxnSp>
        <p:cxnSp>
          <p:nvCxnSpPr>
            <p:cNvPr id="37900" name="AutoShape 11"/>
            <p:cNvCxnSpPr>
              <a:cxnSpLocks noChangeShapeType="1"/>
              <a:stCxn id="37892" idx="2"/>
              <a:endCxn id="37895" idx="0"/>
            </p:cNvCxnSpPr>
            <p:nvPr/>
          </p:nvCxnSpPr>
          <p:spPr bwMode="auto">
            <a:xfrm rot="16200000" flipH="1">
              <a:off x="5920581" y="999332"/>
              <a:ext cx="506413" cy="3060700"/>
            </a:xfrm>
            <a:prstGeom prst="bentConnector3">
              <a:avLst>
                <a:gd name="adj1" fmla="val 49843"/>
              </a:avLst>
            </a:prstGeom>
            <a:noFill/>
            <a:ln w="28575">
              <a:solidFill>
                <a:schemeClr val="tx1"/>
              </a:solidFill>
              <a:miter lim="800000"/>
              <a:headEnd/>
              <a:tailEnd type="triangle" w="med" len="med"/>
            </a:ln>
          </p:spPr>
        </p:cxnSp>
        <p:cxnSp>
          <p:nvCxnSpPr>
            <p:cNvPr id="37901" name="AutoShape 12"/>
            <p:cNvCxnSpPr>
              <a:cxnSpLocks noChangeShapeType="1"/>
              <a:stCxn id="37894" idx="2"/>
              <a:endCxn id="37893" idx="0"/>
            </p:cNvCxnSpPr>
            <p:nvPr/>
          </p:nvCxnSpPr>
          <p:spPr bwMode="auto">
            <a:xfrm rot="5400000">
              <a:off x="4357687" y="3609976"/>
              <a:ext cx="358775" cy="0"/>
            </a:xfrm>
            <a:prstGeom prst="straightConnector1">
              <a:avLst/>
            </a:prstGeom>
            <a:noFill/>
            <a:ln w="28575">
              <a:solidFill>
                <a:schemeClr val="tx1"/>
              </a:solidFill>
              <a:round/>
              <a:headEnd/>
              <a:tailEnd type="triangle" w="med" len="med"/>
            </a:ln>
          </p:spPr>
        </p:cxnSp>
        <p:sp>
          <p:nvSpPr>
            <p:cNvPr id="37902" name="Rectangle 13"/>
            <p:cNvSpPr>
              <a:spLocks noChangeArrowheads="1"/>
            </p:cNvSpPr>
            <p:nvPr/>
          </p:nvSpPr>
          <p:spPr bwMode="auto">
            <a:xfrm>
              <a:off x="539750" y="2782888"/>
              <a:ext cx="1870075" cy="647700"/>
            </a:xfrm>
            <a:prstGeom prst="rect">
              <a:avLst/>
            </a:prstGeom>
            <a:solidFill>
              <a:schemeClr val="accent1">
                <a:alpha val="45882"/>
              </a:schemeClr>
            </a:solidFill>
            <a:ln w="12700" algn="ctr">
              <a:solidFill>
                <a:schemeClr val="tx1"/>
              </a:solidFill>
              <a:miter lim="800000"/>
              <a:headEnd/>
              <a:tailEnd/>
            </a:ln>
          </p:spPr>
          <p:txBody>
            <a:bodyPr wrap="none" anchor="ctr"/>
            <a:lstStyle/>
            <a:p>
              <a:pPr algn="ctr"/>
              <a:r>
                <a:rPr lang="es-MX" sz="1700"/>
                <a:t>Marco normativo</a:t>
              </a:r>
              <a:endParaRPr lang="es-ES" sz="1700"/>
            </a:p>
          </p:txBody>
        </p:sp>
        <p:cxnSp>
          <p:nvCxnSpPr>
            <p:cNvPr id="37903" name="AutoShape 14"/>
            <p:cNvCxnSpPr>
              <a:cxnSpLocks noChangeShapeType="1"/>
              <a:stCxn id="37902" idx="3"/>
              <a:endCxn id="37894" idx="1"/>
            </p:cNvCxnSpPr>
            <p:nvPr/>
          </p:nvCxnSpPr>
          <p:spPr bwMode="auto">
            <a:xfrm>
              <a:off x="2409825" y="3106738"/>
              <a:ext cx="1227138" cy="0"/>
            </a:xfrm>
            <a:prstGeom prst="straightConnector1">
              <a:avLst/>
            </a:prstGeom>
            <a:noFill/>
            <a:ln w="12700">
              <a:solidFill>
                <a:schemeClr val="tx1"/>
              </a:solidFill>
              <a:round/>
              <a:headEnd/>
              <a:tailEnd/>
            </a:ln>
          </p:spPr>
        </p:cxnSp>
        <p:cxnSp>
          <p:nvCxnSpPr>
            <p:cNvPr id="37904" name="AutoShape 15"/>
            <p:cNvCxnSpPr>
              <a:cxnSpLocks noChangeShapeType="1"/>
              <a:stCxn id="37894" idx="3"/>
              <a:endCxn id="37895" idx="1"/>
            </p:cNvCxnSpPr>
            <p:nvPr/>
          </p:nvCxnSpPr>
          <p:spPr bwMode="auto">
            <a:xfrm>
              <a:off x="5435600" y="3106738"/>
              <a:ext cx="1368425" cy="0"/>
            </a:xfrm>
            <a:prstGeom prst="straightConnector1">
              <a:avLst/>
            </a:prstGeom>
            <a:noFill/>
            <a:ln w="12700">
              <a:solidFill>
                <a:schemeClr val="tx1"/>
              </a:solidFill>
              <a:round/>
              <a:headEnd/>
              <a:tailEnd/>
            </a:ln>
          </p:spPr>
        </p:cxnSp>
        <p:cxnSp>
          <p:nvCxnSpPr>
            <p:cNvPr id="37905" name="AutoShape 16"/>
            <p:cNvCxnSpPr>
              <a:cxnSpLocks noChangeShapeType="1"/>
              <a:stCxn id="37896" idx="3"/>
              <a:endCxn id="37893" idx="1"/>
            </p:cNvCxnSpPr>
            <p:nvPr/>
          </p:nvCxnSpPr>
          <p:spPr bwMode="auto">
            <a:xfrm>
              <a:off x="2409825" y="4400550"/>
              <a:ext cx="650875" cy="1588"/>
            </a:xfrm>
            <a:prstGeom prst="bentConnector3">
              <a:avLst>
                <a:gd name="adj1" fmla="val 50000"/>
              </a:avLst>
            </a:prstGeom>
            <a:noFill/>
            <a:ln w="12700">
              <a:solidFill>
                <a:schemeClr val="tx1"/>
              </a:solidFill>
              <a:miter lim="800000"/>
              <a:headEnd/>
              <a:tailEnd/>
            </a:ln>
          </p:spPr>
        </p:cxnSp>
        <p:sp>
          <p:nvSpPr>
            <p:cNvPr id="37906" name="Rectangle 17"/>
            <p:cNvSpPr>
              <a:spLocks noChangeArrowheads="1"/>
            </p:cNvSpPr>
            <p:nvPr/>
          </p:nvSpPr>
          <p:spPr bwMode="auto">
            <a:xfrm>
              <a:off x="6586538" y="3933825"/>
              <a:ext cx="2233612" cy="936625"/>
            </a:xfrm>
            <a:prstGeom prst="rect">
              <a:avLst/>
            </a:prstGeom>
            <a:solidFill>
              <a:srgbClr val="CCFFCC">
                <a:alpha val="50195"/>
              </a:srgbClr>
            </a:solidFill>
            <a:ln w="12700" algn="ctr">
              <a:solidFill>
                <a:schemeClr val="tx1"/>
              </a:solidFill>
              <a:miter lim="800000"/>
              <a:headEnd/>
              <a:tailEnd/>
            </a:ln>
          </p:spPr>
          <p:txBody>
            <a:bodyPr wrap="none" anchor="ctr"/>
            <a:lstStyle/>
            <a:p>
              <a:pPr algn="ctr"/>
              <a:r>
                <a:rPr lang="es-MX" sz="1700"/>
                <a:t>Comisiones,</a:t>
              </a:r>
            </a:p>
            <a:p>
              <a:pPr algn="ctr"/>
              <a:r>
                <a:rPr lang="es-MX" sz="1700"/>
                <a:t>Consejos o</a:t>
              </a:r>
            </a:p>
            <a:p>
              <a:pPr algn="ctr"/>
              <a:r>
                <a:rPr lang="es-MX" sz="1700"/>
                <a:t>Institutos estatales</a:t>
              </a:r>
              <a:endParaRPr lang="es-ES" sz="1700"/>
            </a:p>
          </p:txBody>
        </p:sp>
        <p:cxnSp>
          <p:nvCxnSpPr>
            <p:cNvPr id="37907" name="AutoShape 18"/>
            <p:cNvCxnSpPr>
              <a:cxnSpLocks noChangeShapeType="1"/>
              <a:stCxn id="37895" idx="2"/>
              <a:endCxn id="37906" idx="0"/>
            </p:cNvCxnSpPr>
            <p:nvPr/>
          </p:nvCxnSpPr>
          <p:spPr bwMode="auto">
            <a:xfrm rot="5400000">
              <a:off x="7452519" y="3682207"/>
              <a:ext cx="503237" cy="0"/>
            </a:xfrm>
            <a:prstGeom prst="straightConnector1">
              <a:avLst/>
            </a:prstGeom>
            <a:noFill/>
            <a:ln w="28575">
              <a:solidFill>
                <a:schemeClr val="tx1"/>
              </a:solidFill>
              <a:round/>
              <a:headEnd/>
              <a:tailEnd type="triangle" w="med" len="med"/>
            </a:ln>
          </p:spPr>
        </p:cxnSp>
        <p:cxnSp>
          <p:nvCxnSpPr>
            <p:cNvPr id="37908" name="AutoShape 19"/>
            <p:cNvCxnSpPr>
              <a:cxnSpLocks noChangeShapeType="1"/>
              <a:stCxn id="37893" idx="3"/>
              <a:endCxn id="37906" idx="1"/>
            </p:cNvCxnSpPr>
            <p:nvPr/>
          </p:nvCxnSpPr>
          <p:spPr bwMode="auto">
            <a:xfrm>
              <a:off x="6011863" y="4402138"/>
              <a:ext cx="574675" cy="0"/>
            </a:xfrm>
            <a:prstGeom prst="straightConnector1">
              <a:avLst/>
            </a:prstGeom>
            <a:noFill/>
            <a:ln w="12700">
              <a:solidFill>
                <a:schemeClr val="tx1"/>
              </a:solidFill>
              <a:round/>
              <a:headEnd/>
              <a:tailEnd/>
            </a:ln>
          </p:spPr>
        </p:cxnSp>
        <p:cxnSp>
          <p:nvCxnSpPr>
            <p:cNvPr id="37909" name="AutoShape 20"/>
            <p:cNvCxnSpPr>
              <a:cxnSpLocks noChangeShapeType="1"/>
              <a:stCxn id="37893" idx="2"/>
              <a:endCxn id="37897" idx="0"/>
            </p:cNvCxnSpPr>
            <p:nvPr/>
          </p:nvCxnSpPr>
          <p:spPr bwMode="auto">
            <a:xfrm rot="5400000">
              <a:off x="4321175" y="5229225"/>
              <a:ext cx="431800" cy="0"/>
            </a:xfrm>
            <a:prstGeom prst="straightConnector1">
              <a:avLst/>
            </a:prstGeom>
            <a:noFill/>
            <a:ln w="28575">
              <a:solidFill>
                <a:schemeClr val="tx1"/>
              </a:solidFill>
              <a:round/>
              <a:headEnd/>
              <a:tailEnd type="triangle" w="med" len="med"/>
            </a:ln>
          </p:spPr>
        </p:cxnSp>
        <p:sp>
          <p:nvSpPr>
            <p:cNvPr id="37910" name="Rectangle 21"/>
            <p:cNvSpPr>
              <a:spLocks noChangeArrowheads="1"/>
            </p:cNvSpPr>
            <p:nvPr/>
          </p:nvSpPr>
          <p:spPr bwMode="auto">
            <a:xfrm>
              <a:off x="6586538" y="5443538"/>
              <a:ext cx="2233612" cy="649287"/>
            </a:xfrm>
            <a:prstGeom prst="rect">
              <a:avLst/>
            </a:prstGeom>
            <a:solidFill>
              <a:srgbClr val="FFFF99">
                <a:alpha val="50195"/>
              </a:srgbClr>
            </a:solidFill>
            <a:ln w="12700" algn="ctr">
              <a:solidFill>
                <a:schemeClr val="tx1"/>
              </a:solidFill>
              <a:miter lim="800000"/>
              <a:headEnd/>
              <a:tailEnd/>
            </a:ln>
          </p:spPr>
          <p:txBody>
            <a:bodyPr wrap="none" anchor="ctr"/>
            <a:lstStyle/>
            <a:p>
              <a:pPr algn="ctr"/>
              <a:r>
                <a:rPr lang="es-MX" sz="1700"/>
                <a:t>Estatal y municipal</a:t>
              </a:r>
              <a:endParaRPr lang="es-ES" sz="1700"/>
            </a:p>
          </p:txBody>
        </p:sp>
        <p:cxnSp>
          <p:nvCxnSpPr>
            <p:cNvPr id="37911" name="AutoShape 22"/>
            <p:cNvCxnSpPr>
              <a:cxnSpLocks noChangeShapeType="1"/>
              <a:stCxn id="37906" idx="2"/>
              <a:endCxn id="37910" idx="0"/>
            </p:cNvCxnSpPr>
            <p:nvPr/>
          </p:nvCxnSpPr>
          <p:spPr bwMode="auto">
            <a:xfrm rot="5400000">
              <a:off x="7417594" y="5156994"/>
              <a:ext cx="573088" cy="0"/>
            </a:xfrm>
            <a:prstGeom prst="straightConnector1">
              <a:avLst/>
            </a:prstGeom>
            <a:noFill/>
            <a:ln w="28575">
              <a:solidFill>
                <a:schemeClr val="tx1"/>
              </a:solidFill>
              <a:round/>
              <a:headEnd/>
              <a:tailEnd type="triangle" w="med" len="med"/>
            </a:ln>
          </p:spPr>
        </p:cxnSp>
        <p:cxnSp>
          <p:nvCxnSpPr>
            <p:cNvPr id="37912" name="AutoShape 23"/>
            <p:cNvCxnSpPr>
              <a:cxnSpLocks noChangeShapeType="1"/>
              <a:stCxn id="37898" idx="3"/>
              <a:endCxn id="37897" idx="1"/>
            </p:cNvCxnSpPr>
            <p:nvPr/>
          </p:nvCxnSpPr>
          <p:spPr bwMode="auto">
            <a:xfrm>
              <a:off x="2409825" y="5768975"/>
              <a:ext cx="1443038" cy="0"/>
            </a:xfrm>
            <a:prstGeom prst="straightConnector1">
              <a:avLst/>
            </a:prstGeom>
            <a:noFill/>
            <a:ln w="12700">
              <a:solidFill>
                <a:schemeClr val="tx1"/>
              </a:solidFill>
              <a:round/>
              <a:headEnd/>
              <a:tailEnd/>
            </a:ln>
          </p:spPr>
        </p:cxnSp>
        <p:cxnSp>
          <p:nvCxnSpPr>
            <p:cNvPr id="37913" name="AutoShape 24"/>
            <p:cNvCxnSpPr>
              <a:cxnSpLocks noChangeShapeType="1"/>
              <a:stCxn id="37897" idx="3"/>
              <a:endCxn id="37910" idx="1"/>
            </p:cNvCxnSpPr>
            <p:nvPr/>
          </p:nvCxnSpPr>
          <p:spPr bwMode="auto">
            <a:xfrm>
              <a:off x="5219700" y="5768975"/>
              <a:ext cx="1366838" cy="0"/>
            </a:xfrm>
            <a:prstGeom prst="straightConnector1">
              <a:avLst/>
            </a:prstGeom>
            <a:noFill/>
            <a:ln w="12700">
              <a:solidFill>
                <a:schemeClr val="tx1"/>
              </a:solidFill>
              <a:round/>
              <a:headEnd/>
              <a:tailEnd/>
            </a:ln>
          </p:spPr>
        </p:cxn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Puzzle3"/>
          <p:cNvSpPr>
            <a:spLocks noEditPoints="1" noChangeArrowheads="1"/>
          </p:cNvSpPr>
          <p:nvPr/>
        </p:nvSpPr>
        <p:spPr bwMode="auto">
          <a:xfrm>
            <a:off x="4633913" y="1214438"/>
            <a:ext cx="2463800" cy="26400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FF99">
              <a:alpha val="98822"/>
            </a:srgbClr>
          </a:solidFill>
          <a:ln w="12700">
            <a:solidFill>
              <a:srgbClr val="000000"/>
            </a:solidFill>
            <a:miter lim="800000"/>
            <a:headEnd/>
            <a:tailEnd/>
          </a:ln>
        </p:spPr>
        <p:txBody>
          <a:bodyPr/>
          <a:lstStyle/>
          <a:p>
            <a:endParaRPr lang="es-MX"/>
          </a:p>
        </p:txBody>
      </p:sp>
      <p:sp>
        <p:nvSpPr>
          <p:cNvPr id="3" name="Puzzle2"/>
          <p:cNvSpPr>
            <a:spLocks noEditPoints="1" noChangeArrowheads="1"/>
          </p:cNvSpPr>
          <p:nvPr/>
        </p:nvSpPr>
        <p:spPr bwMode="auto">
          <a:xfrm>
            <a:off x="3960813" y="3163888"/>
            <a:ext cx="3930650" cy="2405062"/>
          </a:xfrm>
          <a:custGeom>
            <a:avLst/>
            <a:gdLst>
              <a:gd name="T0" fmla="*/ 1 w 21600"/>
              <a:gd name="T1" fmla="*/ 855 h 21600"/>
              <a:gd name="T2" fmla="*/ 346 w 21600"/>
              <a:gd name="T3" fmla="*/ 1351 h 21600"/>
              <a:gd name="T4" fmla="*/ 856 w 21600"/>
              <a:gd name="T5" fmla="*/ 888 h 21600"/>
              <a:gd name="T6" fmla="*/ 1385 w 21600"/>
              <a:gd name="T7" fmla="*/ 1353 h 21600"/>
              <a:gd name="T8" fmla="*/ 1778 w 21600"/>
              <a:gd name="T9" fmla="*/ 963 h 21600"/>
              <a:gd name="T10" fmla="*/ 1390 w 21600"/>
              <a:gd name="T11" fmla="*/ 366 h 21600"/>
              <a:gd name="T12" fmla="*/ 889 w 21600"/>
              <a:gd name="T13" fmla="*/ 2 h 21600"/>
              <a:gd name="T14" fmla="*/ 346 w 21600"/>
              <a:gd name="T15" fmla="*/ 376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lumMod val="40000"/>
              <a:lumOff val="60000"/>
            </a:schemeClr>
          </a:solidFill>
          <a:ln w="12700">
            <a:solidFill>
              <a:srgbClr val="000000"/>
            </a:solidFill>
            <a:miter lim="800000"/>
            <a:headEnd/>
            <a:tailEnd/>
          </a:ln>
        </p:spPr>
        <p:txBody>
          <a:bodyPr/>
          <a:lstStyle/>
          <a:p>
            <a:pPr>
              <a:defRPr/>
            </a:pPr>
            <a:endParaRPr lang="es-MX">
              <a:latin typeface="Arial" charset="0"/>
              <a:cs typeface="Arial" charset="0"/>
            </a:endParaRPr>
          </a:p>
        </p:txBody>
      </p:sp>
      <p:sp>
        <p:nvSpPr>
          <p:cNvPr id="38916" name="Puzzle4"/>
          <p:cNvSpPr>
            <a:spLocks noEditPoints="1" noChangeArrowheads="1"/>
          </p:cNvSpPr>
          <p:nvPr/>
        </p:nvSpPr>
        <p:spPr bwMode="auto">
          <a:xfrm>
            <a:off x="2419350" y="3135313"/>
            <a:ext cx="2370138" cy="30749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CCFF99"/>
          </a:solidFill>
          <a:ln w="12700">
            <a:solidFill>
              <a:srgbClr val="000000"/>
            </a:solidFill>
            <a:miter lim="800000"/>
            <a:headEnd/>
            <a:tailEnd/>
          </a:ln>
        </p:spPr>
        <p:txBody>
          <a:bodyPr/>
          <a:lstStyle/>
          <a:p>
            <a:endParaRPr lang="es-MX"/>
          </a:p>
        </p:txBody>
      </p:sp>
      <p:sp>
        <p:nvSpPr>
          <p:cNvPr id="38917" name="Puzzle1"/>
          <p:cNvSpPr>
            <a:spLocks noEditPoints="1" noChangeArrowheads="1"/>
          </p:cNvSpPr>
          <p:nvPr/>
        </p:nvSpPr>
        <p:spPr bwMode="auto">
          <a:xfrm>
            <a:off x="1571625" y="2032000"/>
            <a:ext cx="3978275" cy="18335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98A9FC"/>
          </a:solidFill>
          <a:ln w="12700">
            <a:solidFill>
              <a:schemeClr val="bg2"/>
            </a:solidFill>
            <a:miter lim="800000"/>
            <a:headEnd/>
            <a:tailEnd/>
          </a:ln>
        </p:spPr>
        <p:txBody>
          <a:bodyPr/>
          <a:lstStyle/>
          <a:p>
            <a:endParaRPr lang="es-MX"/>
          </a:p>
        </p:txBody>
      </p:sp>
      <p:sp>
        <p:nvSpPr>
          <p:cNvPr id="38918" name="Rectangle 7"/>
          <p:cNvSpPr>
            <a:spLocks noChangeArrowheads="1"/>
          </p:cNvSpPr>
          <p:nvPr/>
        </p:nvSpPr>
        <p:spPr bwMode="auto">
          <a:xfrm>
            <a:off x="5122863" y="2422525"/>
            <a:ext cx="1643062" cy="923925"/>
          </a:xfrm>
          <a:prstGeom prst="rect">
            <a:avLst/>
          </a:prstGeom>
          <a:noFill/>
          <a:ln w="9525">
            <a:noFill/>
            <a:miter lim="800000"/>
            <a:headEnd/>
            <a:tailEnd/>
          </a:ln>
        </p:spPr>
        <p:txBody>
          <a:bodyPr>
            <a:spAutoFit/>
          </a:bodyPr>
          <a:lstStyle/>
          <a:p>
            <a:pPr algn="ctr"/>
            <a:r>
              <a:rPr kumimoji="1" lang="es-MX" b="1">
                <a:latin typeface="Times New Roman" pitchFamily="18" charset="0"/>
              </a:rPr>
              <a:t>Poder Legislativo Federal </a:t>
            </a:r>
            <a:endParaRPr kumimoji="1" lang="es-ES" b="1">
              <a:latin typeface="Times New Roman" pitchFamily="18" charset="0"/>
            </a:endParaRPr>
          </a:p>
        </p:txBody>
      </p:sp>
      <p:sp>
        <p:nvSpPr>
          <p:cNvPr id="38919" name="Rectangle 8"/>
          <p:cNvSpPr>
            <a:spLocks noChangeArrowheads="1"/>
          </p:cNvSpPr>
          <p:nvPr/>
        </p:nvSpPr>
        <p:spPr bwMode="auto">
          <a:xfrm>
            <a:off x="3021013" y="4192588"/>
            <a:ext cx="1357312" cy="923925"/>
          </a:xfrm>
          <a:prstGeom prst="rect">
            <a:avLst/>
          </a:prstGeom>
          <a:noFill/>
          <a:ln w="9525">
            <a:noFill/>
            <a:miter lim="800000"/>
            <a:headEnd/>
            <a:tailEnd/>
          </a:ln>
        </p:spPr>
        <p:txBody>
          <a:bodyPr>
            <a:spAutoFit/>
          </a:bodyPr>
          <a:lstStyle/>
          <a:p>
            <a:pPr algn="ctr"/>
            <a:r>
              <a:rPr kumimoji="1" lang="es-MX" b="1">
                <a:latin typeface="Times New Roman" pitchFamily="18" charset="0"/>
              </a:rPr>
              <a:t>Poder </a:t>
            </a:r>
          </a:p>
          <a:p>
            <a:pPr algn="ctr"/>
            <a:r>
              <a:rPr kumimoji="1" lang="es-MX" b="1">
                <a:latin typeface="Times New Roman" pitchFamily="18" charset="0"/>
              </a:rPr>
              <a:t>Judicial  Federal</a:t>
            </a:r>
            <a:r>
              <a:rPr kumimoji="1" lang="es-MX">
                <a:latin typeface="Times New Roman" pitchFamily="18" charset="0"/>
              </a:rPr>
              <a:t> </a:t>
            </a:r>
            <a:endParaRPr kumimoji="1" lang="es-ES">
              <a:latin typeface="Times New Roman" pitchFamily="18" charset="0"/>
            </a:endParaRPr>
          </a:p>
        </p:txBody>
      </p:sp>
      <p:sp>
        <p:nvSpPr>
          <p:cNvPr id="38920" name="Rectangle 9"/>
          <p:cNvSpPr>
            <a:spLocks noChangeArrowheads="1"/>
          </p:cNvSpPr>
          <p:nvPr/>
        </p:nvSpPr>
        <p:spPr bwMode="auto">
          <a:xfrm>
            <a:off x="2654300" y="2662238"/>
            <a:ext cx="1944688" cy="641350"/>
          </a:xfrm>
          <a:prstGeom prst="rect">
            <a:avLst/>
          </a:prstGeom>
          <a:noFill/>
          <a:ln w="9525">
            <a:noFill/>
            <a:miter lim="800000"/>
            <a:headEnd/>
            <a:tailEnd/>
          </a:ln>
        </p:spPr>
        <p:txBody>
          <a:bodyPr>
            <a:spAutoFit/>
          </a:bodyPr>
          <a:lstStyle/>
          <a:p>
            <a:pPr algn="ctr"/>
            <a:r>
              <a:rPr kumimoji="1" lang="es-MX" b="1">
                <a:latin typeface="Times New Roman" pitchFamily="18" charset="0"/>
              </a:rPr>
              <a:t>Poder Ejecutivo Federal </a:t>
            </a:r>
            <a:endParaRPr kumimoji="1" lang="es-ES" b="1">
              <a:latin typeface="Times New Roman" pitchFamily="18" charset="0"/>
            </a:endParaRPr>
          </a:p>
        </p:txBody>
      </p:sp>
      <p:sp>
        <p:nvSpPr>
          <p:cNvPr id="38921" name="Rectangle 10"/>
          <p:cNvSpPr>
            <a:spLocks noChangeArrowheads="1"/>
          </p:cNvSpPr>
          <p:nvPr/>
        </p:nvSpPr>
        <p:spPr bwMode="auto">
          <a:xfrm>
            <a:off x="4648200" y="4067175"/>
            <a:ext cx="2376488" cy="915988"/>
          </a:xfrm>
          <a:prstGeom prst="rect">
            <a:avLst/>
          </a:prstGeom>
          <a:noFill/>
          <a:ln w="9525">
            <a:noFill/>
            <a:miter lim="800000"/>
            <a:headEnd/>
            <a:tailEnd/>
          </a:ln>
        </p:spPr>
        <p:txBody>
          <a:bodyPr>
            <a:spAutoFit/>
          </a:bodyPr>
          <a:lstStyle/>
          <a:p>
            <a:pPr algn="ctr"/>
            <a:r>
              <a:rPr kumimoji="1" lang="es-MX" b="1">
                <a:latin typeface="Times New Roman" pitchFamily="18" charset="0"/>
              </a:rPr>
              <a:t>Órganos Constitucionalmente autónomos </a:t>
            </a:r>
            <a:endParaRPr kumimoji="1" lang="es-ES" b="1">
              <a:latin typeface="Times New Roman" pitchFamily="18" charset="0"/>
            </a:endParaRPr>
          </a:p>
        </p:txBody>
      </p:sp>
      <p:sp>
        <p:nvSpPr>
          <p:cNvPr id="38922" name="Rectangle 11"/>
          <p:cNvSpPr>
            <a:spLocks noChangeArrowheads="1"/>
          </p:cNvSpPr>
          <p:nvPr/>
        </p:nvSpPr>
        <p:spPr bwMode="auto">
          <a:xfrm>
            <a:off x="3983038" y="3397250"/>
            <a:ext cx="717550" cy="368300"/>
          </a:xfrm>
          <a:prstGeom prst="rect">
            <a:avLst/>
          </a:prstGeom>
          <a:noFill/>
          <a:ln w="9525">
            <a:noFill/>
            <a:miter lim="800000"/>
            <a:headEnd/>
            <a:tailEnd/>
          </a:ln>
        </p:spPr>
        <p:txBody>
          <a:bodyPr>
            <a:spAutoFit/>
          </a:bodyPr>
          <a:lstStyle/>
          <a:p>
            <a:r>
              <a:rPr kumimoji="1" lang="es-MX" b="1">
                <a:latin typeface="Times New Roman" pitchFamily="18" charset="0"/>
              </a:rPr>
              <a:t>IFAI</a:t>
            </a:r>
            <a:r>
              <a:rPr kumimoji="1" lang="es-MX" b="1">
                <a:solidFill>
                  <a:srgbClr val="800000"/>
                </a:solidFill>
                <a:latin typeface="Times New Roman" pitchFamily="18" charset="0"/>
              </a:rPr>
              <a:t> </a:t>
            </a:r>
            <a:endParaRPr kumimoji="1" lang="es-ES" b="1">
              <a:solidFill>
                <a:srgbClr val="800000"/>
              </a:solidFill>
              <a:latin typeface="Times New Roman" pitchFamily="18" charset="0"/>
            </a:endParaRPr>
          </a:p>
        </p:txBody>
      </p:sp>
      <p:sp>
        <p:nvSpPr>
          <p:cNvPr id="38923" name="12 Rectángulo"/>
          <p:cNvSpPr>
            <a:spLocks noChangeArrowheads="1"/>
          </p:cNvSpPr>
          <p:nvPr/>
        </p:nvSpPr>
        <p:spPr bwMode="auto">
          <a:xfrm>
            <a:off x="0" y="6159500"/>
            <a:ext cx="9463088" cy="338138"/>
          </a:xfrm>
          <a:prstGeom prst="rect">
            <a:avLst/>
          </a:prstGeom>
          <a:noFill/>
          <a:ln w="9525">
            <a:noFill/>
            <a:miter lim="800000"/>
            <a:headEnd/>
            <a:tailEnd/>
          </a:ln>
        </p:spPr>
        <p:txBody>
          <a:bodyPr>
            <a:spAutoFit/>
          </a:bodyPr>
          <a:lstStyle/>
          <a:p>
            <a:r>
              <a:rPr lang="es-ES" sz="1600"/>
              <a:t>El IFAI se constituye como autoridad sólo frente a las dependencias y entidades del Poder Ejecutivo </a:t>
            </a:r>
            <a:endParaRPr lang="es-MX" sz="1600"/>
          </a:p>
        </p:txBody>
      </p:sp>
      <p:sp>
        <p:nvSpPr>
          <p:cNvPr id="12" name="1 Título"/>
          <p:cNvSpPr txBox="1">
            <a:spLocks/>
          </p:cNvSpPr>
          <p:nvPr/>
        </p:nvSpPr>
        <p:spPr bwMode="auto">
          <a:xfrm>
            <a:off x="457200" y="658813"/>
            <a:ext cx="8229600" cy="758825"/>
          </a:xfrm>
          <a:prstGeom prst="rect">
            <a:avLst/>
          </a:prstGeom>
          <a:noFill/>
          <a:ln w="9525">
            <a:noFill/>
            <a:miter lim="800000"/>
            <a:headEnd/>
            <a:tailEnd/>
          </a:ln>
        </p:spPr>
        <p:txBody>
          <a:bodyPr anchor="ctr"/>
          <a:lstStyle/>
          <a:p>
            <a:pPr algn="ctr" eaLnBrk="0" hangingPunct="0">
              <a:defRPr/>
            </a:pPr>
            <a:r>
              <a:rPr lang="es-MX" sz="2400" b="1" kern="0" dirty="0">
                <a:latin typeface="Arial" charset="0"/>
                <a:ea typeface="+mj-ea"/>
                <a:cs typeface="Arial" charset="0"/>
              </a:rPr>
              <a:t>Instituciones de Acceso a la Información y Organismos Garantes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9"/>
          <p:cNvPicPr>
            <a:picLocks noChangeAspect="1" noChangeArrowheads="1"/>
          </p:cNvPicPr>
          <p:nvPr/>
        </p:nvPicPr>
        <p:blipFill>
          <a:blip r:embed="rId3" cstate="print"/>
          <a:stretch>
            <a:fillRect/>
          </a:stretch>
        </p:blipFill>
        <p:spPr bwMode="auto">
          <a:xfrm>
            <a:off x="4732677" y="2171699"/>
            <a:ext cx="4410983" cy="3591147"/>
          </a:xfrm>
          <a:prstGeom prst="rect">
            <a:avLst/>
          </a:prstGeom>
          <a:noFill/>
          <a:ln w="9525">
            <a:noFill/>
            <a:miter lim="800000"/>
            <a:headEnd/>
            <a:tailEnd/>
          </a:ln>
        </p:spPr>
      </p:pic>
      <p:sp>
        <p:nvSpPr>
          <p:cNvPr id="29699" name="5 Marcador de texto"/>
          <p:cNvSpPr>
            <a:spLocks noGrp="1"/>
          </p:cNvSpPr>
          <p:nvPr>
            <p:ph type="body" sz="half" idx="2"/>
          </p:nvPr>
        </p:nvSpPr>
        <p:spPr>
          <a:xfrm>
            <a:off x="381918" y="2113849"/>
            <a:ext cx="4572000" cy="3863991"/>
          </a:xfrm>
        </p:spPr>
        <p:txBody>
          <a:bodyPr rtlCol="0">
            <a:noAutofit/>
          </a:bodyPr>
          <a:lstStyle/>
          <a:p>
            <a:pPr algn="just" eaLnBrk="1" fontAlgn="auto" hangingPunct="1">
              <a:lnSpc>
                <a:spcPct val="150000"/>
              </a:lnSpc>
              <a:spcAft>
                <a:spcPts val="0"/>
              </a:spcAft>
              <a:buFont typeface="Arial" pitchFamily="34" charset="0"/>
              <a:buNone/>
              <a:defRPr/>
            </a:pPr>
            <a:r>
              <a:rPr lang="es-MX" b="1" dirty="0" smtClean="0">
                <a:latin typeface="Arial" pitchFamily="34" charset="0"/>
                <a:cs typeface="Arial" pitchFamily="34" charset="0"/>
              </a:rPr>
              <a:t>Leyes  que cumplen  (25)</a:t>
            </a:r>
          </a:p>
          <a:p>
            <a:pPr algn="just" eaLnBrk="1" fontAlgn="auto" hangingPunct="1">
              <a:lnSpc>
                <a:spcPct val="150000"/>
              </a:lnSpc>
              <a:spcAft>
                <a:spcPts val="0"/>
              </a:spcAft>
              <a:buFont typeface="Arial" pitchFamily="34" charset="0"/>
              <a:buNone/>
              <a:defRPr/>
            </a:pPr>
            <a:r>
              <a:rPr lang="es-MX" b="1" dirty="0" smtClean="0">
                <a:latin typeface="Arial" pitchFamily="34" charset="0"/>
                <a:cs typeface="Arial" pitchFamily="34" charset="0"/>
              </a:rPr>
              <a:t>Leyes que no cumplen (7)</a:t>
            </a:r>
          </a:p>
          <a:p>
            <a:pPr algn="just" eaLnBrk="1" fontAlgn="auto" hangingPunct="1">
              <a:lnSpc>
                <a:spcPct val="150000"/>
              </a:lnSpc>
              <a:spcAft>
                <a:spcPts val="0"/>
              </a:spcAft>
              <a:buFont typeface="Arial" pitchFamily="34" charset="0"/>
              <a:buNone/>
              <a:defRPr/>
            </a:pPr>
            <a:endParaRPr lang="es-MX" sz="1200" b="1" dirty="0" smtClean="0">
              <a:latin typeface="Arial" pitchFamily="34" charset="0"/>
              <a:cs typeface="Arial" pitchFamily="34" charset="0"/>
            </a:endParaRPr>
          </a:p>
          <a:p>
            <a:pPr marL="177800" indent="-177800" algn="just" eaLnBrk="1" fontAlgn="auto" hangingPunct="1">
              <a:spcBef>
                <a:spcPts val="300"/>
              </a:spcBef>
              <a:spcAft>
                <a:spcPts val="0"/>
              </a:spcAft>
              <a:buClr>
                <a:srgbClr val="7030A0"/>
              </a:buClr>
              <a:buFont typeface="Arial" pitchFamily="34" charset="0"/>
              <a:buChar char="•"/>
              <a:defRPr/>
            </a:pPr>
            <a:r>
              <a:rPr lang="es-MX" sz="1200" b="1" dirty="0" smtClean="0">
                <a:latin typeface="Arial" pitchFamily="34" charset="0"/>
                <a:cs typeface="Arial" pitchFamily="34" charset="0"/>
              </a:rPr>
              <a:t>Baja California Sur: </a:t>
            </a:r>
            <a:r>
              <a:rPr lang="es-MX" sz="1200" dirty="0" smtClean="0">
                <a:latin typeface="Arial" pitchFamily="34" charset="0"/>
                <a:cs typeface="Arial" pitchFamily="34" charset="0"/>
              </a:rPr>
              <a:t>Información de carácter político solamente a ciudadanos mexicanos.</a:t>
            </a:r>
            <a:r>
              <a:rPr lang="es-MX" sz="1200" b="1" dirty="0" smtClean="0">
                <a:latin typeface="Arial" pitchFamily="34" charset="0"/>
                <a:cs typeface="Arial" pitchFamily="34" charset="0"/>
              </a:rPr>
              <a:t>	</a:t>
            </a:r>
          </a:p>
          <a:p>
            <a:pPr marL="177800" indent="-177800" algn="just" eaLnBrk="1" fontAlgn="auto" hangingPunct="1">
              <a:spcBef>
                <a:spcPts val="300"/>
              </a:spcBef>
              <a:spcAft>
                <a:spcPts val="0"/>
              </a:spcAft>
              <a:buClr>
                <a:srgbClr val="7030A0"/>
              </a:buClr>
              <a:buFont typeface="Arial" pitchFamily="34" charset="0"/>
              <a:buChar char="•"/>
              <a:defRPr/>
            </a:pPr>
            <a:r>
              <a:rPr lang="es-MX" sz="1200" b="1" dirty="0" smtClean="0">
                <a:latin typeface="Arial" pitchFamily="34" charset="0"/>
                <a:cs typeface="Arial" pitchFamily="34" charset="0"/>
              </a:rPr>
              <a:t>Campeche: </a:t>
            </a:r>
            <a:r>
              <a:rPr lang="es-MX" sz="1200" dirty="0" smtClean="0">
                <a:latin typeface="Arial" pitchFamily="34" charset="0"/>
                <a:cs typeface="Arial" pitchFamily="34" charset="0"/>
              </a:rPr>
              <a:t>TSJE revisa resoluciones del Organismo Garante (Declarado inconstitucional por la SCJN. </a:t>
            </a:r>
            <a:r>
              <a:rPr lang="es-MX" sz="1200" dirty="0" err="1" smtClean="0">
                <a:latin typeface="Arial" pitchFamily="34" charset="0"/>
                <a:cs typeface="Arial" pitchFamily="34" charset="0"/>
              </a:rPr>
              <a:t>Exp</a:t>
            </a:r>
            <a:r>
              <a:rPr lang="es-MX" sz="1200" dirty="0" smtClean="0">
                <a:latin typeface="Arial" pitchFamily="34" charset="0"/>
                <a:cs typeface="Arial" pitchFamily="34" charset="0"/>
              </a:rPr>
              <a:t>. 56/2009)</a:t>
            </a:r>
            <a:endParaRPr lang="es-MX" sz="1200" b="1" dirty="0" smtClean="0">
              <a:latin typeface="Arial" pitchFamily="34" charset="0"/>
              <a:cs typeface="Arial" pitchFamily="34" charset="0"/>
            </a:endParaRPr>
          </a:p>
          <a:p>
            <a:pPr marL="177800" indent="-177800" algn="just" eaLnBrk="1" fontAlgn="auto" hangingPunct="1">
              <a:spcBef>
                <a:spcPts val="300"/>
              </a:spcBef>
              <a:spcAft>
                <a:spcPts val="0"/>
              </a:spcAft>
              <a:buClr>
                <a:srgbClr val="7030A0"/>
              </a:buClr>
              <a:buFont typeface="Arial" pitchFamily="34" charset="0"/>
              <a:buChar char="•"/>
              <a:defRPr/>
            </a:pPr>
            <a:r>
              <a:rPr lang="es-MX" sz="1200" b="1" dirty="0" smtClean="0">
                <a:latin typeface="Arial" pitchFamily="34" charset="0"/>
                <a:cs typeface="Arial" pitchFamily="34" charset="0"/>
              </a:rPr>
              <a:t>Guerrero: </a:t>
            </a:r>
            <a:r>
              <a:rPr lang="es-MX" sz="1200" dirty="0" smtClean="0">
                <a:latin typeface="Arial" pitchFamily="34" charset="0"/>
                <a:cs typeface="Arial" pitchFamily="34" charset="0"/>
              </a:rPr>
              <a:t>Información de carácter político solamente a ciudadanos mexicanos.</a:t>
            </a:r>
            <a:r>
              <a:rPr lang="es-MX" sz="1200" b="1" dirty="0" smtClean="0">
                <a:latin typeface="Arial" pitchFamily="34" charset="0"/>
                <a:cs typeface="Arial" pitchFamily="34" charset="0"/>
              </a:rPr>
              <a:t>	</a:t>
            </a:r>
            <a:endParaRPr lang="es-MX" sz="1200" dirty="0" smtClean="0">
              <a:latin typeface="Arial" pitchFamily="34" charset="0"/>
              <a:cs typeface="Arial" pitchFamily="34" charset="0"/>
            </a:endParaRPr>
          </a:p>
          <a:p>
            <a:pPr marL="177800" indent="-177800" algn="just" eaLnBrk="1" fontAlgn="auto" hangingPunct="1">
              <a:spcBef>
                <a:spcPts val="300"/>
              </a:spcBef>
              <a:spcAft>
                <a:spcPts val="0"/>
              </a:spcAft>
              <a:buClr>
                <a:srgbClr val="7030A0"/>
              </a:buClr>
              <a:buFont typeface="Arial" pitchFamily="34" charset="0"/>
              <a:buChar char="•"/>
              <a:defRPr/>
            </a:pPr>
            <a:r>
              <a:rPr lang="es-MX" sz="1200" b="1" dirty="0" smtClean="0">
                <a:latin typeface="Arial" pitchFamily="34" charset="0"/>
                <a:cs typeface="Arial" pitchFamily="34" charset="0"/>
              </a:rPr>
              <a:t>Estado de México: </a:t>
            </a:r>
            <a:r>
              <a:rPr lang="es-MX" sz="1200" dirty="0" smtClean="0">
                <a:latin typeface="Arial" pitchFamily="34" charset="0"/>
                <a:cs typeface="Arial" pitchFamily="34" charset="0"/>
              </a:rPr>
              <a:t>Información de carácter político solamente a ciudadanos mexicanos.</a:t>
            </a:r>
            <a:r>
              <a:rPr lang="es-MX" sz="1200" b="1" dirty="0" smtClean="0">
                <a:latin typeface="Arial" pitchFamily="34" charset="0"/>
                <a:cs typeface="Arial" pitchFamily="34" charset="0"/>
              </a:rPr>
              <a:t>	</a:t>
            </a:r>
          </a:p>
          <a:p>
            <a:pPr marL="177800" indent="-177800" algn="just" eaLnBrk="1" fontAlgn="auto" hangingPunct="1">
              <a:spcBef>
                <a:spcPts val="300"/>
              </a:spcBef>
              <a:spcAft>
                <a:spcPts val="0"/>
              </a:spcAft>
              <a:buClr>
                <a:srgbClr val="7030A0"/>
              </a:buClr>
              <a:buFont typeface="Arial" pitchFamily="34" charset="0"/>
              <a:buChar char="•"/>
              <a:defRPr/>
            </a:pPr>
            <a:r>
              <a:rPr lang="es-MX" sz="1200" b="1" dirty="0" smtClean="0">
                <a:latin typeface="Arial" pitchFamily="34" charset="0"/>
                <a:cs typeface="Arial" pitchFamily="34" charset="0"/>
              </a:rPr>
              <a:t>Oaxaca: </a:t>
            </a:r>
            <a:r>
              <a:rPr lang="es-MX" sz="1200" dirty="0" smtClean="0">
                <a:latin typeface="Arial" pitchFamily="34" charset="0"/>
                <a:cs typeface="Arial" pitchFamily="34" charset="0"/>
              </a:rPr>
              <a:t>Solicitan nacionalidad y no contempla la gestión electrónica del recurso.</a:t>
            </a:r>
            <a:endParaRPr lang="es-MX" sz="1200" b="1" dirty="0" smtClean="0">
              <a:latin typeface="Arial" pitchFamily="34" charset="0"/>
              <a:cs typeface="Arial" pitchFamily="34" charset="0"/>
            </a:endParaRPr>
          </a:p>
          <a:p>
            <a:pPr marL="177800" indent="-177800" algn="just" eaLnBrk="1" fontAlgn="auto" hangingPunct="1">
              <a:spcBef>
                <a:spcPts val="300"/>
              </a:spcBef>
              <a:spcAft>
                <a:spcPts val="0"/>
              </a:spcAft>
              <a:buClr>
                <a:srgbClr val="7030A0"/>
              </a:buClr>
              <a:buFont typeface="Arial" pitchFamily="34" charset="0"/>
              <a:buChar char="•"/>
              <a:defRPr/>
            </a:pPr>
            <a:r>
              <a:rPr lang="es-MX" sz="1200" b="1" dirty="0" smtClean="0">
                <a:latin typeface="Arial" pitchFamily="34" charset="0"/>
                <a:cs typeface="Arial" pitchFamily="34" charset="0"/>
              </a:rPr>
              <a:t>Querétaro: </a:t>
            </a:r>
            <a:r>
              <a:rPr lang="es-ES" sz="1200" dirty="0" smtClean="0">
                <a:latin typeface="Arial" pitchFamily="34" charset="0"/>
                <a:cs typeface="Arial" pitchFamily="34" charset="0"/>
              </a:rPr>
              <a:t>No establece ni regula  la conservación de archivos administrativos actualizados.</a:t>
            </a:r>
            <a:endParaRPr lang="es-MX" sz="1200" b="1" dirty="0" smtClean="0">
              <a:latin typeface="Arial" pitchFamily="34" charset="0"/>
              <a:cs typeface="Arial" pitchFamily="34" charset="0"/>
            </a:endParaRPr>
          </a:p>
          <a:p>
            <a:pPr marL="177800" indent="-177800" algn="just" eaLnBrk="1" fontAlgn="auto" hangingPunct="1">
              <a:spcBef>
                <a:spcPts val="300"/>
              </a:spcBef>
              <a:spcAft>
                <a:spcPts val="0"/>
              </a:spcAft>
              <a:buClr>
                <a:srgbClr val="7030A0"/>
              </a:buClr>
              <a:buFont typeface="Arial" pitchFamily="34" charset="0"/>
              <a:buChar char="•"/>
              <a:defRPr/>
            </a:pPr>
            <a:r>
              <a:rPr lang="es-MX" sz="1200" b="1" dirty="0" smtClean="0">
                <a:latin typeface="Arial" pitchFamily="34" charset="0"/>
                <a:cs typeface="Arial" pitchFamily="34" charset="0"/>
              </a:rPr>
              <a:t>Tlaxcala: </a:t>
            </a:r>
            <a:r>
              <a:rPr lang="es-MX" sz="1200" dirty="0" smtClean="0">
                <a:latin typeface="Arial" pitchFamily="34" charset="0"/>
                <a:cs typeface="Arial" pitchFamily="34" charset="0"/>
              </a:rPr>
              <a:t>Información de carácter político solamente a ciudadanos mexicanos.</a:t>
            </a:r>
            <a:r>
              <a:rPr lang="es-MX" sz="1200" b="1" dirty="0" smtClean="0">
                <a:latin typeface="Arial" pitchFamily="34" charset="0"/>
                <a:cs typeface="Arial" pitchFamily="34" charset="0"/>
              </a:rPr>
              <a:t>	</a:t>
            </a:r>
          </a:p>
        </p:txBody>
      </p:sp>
      <p:grpSp>
        <p:nvGrpSpPr>
          <p:cNvPr id="2" name="8 Grupo"/>
          <p:cNvGrpSpPr>
            <a:grpSpLocks/>
          </p:cNvGrpSpPr>
          <p:nvPr/>
        </p:nvGrpSpPr>
        <p:grpSpPr bwMode="auto">
          <a:xfrm>
            <a:off x="132617" y="2221049"/>
            <a:ext cx="312738" cy="557213"/>
            <a:chOff x="866775" y="4152900"/>
            <a:chExt cx="238125" cy="962025"/>
          </a:xfrm>
        </p:grpSpPr>
        <p:sp>
          <p:nvSpPr>
            <p:cNvPr id="8" name="7 Rectángulo"/>
            <p:cNvSpPr/>
            <p:nvPr/>
          </p:nvSpPr>
          <p:spPr>
            <a:xfrm>
              <a:off x="866775" y="4152900"/>
              <a:ext cx="228455" cy="246673"/>
            </a:xfrm>
            <a:prstGeom prst="rect">
              <a:avLst/>
            </a:prstGeom>
            <a:solidFill>
              <a:srgbClr val="8EEC30">
                <a:alpha val="77000"/>
              </a:srgb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1" name="10 Rectángulo"/>
            <p:cNvSpPr/>
            <p:nvPr/>
          </p:nvSpPr>
          <p:spPr>
            <a:xfrm>
              <a:off x="876445" y="4868252"/>
              <a:ext cx="228455" cy="246673"/>
            </a:xfrm>
            <a:prstGeom prst="rect">
              <a:avLst/>
            </a:prstGeom>
            <a:solidFill>
              <a:srgbClr val="E86C06">
                <a:alpha val="74902"/>
              </a:srgb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
        <p:nvSpPr>
          <p:cNvPr id="2053" name="1 CuadroTexto"/>
          <p:cNvSpPr txBox="1">
            <a:spLocks noChangeArrowheads="1"/>
          </p:cNvSpPr>
          <p:nvPr/>
        </p:nvSpPr>
        <p:spPr bwMode="auto">
          <a:xfrm>
            <a:off x="882502" y="750888"/>
            <a:ext cx="7453424" cy="1200329"/>
          </a:xfrm>
          <a:prstGeom prst="rect">
            <a:avLst/>
          </a:prstGeom>
          <a:noFill/>
          <a:ln w="9525">
            <a:noFill/>
            <a:miter lim="800000"/>
            <a:headEnd/>
            <a:tailEnd/>
          </a:ln>
        </p:spPr>
        <p:txBody>
          <a:bodyPr wrap="square">
            <a:spAutoFit/>
          </a:bodyPr>
          <a:lstStyle/>
          <a:p>
            <a:pPr algn="ctr"/>
            <a:r>
              <a:rPr lang="es-MX" sz="2400" b="1" dirty="0"/>
              <a:t>De la reforma constitucional al día de hoy,  </a:t>
            </a:r>
            <a:r>
              <a:rPr lang="es-MX" sz="2400" b="1" dirty="0" smtClean="0"/>
              <a:t>25 </a:t>
            </a:r>
            <a:r>
              <a:rPr lang="es-MX" sz="2400" b="1" dirty="0"/>
              <a:t>Leyes de Transparencia cumplen con el artículo 6º Constitucional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1"/>
          <p:cNvSpPr>
            <a:spLocks noChangeArrowheads="1"/>
          </p:cNvSpPr>
          <p:nvPr/>
        </p:nvSpPr>
        <p:spPr bwMode="auto">
          <a:xfrm>
            <a:off x="0" y="500063"/>
            <a:ext cx="9144000" cy="5853112"/>
          </a:xfrm>
          <a:prstGeom prst="rect">
            <a:avLst/>
          </a:prstGeom>
          <a:noFill/>
          <a:ln w="9525" algn="ctr">
            <a:noFill/>
            <a:miter lim="800000"/>
            <a:headEnd/>
            <a:tailEnd/>
          </a:ln>
        </p:spPr>
        <p:txBody>
          <a:bodyPr anchor="ctr"/>
          <a:lstStyle/>
          <a:p>
            <a:endParaRPr lang="es-ES"/>
          </a:p>
        </p:txBody>
      </p:sp>
      <p:sp>
        <p:nvSpPr>
          <p:cNvPr id="6147" name="5 Título"/>
          <p:cNvSpPr>
            <a:spLocks noGrp="1"/>
          </p:cNvSpPr>
          <p:nvPr>
            <p:ph type="ctrTitle"/>
          </p:nvPr>
        </p:nvSpPr>
        <p:spPr>
          <a:xfrm>
            <a:off x="493713" y="1211477"/>
            <a:ext cx="8116887" cy="3602037"/>
          </a:xfrm>
        </p:spPr>
        <p:txBody>
          <a:bodyPr/>
          <a:lstStyle/>
          <a:p>
            <a:pPr>
              <a:spcBef>
                <a:spcPct val="50000"/>
              </a:spcBef>
              <a:defRPr/>
            </a:pPr>
            <a:r>
              <a:rPr lang="es-MX" sz="2600" b="1" dirty="0" smtClean="0">
                <a:latin typeface="Arial" charset="0"/>
                <a:cs typeface="Arial" charset="0"/>
              </a:rPr>
              <a:t/>
            </a:r>
            <a:br>
              <a:rPr lang="es-MX" sz="2600" b="1" dirty="0" smtClean="0">
                <a:latin typeface="Arial" charset="0"/>
                <a:cs typeface="Arial" charset="0"/>
              </a:rPr>
            </a:br>
            <a:r>
              <a:rPr lang="es-MX" sz="2400" b="1" dirty="0" smtClean="0">
                <a:effectLst>
                  <a:outerShdw blurRad="38100" dist="38100" dir="2700000" algn="tl">
                    <a:srgbClr val="C0C0C0"/>
                  </a:outerShdw>
                </a:effectLst>
                <a:latin typeface="Arial" pitchFamily="34" charset="0"/>
                <a:cs typeface="Arial" pitchFamily="34" charset="0"/>
              </a:rPr>
              <a:t/>
            </a:r>
            <a:br>
              <a:rPr lang="es-MX" sz="2400" b="1" dirty="0" smtClean="0">
                <a:effectLst>
                  <a:outerShdw blurRad="38100" dist="38100" dir="2700000" algn="tl">
                    <a:srgbClr val="C0C0C0"/>
                  </a:outerShdw>
                </a:effectLst>
                <a:latin typeface="Arial" pitchFamily="34" charset="0"/>
                <a:cs typeface="Arial" pitchFamily="34" charset="0"/>
              </a:rPr>
            </a:br>
            <a:r>
              <a:rPr lang="es-MX" sz="2400" b="1" dirty="0" smtClean="0">
                <a:effectLst>
                  <a:outerShdw blurRad="38100" dist="38100" dir="2700000" algn="tl">
                    <a:srgbClr val="C0C0C0"/>
                  </a:outerShdw>
                </a:effectLst>
                <a:latin typeface="Arial" pitchFamily="34" charset="0"/>
                <a:cs typeface="Arial" pitchFamily="34" charset="0"/>
              </a:rPr>
              <a:t/>
            </a:r>
            <a:br>
              <a:rPr lang="es-MX" sz="2400" b="1" dirty="0" smtClean="0">
                <a:effectLst>
                  <a:outerShdw blurRad="38100" dist="38100" dir="2700000" algn="tl">
                    <a:srgbClr val="C0C0C0"/>
                  </a:outerShdw>
                </a:effectLst>
                <a:latin typeface="Arial" pitchFamily="34" charset="0"/>
                <a:cs typeface="Arial" pitchFamily="34" charset="0"/>
              </a:rPr>
            </a:br>
            <a:r>
              <a:rPr lang="es-MX" sz="3200" b="1" dirty="0" smtClean="0">
                <a:effectLst>
                  <a:outerShdw blurRad="38100" dist="38100" dir="2700000" algn="tl">
                    <a:srgbClr val="C0C0C0"/>
                  </a:outerShdw>
                </a:effectLst>
                <a:latin typeface="Arial" pitchFamily="34" charset="0"/>
                <a:cs typeface="Arial" pitchFamily="34" charset="0"/>
              </a:rPr>
              <a:t>III.  Acciones de Inconstitucionalidad</a:t>
            </a:r>
            <a:r>
              <a:rPr lang="es-MX" sz="3200" b="1" dirty="0" smtClean="0">
                <a:latin typeface="Arial" pitchFamily="34" charset="0"/>
                <a:cs typeface="Arial" pitchFamily="34" charset="0"/>
              </a:rPr>
              <a:t/>
            </a:r>
            <a:br>
              <a:rPr lang="es-MX" sz="3200" b="1" dirty="0" smtClean="0">
                <a:latin typeface="Arial" pitchFamily="34" charset="0"/>
                <a:cs typeface="Arial" pitchFamily="34" charset="0"/>
              </a:rPr>
            </a:br>
            <a:endParaRPr lang="es-ES" sz="3200" b="1"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2 Marcador de contenido"/>
          <p:cNvSpPr>
            <a:spLocks noGrp="1"/>
          </p:cNvSpPr>
          <p:nvPr>
            <p:ph idx="1"/>
          </p:nvPr>
        </p:nvSpPr>
        <p:spPr>
          <a:xfrm>
            <a:off x="471488" y="1191120"/>
            <a:ext cx="8229600" cy="5292807"/>
          </a:xfrm>
        </p:spPr>
        <p:txBody>
          <a:bodyPr/>
          <a:lstStyle/>
          <a:p>
            <a:pPr algn="ctr">
              <a:spcBef>
                <a:spcPct val="0"/>
              </a:spcBef>
              <a:buClr>
                <a:srgbClr val="6600CC"/>
              </a:buClr>
              <a:buSzPct val="100000"/>
              <a:buFont typeface="Times"/>
              <a:buNone/>
            </a:pPr>
            <a:r>
              <a:rPr lang="es-MX" b="1" dirty="0" smtClean="0">
                <a:latin typeface="Arial" pitchFamily="34" charset="0"/>
                <a:cs typeface="Arial" pitchFamily="34" charset="0"/>
              </a:rPr>
              <a:t>Tabasco (concluida)</a:t>
            </a:r>
          </a:p>
          <a:p>
            <a:pPr>
              <a:spcBef>
                <a:spcPct val="0"/>
              </a:spcBef>
              <a:buClr>
                <a:srgbClr val="6600CC"/>
              </a:buClr>
              <a:buSzPct val="100000"/>
              <a:buFont typeface="Times"/>
              <a:buNone/>
            </a:pPr>
            <a:endParaRPr lang="es-MX" sz="1900" b="1" dirty="0" smtClean="0">
              <a:latin typeface="Arial" pitchFamily="34" charset="0"/>
              <a:cs typeface="Arial" pitchFamily="34" charset="0"/>
            </a:endParaRPr>
          </a:p>
          <a:p>
            <a:pPr algn="just">
              <a:buClr>
                <a:srgbClr val="7030A0"/>
              </a:buClr>
              <a:buSzPct val="100000"/>
              <a:buFont typeface="Wingdings" pitchFamily="2" charset="2"/>
              <a:buChar char="q"/>
            </a:pPr>
            <a:r>
              <a:rPr lang="es-MX" sz="1800" b="1" dirty="0" smtClean="0">
                <a:latin typeface="Arial" pitchFamily="34" charset="0"/>
                <a:cs typeface="Arial" pitchFamily="34" charset="0"/>
              </a:rPr>
              <a:t>20 de julio de 2007. </a:t>
            </a:r>
            <a:r>
              <a:rPr lang="es-MX" sz="1800" dirty="0" smtClean="0">
                <a:latin typeface="Arial" pitchFamily="34" charset="0"/>
                <a:cs typeface="Arial" pitchFamily="34" charset="0"/>
              </a:rPr>
              <a:t>Se publica en el Diario Oficial de la Federación la reforma al artículo 6º Constitucional cuyo transitorio segundo a la letra dice:</a:t>
            </a:r>
          </a:p>
          <a:p>
            <a:pPr algn="just">
              <a:buClr>
                <a:srgbClr val="7030A0"/>
              </a:buClr>
              <a:buSzPct val="100000"/>
              <a:buNone/>
            </a:pPr>
            <a:r>
              <a:rPr lang="es-MX" sz="1800" dirty="0" smtClean="0">
                <a:latin typeface="Arial" pitchFamily="34" charset="0"/>
                <a:cs typeface="Arial" pitchFamily="34" charset="0"/>
              </a:rPr>
              <a:t>	“Segundo.- La Federación, los Estados y el Distrito Federal, en sus respectivos ámbitos de competencia, deberán expedir las leyes en materia de acceso a la información pública y transparencia, o en su caso, realizar las modificaciones necesarias, </a:t>
            </a:r>
            <a:r>
              <a:rPr lang="es-MX" sz="1800" u="sng" dirty="0" smtClean="0">
                <a:latin typeface="Arial" pitchFamily="34" charset="0"/>
                <a:cs typeface="Arial" pitchFamily="34" charset="0"/>
              </a:rPr>
              <a:t>a más tardar un año después de la entrada en vigor de este Decreto</a:t>
            </a:r>
            <a:r>
              <a:rPr lang="es-MX" sz="1800" dirty="0" smtClean="0">
                <a:latin typeface="Arial" pitchFamily="34" charset="0"/>
                <a:cs typeface="Arial" pitchFamily="34" charset="0"/>
              </a:rPr>
              <a:t>.” (21 julio 2008)</a:t>
            </a:r>
            <a:endParaRPr lang="es-MX" sz="1800" b="1" dirty="0" smtClean="0">
              <a:latin typeface="Arial" pitchFamily="34" charset="0"/>
              <a:cs typeface="Arial" pitchFamily="34" charset="0"/>
            </a:endParaRPr>
          </a:p>
          <a:p>
            <a:pPr algn="just">
              <a:buClr>
                <a:srgbClr val="7030A0"/>
              </a:buClr>
              <a:buSzPct val="100000"/>
              <a:buFont typeface="Wingdings" pitchFamily="2" charset="2"/>
              <a:buChar char="q"/>
            </a:pPr>
            <a:endParaRPr lang="es-MX" sz="1800" b="1" dirty="0" smtClean="0">
              <a:latin typeface="Arial" pitchFamily="34" charset="0"/>
              <a:cs typeface="Arial" pitchFamily="34" charset="0"/>
            </a:endParaRPr>
          </a:p>
          <a:p>
            <a:pPr algn="just">
              <a:buClr>
                <a:srgbClr val="7030A0"/>
              </a:buClr>
              <a:buSzPct val="100000"/>
              <a:buFont typeface="Wingdings" pitchFamily="2" charset="2"/>
              <a:buChar char="q"/>
            </a:pPr>
            <a:r>
              <a:rPr lang="es-MX" sz="1800" b="1" dirty="0" smtClean="0">
                <a:latin typeface="Arial" pitchFamily="34" charset="0"/>
                <a:cs typeface="Arial" pitchFamily="34" charset="0"/>
              </a:rPr>
              <a:t>26 de diciembre de 2007.</a:t>
            </a:r>
            <a:r>
              <a:rPr lang="es-MX" sz="1800" dirty="0" smtClean="0">
                <a:latin typeface="Arial" pitchFamily="34" charset="0"/>
                <a:cs typeface="Arial" pitchFamily="34" charset="0"/>
              </a:rPr>
              <a:t> Se publica en el Periódico Oficial del Estado la reforma a la Ley de Acceso a la Información Pública del Estado de Tabasco en cuyo artículo sexto transitorio se establece que el ejercicio del derecho de acceso a la información comenzará un </a:t>
            </a:r>
            <a:r>
              <a:rPr lang="es-MX" sz="1800" b="1" dirty="0" smtClean="0">
                <a:latin typeface="Arial" pitchFamily="34" charset="0"/>
                <a:cs typeface="Arial" pitchFamily="34" charset="0"/>
              </a:rPr>
              <a:t>año después</a:t>
            </a:r>
            <a:r>
              <a:rPr lang="es-MX" sz="1800" dirty="0" smtClean="0">
                <a:latin typeface="Arial" pitchFamily="34" charset="0"/>
                <a:cs typeface="Arial" pitchFamily="34" charset="0"/>
              </a:rPr>
              <a:t> de la entrada en vigor de dicha reforma.</a:t>
            </a:r>
          </a:p>
          <a:p>
            <a:pPr algn="just">
              <a:buClr>
                <a:srgbClr val="7030A0"/>
              </a:buClr>
              <a:buNone/>
            </a:pPr>
            <a:r>
              <a:rPr lang="es-MX" sz="1800" dirty="0" smtClean="0">
                <a:latin typeface="Arial" pitchFamily="34" charset="0"/>
                <a:cs typeface="Arial" pitchFamily="34" charset="0"/>
              </a:rPr>
              <a:t>	“ARTÍCULO SEXTO. Las personas podrán ejercer el derecho de acceso a la información pública y de protección de datos personales </a:t>
            </a:r>
            <a:r>
              <a:rPr lang="es-MX" sz="1800" u="sng" dirty="0" smtClean="0">
                <a:latin typeface="Arial" pitchFamily="34" charset="0"/>
                <a:cs typeface="Arial" pitchFamily="34" charset="0"/>
              </a:rPr>
              <a:t>un año después de la entrada en vigor del presente Decreto</a:t>
            </a:r>
            <a:r>
              <a:rPr lang="es-MX" sz="1800" dirty="0" smtClean="0">
                <a:latin typeface="Arial" pitchFamily="34" charset="0"/>
                <a:cs typeface="Arial" pitchFamily="34" charset="0"/>
              </a:rPr>
              <a:t>.” (27 diciembre 2008)</a:t>
            </a:r>
          </a:p>
          <a:p>
            <a:pPr algn="just">
              <a:spcBef>
                <a:spcPct val="0"/>
              </a:spcBef>
              <a:buClr>
                <a:srgbClr val="6600CC"/>
              </a:buClr>
              <a:buSzPct val="100000"/>
              <a:buFont typeface="Wingdings" pitchFamily="2" charset="2"/>
              <a:buChar char="q"/>
            </a:pPr>
            <a:endParaRPr lang="es-MX" sz="1900" dirty="0" smtClean="0">
              <a:latin typeface="Arial" pitchFamily="34" charset="0"/>
              <a:cs typeface="Arial" pitchFamily="34" charset="0"/>
            </a:endParaRPr>
          </a:p>
          <a:p>
            <a:pPr algn="just">
              <a:spcBef>
                <a:spcPct val="0"/>
              </a:spcBef>
              <a:buClr>
                <a:srgbClr val="6600CC"/>
              </a:buClr>
              <a:buSzPct val="100000"/>
              <a:buFont typeface="Times"/>
              <a:buNone/>
            </a:pPr>
            <a:r>
              <a:rPr lang="es-MX" sz="1900" dirty="0" smtClean="0">
                <a:latin typeface="Arial" pitchFamily="34" charset="0"/>
                <a:cs typeface="Arial" pitchFamily="34" charset="0"/>
              </a:rPr>
              <a:t> </a:t>
            </a:r>
          </a:p>
        </p:txBody>
      </p:sp>
      <p:sp>
        <p:nvSpPr>
          <p:cNvPr id="5" name="1 Título"/>
          <p:cNvSpPr>
            <a:spLocks noGrp="1"/>
          </p:cNvSpPr>
          <p:nvPr>
            <p:ph type="title"/>
          </p:nvPr>
        </p:nvSpPr>
        <p:spPr>
          <a:xfrm>
            <a:off x="1169582" y="691116"/>
            <a:ext cx="6900530" cy="457200"/>
          </a:xfrm>
          <a:noFill/>
        </p:spPr>
        <p:txBody>
          <a:bodyPr/>
          <a:lstStyle/>
          <a:p>
            <a:r>
              <a:rPr lang="es-MX" b="1" dirty="0" smtClean="0">
                <a:solidFill>
                  <a:schemeClr val="tx1"/>
                </a:solidFill>
                <a:latin typeface="Arial" pitchFamily="34" charset="0"/>
                <a:cs typeface="Arial" pitchFamily="34" charset="0"/>
              </a:rPr>
              <a:t>Acciones de Inconstitucionalidad</a:t>
            </a:r>
            <a:endParaRPr lang="es-MX" dirty="0" smtClean="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2 Marcador de contenido"/>
          <p:cNvSpPr>
            <a:spLocks noGrp="1"/>
          </p:cNvSpPr>
          <p:nvPr>
            <p:ph idx="1"/>
          </p:nvPr>
        </p:nvSpPr>
        <p:spPr>
          <a:xfrm>
            <a:off x="457200" y="1191511"/>
            <a:ext cx="8229600" cy="3912117"/>
          </a:xfrm>
        </p:spPr>
        <p:txBody>
          <a:bodyPr/>
          <a:lstStyle/>
          <a:p>
            <a:pPr>
              <a:buFont typeface="Times"/>
              <a:buNone/>
            </a:pPr>
            <a:endParaRPr lang="es-MX" b="1" dirty="0" smtClean="0">
              <a:latin typeface="Arial" pitchFamily="34" charset="0"/>
              <a:cs typeface="Arial" pitchFamily="34" charset="0"/>
            </a:endParaRPr>
          </a:p>
          <a:p>
            <a:pPr>
              <a:buFont typeface="Times"/>
              <a:buNone/>
            </a:pPr>
            <a:endParaRPr lang="es-MX" b="1" dirty="0" smtClean="0">
              <a:latin typeface="Arial" pitchFamily="34" charset="0"/>
              <a:cs typeface="Arial" pitchFamily="34" charset="0"/>
            </a:endParaRPr>
          </a:p>
          <a:p>
            <a:pPr>
              <a:buFont typeface="Times"/>
              <a:buNone/>
            </a:pPr>
            <a:endParaRPr lang="es-MX" b="1" dirty="0" smtClean="0">
              <a:latin typeface="Arial" pitchFamily="34" charset="0"/>
              <a:cs typeface="Arial" pitchFamily="34" charset="0"/>
            </a:endParaRPr>
          </a:p>
          <a:p>
            <a:pPr>
              <a:buFont typeface="Times"/>
              <a:buNone/>
            </a:pPr>
            <a:endParaRPr lang="es-MX" b="1" dirty="0" smtClean="0">
              <a:latin typeface="Arial" pitchFamily="34" charset="0"/>
              <a:cs typeface="Arial" pitchFamily="34" charset="0"/>
            </a:endParaRPr>
          </a:p>
          <a:p>
            <a:pPr algn="ctr">
              <a:buFont typeface="Times"/>
              <a:buNone/>
            </a:pPr>
            <a:r>
              <a:rPr lang="es-MX" sz="3200" b="1" dirty="0" smtClean="0">
                <a:solidFill>
                  <a:schemeClr val="tx2"/>
                </a:solidFill>
                <a:effectLst>
                  <a:outerShdw blurRad="38100" dist="38100" dir="2700000" algn="tl">
                    <a:srgbClr val="C0C0C0"/>
                  </a:outerShdw>
                </a:effectLst>
                <a:latin typeface="Arial" pitchFamily="34" charset="0"/>
                <a:ea typeface="+mj-ea"/>
                <a:cs typeface="Arial" pitchFamily="34" charset="0"/>
              </a:rPr>
              <a:t>I. Antecedentes</a:t>
            </a:r>
          </a:p>
          <a:p>
            <a:endParaRPr lang="es-MX"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2 Marcador de contenido"/>
          <p:cNvSpPr>
            <a:spLocks noGrp="1"/>
          </p:cNvSpPr>
          <p:nvPr>
            <p:ph idx="1"/>
          </p:nvPr>
        </p:nvSpPr>
        <p:spPr>
          <a:xfrm>
            <a:off x="471488" y="1191120"/>
            <a:ext cx="8229600" cy="5292807"/>
          </a:xfrm>
        </p:spPr>
        <p:txBody>
          <a:bodyPr/>
          <a:lstStyle/>
          <a:p>
            <a:pPr algn="ctr">
              <a:spcBef>
                <a:spcPct val="0"/>
              </a:spcBef>
              <a:buClr>
                <a:srgbClr val="6600CC"/>
              </a:buClr>
              <a:buSzPct val="100000"/>
              <a:buFont typeface="Times"/>
              <a:buNone/>
            </a:pPr>
            <a:r>
              <a:rPr lang="es-MX" b="1" dirty="0" smtClean="0">
                <a:latin typeface="Arial" pitchFamily="34" charset="0"/>
                <a:cs typeface="Arial" pitchFamily="34" charset="0"/>
              </a:rPr>
              <a:t>Tabasco (Concluida)</a:t>
            </a:r>
          </a:p>
          <a:p>
            <a:pPr>
              <a:spcBef>
                <a:spcPct val="0"/>
              </a:spcBef>
              <a:buClr>
                <a:srgbClr val="6600CC"/>
              </a:buClr>
              <a:buSzPct val="100000"/>
              <a:buFont typeface="Times"/>
              <a:buNone/>
            </a:pPr>
            <a:endParaRPr lang="es-MX" sz="1900" b="1" dirty="0" smtClean="0">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25 de enero de 2008. </a:t>
            </a:r>
            <a:r>
              <a:rPr lang="es-MX" sz="2000" dirty="0" smtClean="0">
                <a:latin typeface="Arial" pitchFamily="34" charset="0"/>
                <a:cs typeface="Arial" pitchFamily="34" charset="0"/>
              </a:rPr>
              <a:t>Diputados integrantes de</a:t>
            </a:r>
            <a:r>
              <a:rPr lang="es-MX" sz="2000" b="1" dirty="0" smtClean="0">
                <a:latin typeface="Arial" pitchFamily="34" charset="0"/>
                <a:cs typeface="Arial" pitchFamily="34" charset="0"/>
              </a:rPr>
              <a:t> </a:t>
            </a:r>
            <a:r>
              <a:rPr lang="es-MX" sz="2000" dirty="0" smtClean="0">
                <a:latin typeface="Arial" pitchFamily="34" charset="0"/>
                <a:cs typeface="Arial" pitchFamily="34" charset="0"/>
              </a:rPr>
              <a:t>la Quincuagésima Novena legislatura del estado de Tabasco promueven acción de inconstitucionalidad ante la SCJN, en contra del artículo 6º transitorio de la reforma.</a:t>
            </a:r>
          </a:p>
          <a:p>
            <a:pPr algn="just">
              <a:buClr>
                <a:srgbClr val="7030A0"/>
              </a:buClr>
              <a:buSzPct val="100000"/>
              <a:buFont typeface="Wingdings" pitchFamily="2" charset="2"/>
              <a:buChar char="q"/>
            </a:pPr>
            <a:endParaRPr lang="es-MX" sz="2000" dirty="0" smtClean="0">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1 de septiembre de 2008. </a:t>
            </a:r>
            <a:r>
              <a:rPr lang="es-MX" sz="2000" dirty="0" smtClean="0">
                <a:latin typeface="Arial" pitchFamily="34" charset="0"/>
                <a:cs typeface="Arial" pitchFamily="34" charset="0"/>
              </a:rPr>
              <a:t>La SCJN resuelve que el</a:t>
            </a:r>
            <a:r>
              <a:rPr lang="es-MX" sz="2000" b="1" dirty="0" smtClean="0">
                <a:latin typeface="Arial" pitchFamily="34" charset="0"/>
                <a:cs typeface="Arial" pitchFamily="34" charset="0"/>
              </a:rPr>
              <a:t> </a:t>
            </a:r>
            <a:r>
              <a:rPr lang="es-MX" sz="2000" dirty="0" smtClean="0">
                <a:latin typeface="Arial" pitchFamily="34" charset="0"/>
                <a:cs typeface="Arial" pitchFamily="34" charset="0"/>
              </a:rPr>
              <a:t>artículo 6º transitorio de la reforma a la Ley de Acceso a la Información Pública del Estado de Tabasco, es contrario al artículo segundo transitorio del Decreto de reforma al artículo 6º Constitucional.</a:t>
            </a:r>
          </a:p>
          <a:p>
            <a:pPr algn="just">
              <a:buClr>
                <a:srgbClr val="7030A0"/>
              </a:buClr>
              <a:buSzPct val="100000"/>
              <a:buFont typeface="Wingdings" pitchFamily="2" charset="2"/>
              <a:buChar char="q"/>
            </a:pPr>
            <a:endParaRPr lang="es-MX" sz="2000" dirty="0" smtClean="0">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8 de septiembre de 2008.</a:t>
            </a:r>
            <a:r>
              <a:rPr lang="es-MX" sz="2000" dirty="0" smtClean="0">
                <a:latin typeface="Arial" pitchFamily="34" charset="0"/>
                <a:cs typeface="Arial" pitchFamily="34" charset="0"/>
              </a:rPr>
              <a:t> Inicia el ejercicio del derecho de acceso a la información en el Estado Tabasco (tres meses antes de lo señalado originalmente en la reforma).</a:t>
            </a:r>
          </a:p>
          <a:p>
            <a:pPr algn="just">
              <a:buClr>
                <a:srgbClr val="6600CC"/>
              </a:buClr>
              <a:buSzPct val="100000"/>
              <a:buFont typeface="Wingdings" pitchFamily="2" charset="2"/>
              <a:buChar char="q"/>
            </a:pPr>
            <a:endParaRPr lang="es-MX" sz="1900" dirty="0" smtClean="0">
              <a:latin typeface="Arial" pitchFamily="34" charset="0"/>
              <a:cs typeface="Arial" pitchFamily="34" charset="0"/>
            </a:endParaRPr>
          </a:p>
          <a:p>
            <a:pPr algn="just">
              <a:spcBef>
                <a:spcPct val="0"/>
              </a:spcBef>
              <a:buClr>
                <a:srgbClr val="6600CC"/>
              </a:buClr>
              <a:buSzPct val="100000"/>
              <a:buFont typeface="Times"/>
              <a:buNone/>
            </a:pPr>
            <a:r>
              <a:rPr lang="es-MX" sz="1900" dirty="0" smtClean="0">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1424764" y="691116"/>
            <a:ext cx="6188148" cy="457200"/>
          </a:xfrm>
          <a:noFill/>
        </p:spPr>
        <p:txBody>
          <a:bodyPr/>
          <a:lstStyle/>
          <a:p>
            <a:r>
              <a:rPr lang="es-MX" b="1" dirty="0" smtClean="0">
                <a:solidFill>
                  <a:schemeClr val="tx1"/>
                </a:solidFill>
                <a:latin typeface="Arial" pitchFamily="34" charset="0"/>
                <a:cs typeface="Arial" pitchFamily="34" charset="0"/>
              </a:rPr>
              <a:t>Acciones de Inconstitucionalidad</a:t>
            </a:r>
            <a:endParaRPr lang="es-MX" b="1" dirty="0" smtClean="0">
              <a:solidFill>
                <a:schemeClr val="tx1"/>
              </a:solidFill>
            </a:endParaRPr>
          </a:p>
        </p:txBody>
      </p:sp>
      <p:sp>
        <p:nvSpPr>
          <p:cNvPr id="26627" name="2 Marcador de contenido"/>
          <p:cNvSpPr>
            <a:spLocks noGrp="1"/>
          </p:cNvSpPr>
          <p:nvPr>
            <p:ph idx="1"/>
          </p:nvPr>
        </p:nvSpPr>
        <p:spPr>
          <a:xfrm>
            <a:off x="471488" y="1191120"/>
            <a:ext cx="8229600" cy="5292807"/>
          </a:xfrm>
        </p:spPr>
        <p:txBody>
          <a:bodyPr/>
          <a:lstStyle/>
          <a:p>
            <a:pPr algn="ctr">
              <a:spcBef>
                <a:spcPct val="0"/>
              </a:spcBef>
              <a:buClr>
                <a:srgbClr val="6600CC"/>
              </a:buClr>
              <a:buSzPct val="100000"/>
              <a:buFont typeface="Times"/>
              <a:buNone/>
            </a:pPr>
            <a:r>
              <a:rPr lang="es-MX" b="1" dirty="0" smtClean="0">
                <a:latin typeface="Arial" pitchFamily="34" charset="0"/>
                <a:cs typeface="Arial" pitchFamily="34" charset="0"/>
              </a:rPr>
              <a:t>Querétaro (Concluida)</a:t>
            </a:r>
          </a:p>
          <a:p>
            <a:pPr>
              <a:spcBef>
                <a:spcPct val="0"/>
              </a:spcBef>
              <a:buClr>
                <a:srgbClr val="6600CC"/>
              </a:buClr>
              <a:buSzPct val="100000"/>
              <a:buFont typeface="Times"/>
              <a:buNone/>
            </a:pPr>
            <a:endParaRPr lang="es-MX" sz="1900" b="1"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11 de marzo de 2008. </a:t>
            </a:r>
            <a:r>
              <a:rPr lang="es-MX" sz="1900" dirty="0" smtClean="0">
                <a:latin typeface="Arial" pitchFamily="34" charset="0"/>
                <a:cs typeface="Arial" pitchFamily="34" charset="0"/>
              </a:rPr>
              <a:t>El Congreso local aprueba reformas a la Constitución Política del estado de Querétaro.</a:t>
            </a:r>
          </a:p>
          <a:p>
            <a:pPr algn="just">
              <a:spcBef>
                <a:spcPct val="0"/>
              </a:spcBef>
              <a:buClr>
                <a:srgbClr val="7030A0"/>
              </a:buClr>
              <a:buSzPct val="100000"/>
              <a:buFont typeface="Times"/>
              <a:buNone/>
            </a:pPr>
            <a:r>
              <a:rPr lang="es-MX" sz="1900" dirty="0" smtClean="0">
                <a:latin typeface="Arial" pitchFamily="34" charset="0"/>
                <a:cs typeface="Arial" pitchFamily="34" charset="0"/>
              </a:rPr>
              <a:t> </a:t>
            </a: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31 de marzo de 2008.</a:t>
            </a:r>
            <a:r>
              <a:rPr lang="es-MX" sz="1900" dirty="0" smtClean="0">
                <a:latin typeface="Arial" pitchFamily="34" charset="0"/>
                <a:cs typeface="Arial" pitchFamily="34" charset="0"/>
              </a:rPr>
              <a:t> Se publica en el Periódico Oficial “La Sombra de Arteaga” la reforma a la Constitución Política estatal.</a:t>
            </a:r>
          </a:p>
          <a:p>
            <a:pPr algn="just">
              <a:spcBef>
                <a:spcPct val="0"/>
              </a:spcBef>
              <a:buClr>
                <a:srgbClr val="7030A0"/>
              </a:buClr>
              <a:buSzPct val="100000"/>
              <a:buFont typeface="Wingdings" pitchFamily="2" charset="2"/>
              <a:buChar char="q"/>
            </a:pPr>
            <a:endParaRPr lang="es-MX" sz="19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dirty="0" smtClean="0">
                <a:latin typeface="Arial" pitchFamily="34" charset="0"/>
                <a:cs typeface="Arial" pitchFamily="34" charset="0"/>
              </a:rPr>
              <a:t>La nueva Constitución establece en su artículo 33 la </a:t>
            </a:r>
            <a:r>
              <a:rPr lang="es-MX" sz="1900" b="1" dirty="0" smtClean="0">
                <a:latin typeface="Arial" pitchFamily="34" charset="0"/>
                <a:cs typeface="Arial" pitchFamily="34" charset="0"/>
              </a:rPr>
              <a:t>fusión de la Comisión Estatal de Información Gubernamental y la Comisión Estatal de Derechos Humanos.</a:t>
            </a:r>
          </a:p>
          <a:p>
            <a:pPr algn="just">
              <a:spcBef>
                <a:spcPct val="0"/>
              </a:spcBef>
              <a:buClr>
                <a:srgbClr val="7030A0"/>
              </a:buClr>
              <a:buSzPct val="100000"/>
              <a:buFont typeface="Times"/>
              <a:buNone/>
            </a:pPr>
            <a:endParaRPr lang="es-MX" sz="19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Abril de 2009.  </a:t>
            </a:r>
            <a:r>
              <a:rPr lang="es-MX" sz="1900" dirty="0" smtClean="0">
                <a:latin typeface="Arial" pitchFamily="34" charset="0"/>
                <a:cs typeface="Arial" pitchFamily="34" charset="0"/>
              </a:rPr>
              <a:t>La Procuraduría General de la República promueve ante la SCJN Acción de Inconstitucionalidad.</a:t>
            </a:r>
          </a:p>
          <a:p>
            <a:pPr algn="just">
              <a:spcBef>
                <a:spcPct val="0"/>
              </a:spcBef>
              <a:buClr>
                <a:srgbClr val="7030A0"/>
              </a:buClr>
              <a:buSzPct val="100000"/>
              <a:buFont typeface="Wingdings" pitchFamily="2" charset="2"/>
              <a:buChar char="q"/>
            </a:pPr>
            <a:endParaRPr lang="es-MX" sz="19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25 de septiembre de 2008.</a:t>
            </a:r>
            <a:r>
              <a:rPr lang="es-MX" sz="1900" dirty="0" smtClean="0">
                <a:latin typeface="Arial" pitchFamily="34" charset="0"/>
                <a:cs typeface="Arial" pitchFamily="34" charset="0"/>
              </a:rPr>
              <a:t> La SCJN declara plenamente fundado el planteamiento de invalidez del artículo 33 de la Constitución Política de Querétaro.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Marcador de contenido"/>
          <p:cNvSpPr>
            <a:spLocks noGrp="1"/>
          </p:cNvSpPr>
          <p:nvPr>
            <p:ph idx="1"/>
          </p:nvPr>
        </p:nvSpPr>
        <p:spPr>
          <a:xfrm>
            <a:off x="539750" y="874713"/>
            <a:ext cx="8229600" cy="5484812"/>
          </a:xfrm>
        </p:spPr>
        <p:txBody>
          <a:bodyPr/>
          <a:lstStyle/>
          <a:p>
            <a:pPr algn="ctr">
              <a:spcBef>
                <a:spcPct val="0"/>
              </a:spcBef>
              <a:buClr>
                <a:srgbClr val="6600CC"/>
              </a:buClr>
              <a:buSzPct val="100000"/>
              <a:buFont typeface="Times"/>
              <a:buNone/>
            </a:pPr>
            <a:r>
              <a:rPr lang="es-MX" b="1" dirty="0" smtClean="0">
                <a:latin typeface="Arial" pitchFamily="34" charset="0"/>
                <a:cs typeface="Arial" pitchFamily="34" charset="0"/>
              </a:rPr>
              <a:t>Querétaro (Concluida)</a:t>
            </a:r>
          </a:p>
          <a:p>
            <a:pPr algn="just">
              <a:spcBef>
                <a:spcPct val="0"/>
              </a:spcBef>
              <a:buClr>
                <a:srgbClr val="6600CC"/>
              </a:buClr>
              <a:buSzPct val="100000"/>
              <a:buFont typeface="Wingdings" pitchFamily="2" charset="2"/>
              <a:buChar char="q"/>
            </a:pPr>
            <a:endParaRPr lang="es-MX" sz="19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31 de diciembre de 2008.  </a:t>
            </a:r>
            <a:r>
              <a:rPr lang="es-MX" sz="1900" dirty="0" smtClean="0">
                <a:latin typeface="Arial" pitchFamily="34" charset="0"/>
                <a:cs typeface="Arial" pitchFamily="34" charset="0"/>
              </a:rPr>
              <a:t>En apego a la resolución de la SCJN, se reforma el artículo 33 de la Constitución local.</a:t>
            </a:r>
          </a:p>
          <a:p>
            <a:pPr algn="just">
              <a:spcBef>
                <a:spcPct val="0"/>
              </a:spcBef>
              <a:buClr>
                <a:srgbClr val="7030A0"/>
              </a:buClr>
              <a:buSzPct val="100000"/>
              <a:buFont typeface="Wingdings" pitchFamily="2" charset="2"/>
              <a:buChar char="q"/>
            </a:pPr>
            <a:endParaRPr lang="es-MX" sz="19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30 de diciembre de 2008.  </a:t>
            </a:r>
            <a:r>
              <a:rPr lang="es-MX" sz="1900" dirty="0" smtClean="0">
                <a:latin typeface="Arial" pitchFamily="34" charset="0"/>
                <a:cs typeface="Arial" pitchFamily="34" charset="0"/>
              </a:rPr>
              <a:t>Se publica reforma de la Ley de Acceso a la Información Gubernamental en el Estado de Querétaro.</a:t>
            </a:r>
          </a:p>
          <a:p>
            <a:pPr algn="just">
              <a:spcBef>
                <a:spcPct val="0"/>
              </a:spcBef>
              <a:buClr>
                <a:srgbClr val="7030A0"/>
              </a:buClr>
            </a:pPr>
            <a:endParaRPr lang="es-MX" sz="1900" dirty="0" smtClean="0">
              <a:latin typeface="Arial" pitchFamily="34" charset="0"/>
              <a:cs typeface="Arial" pitchFamily="34" charset="0"/>
            </a:endParaRPr>
          </a:p>
          <a:p>
            <a:pPr algn="just">
              <a:spcBef>
                <a:spcPct val="0"/>
              </a:spcBef>
              <a:buClr>
                <a:srgbClr val="7030A0"/>
              </a:buClr>
              <a:buFont typeface="Times"/>
              <a:buNone/>
            </a:pPr>
            <a:r>
              <a:rPr lang="es-MX" sz="1900" dirty="0" smtClean="0">
                <a:latin typeface="Arial" pitchFamily="34" charset="0"/>
                <a:cs typeface="Arial" pitchFamily="34" charset="0"/>
              </a:rPr>
              <a:t>	En el artículo 6º se establece  que la </a:t>
            </a:r>
            <a:r>
              <a:rPr lang="es-MX" sz="1900" b="1" u="sng" dirty="0" smtClean="0">
                <a:latin typeface="Arial" pitchFamily="34" charset="0"/>
                <a:cs typeface="Arial" pitchFamily="34" charset="0"/>
              </a:rPr>
              <a:t>búsqueda</a:t>
            </a:r>
            <a:r>
              <a:rPr lang="es-MX" sz="1900" dirty="0" smtClean="0">
                <a:latin typeface="Arial" pitchFamily="34" charset="0"/>
                <a:cs typeface="Arial" pitchFamily="34" charset="0"/>
              </a:rPr>
              <a:t> de la información debe tener un costo directamente relacionado con los recursos empleados.</a:t>
            </a:r>
          </a:p>
          <a:p>
            <a:pPr algn="just">
              <a:spcBef>
                <a:spcPct val="0"/>
              </a:spcBef>
              <a:buClr>
                <a:srgbClr val="7030A0"/>
              </a:buClr>
              <a:buFont typeface="Times"/>
              <a:buNone/>
            </a:pPr>
            <a:endParaRPr lang="es-MX" sz="19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23 de enero de 2009.</a:t>
            </a:r>
            <a:r>
              <a:rPr lang="es-MX" sz="1900" dirty="0" smtClean="0">
                <a:latin typeface="Arial" pitchFamily="34" charset="0"/>
                <a:cs typeface="Arial" pitchFamily="34" charset="0"/>
              </a:rPr>
              <a:t> La COMAIP solicita a la PGR, el ejercicio de Acción de Inconstitucionalidad en contra del artículo 6 de la Ley de Acceso a la Información Gubernamental en el Estado de Querétaro. </a:t>
            </a:r>
          </a:p>
          <a:p>
            <a:pPr algn="just">
              <a:spcBef>
                <a:spcPct val="0"/>
              </a:spcBef>
              <a:buClr>
                <a:srgbClr val="7030A0"/>
              </a:buClr>
              <a:buSzPct val="100000"/>
              <a:buFont typeface="Wingdings" pitchFamily="2" charset="2"/>
              <a:buChar char="q"/>
            </a:pPr>
            <a:endParaRPr lang="es-MX" sz="19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1900" b="1" dirty="0" smtClean="0">
                <a:latin typeface="Arial" pitchFamily="34" charset="0"/>
                <a:cs typeface="Arial" pitchFamily="34" charset="0"/>
              </a:rPr>
              <a:t>11 de febrero de 2009.</a:t>
            </a:r>
            <a:r>
              <a:rPr lang="es-MX" sz="1900" dirty="0" smtClean="0">
                <a:latin typeface="Arial" pitchFamily="34" charset="0"/>
                <a:cs typeface="Arial" pitchFamily="34" charset="0"/>
              </a:rPr>
              <a:t>  La PGR considera que el artículo 6o de la Ley de Acceso estatal no es contrario a dispositivo constitucional alguno, por lo cual no presenta acción de inconstitucionalidad ante la SCJN.</a:t>
            </a:r>
          </a:p>
          <a:p>
            <a:pPr algn="just">
              <a:spcBef>
                <a:spcPct val="0"/>
              </a:spcBef>
              <a:buClr>
                <a:srgbClr val="6600CC"/>
              </a:buClr>
              <a:buSzPct val="100000"/>
              <a:buFont typeface="Wingdings" pitchFamily="2" charset="2"/>
              <a:buChar char="q"/>
            </a:pPr>
            <a:endParaRPr lang="es-MX" sz="19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2 Marcador de contenido"/>
          <p:cNvSpPr>
            <a:spLocks noGrp="1"/>
          </p:cNvSpPr>
          <p:nvPr>
            <p:ph idx="1"/>
          </p:nvPr>
        </p:nvSpPr>
        <p:spPr>
          <a:xfrm>
            <a:off x="457200" y="1466409"/>
            <a:ext cx="8229600" cy="4525963"/>
          </a:xfrm>
        </p:spPr>
        <p:txBody>
          <a:bodyPr/>
          <a:lstStyle/>
          <a:p>
            <a:pPr algn="ctr">
              <a:spcBef>
                <a:spcPct val="0"/>
              </a:spcBef>
              <a:buClr>
                <a:srgbClr val="6600CC"/>
              </a:buClr>
              <a:buSzPct val="100000"/>
              <a:buFont typeface="Times"/>
              <a:buNone/>
            </a:pPr>
            <a:r>
              <a:rPr lang="es-MX" b="1" dirty="0" smtClean="0">
                <a:latin typeface="Arial" pitchFamily="34" charset="0"/>
                <a:cs typeface="Arial" pitchFamily="34" charset="0"/>
              </a:rPr>
              <a:t>Puebla (Concluida)</a:t>
            </a:r>
          </a:p>
          <a:p>
            <a:pPr>
              <a:spcBef>
                <a:spcPct val="0"/>
              </a:spcBef>
              <a:buClr>
                <a:srgbClr val="6600CC"/>
              </a:buClr>
              <a:buSzPct val="100000"/>
              <a:buFont typeface="Times"/>
              <a:buNone/>
            </a:pPr>
            <a:endParaRPr lang="es-MX" sz="2000" b="1"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2000" b="1" dirty="0" smtClean="0">
                <a:latin typeface="Arial" pitchFamily="34" charset="0"/>
                <a:cs typeface="Arial" pitchFamily="34" charset="0"/>
              </a:rPr>
              <a:t>17 de julio de 2008. </a:t>
            </a:r>
            <a:r>
              <a:rPr lang="es-MX" sz="2000" dirty="0" smtClean="0">
                <a:latin typeface="Arial" pitchFamily="34" charset="0"/>
                <a:cs typeface="Arial" pitchFamily="34" charset="0"/>
              </a:rPr>
              <a:t>El Congreso local aprueba reformas a la Ley de Transparencia y Acceso a la Información Pública del Estado de Puebla. </a:t>
            </a:r>
          </a:p>
          <a:p>
            <a:pPr algn="just">
              <a:spcBef>
                <a:spcPct val="0"/>
              </a:spcBef>
              <a:buClr>
                <a:srgbClr val="7030A0"/>
              </a:buClr>
              <a:buSzPct val="100000"/>
              <a:buFont typeface="Wingdings" pitchFamily="2" charset="2"/>
              <a:buChar char="q"/>
            </a:pPr>
            <a:endParaRPr lang="es-MX" sz="2000"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2000" b="1" dirty="0" smtClean="0">
                <a:latin typeface="Arial" pitchFamily="34" charset="0"/>
                <a:cs typeface="Arial" pitchFamily="34" charset="0"/>
              </a:rPr>
              <a:t>18 de julio de 2008. </a:t>
            </a:r>
            <a:r>
              <a:rPr lang="es-MX" sz="2000" dirty="0" smtClean="0">
                <a:latin typeface="Arial" pitchFamily="34" charset="0"/>
                <a:cs typeface="Arial" pitchFamily="34" charset="0"/>
              </a:rPr>
              <a:t>Se publican en el periódico Oficial</a:t>
            </a:r>
            <a:r>
              <a:rPr lang="es-MX" sz="2000" b="1" dirty="0" smtClean="0">
                <a:latin typeface="Arial" pitchFamily="34" charset="0"/>
                <a:cs typeface="Arial" pitchFamily="34" charset="0"/>
              </a:rPr>
              <a:t>  </a:t>
            </a:r>
            <a:r>
              <a:rPr lang="es-MX" sz="2000" dirty="0" smtClean="0">
                <a:latin typeface="Arial" pitchFamily="34" charset="0"/>
                <a:cs typeface="Arial" pitchFamily="34" charset="0"/>
              </a:rPr>
              <a:t>del Estado de Puebla las reformas a la Ley de Transparencia.</a:t>
            </a:r>
          </a:p>
          <a:p>
            <a:pPr algn="just">
              <a:spcBef>
                <a:spcPct val="0"/>
              </a:spcBef>
              <a:buClr>
                <a:srgbClr val="7030A0"/>
              </a:buClr>
              <a:buFont typeface="Times"/>
              <a:buNone/>
            </a:pPr>
            <a:endParaRPr lang="es-MX" sz="2000" dirty="0" smtClean="0">
              <a:latin typeface="Arial" pitchFamily="34" charset="0"/>
              <a:cs typeface="Arial" pitchFamily="34" charset="0"/>
            </a:endParaRPr>
          </a:p>
          <a:p>
            <a:pPr algn="just">
              <a:spcBef>
                <a:spcPct val="0"/>
              </a:spcBef>
              <a:buClr>
                <a:srgbClr val="7030A0"/>
              </a:buClr>
              <a:buFont typeface="Times"/>
              <a:buNone/>
            </a:pPr>
            <a:r>
              <a:rPr lang="es-MX" sz="2000" dirty="0" smtClean="0">
                <a:latin typeface="Arial" pitchFamily="34" charset="0"/>
                <a:cs typeface="Arial" pitchFamily="34" charset="0"/>
              </a:rPr>
              <a:t>	La Comisión para el Acceso a la Información Pública del Estado de Puebla (CAIP), queda como órgano garante exclusivamente del Poder Ejecutivo, </a:t>
            </a:r>
            <a:r>
              <a:rPr lang="es-MX" sz="2000" b="1" dirty="0" smtClean="0">
                <a:latin typeface="Arial" pitchFamily="34" charset="0"/>
                <a:cs typeface="Arial" pitchFamily="34" charset="0"/>
              </a:rPr>
              <a:t>sin facultades de autoridad sobre los ayuntamientos, creándose organismos homólogos en los demás poderes y los municipios.</a:t>
            </a:r>
          </a:p>
          <a:p>
            <a:pPr>
              <a:buClr>
                <a:srgbClr val="6600CC"/>
              </a:buClr>
              <a:buSzPct val="100000"/>
              <a:buFont typeface="Wingdings" pitchFamily="2" charset="2"/>
              <a:buChar char="Ø"/>
            </a:pPr>
            <a:endParaRPr lang="es-MX" sz="2000" b="1" dirty="0" smtClean="0">
              <a:latin typeface="Arial" pitchFamily="34" charset="0"/>
              <a:cs typeface="Arial" pitchFamily="34" charset="0"/>
            </a:endParaRPr>
          </a:p>
        </p:txBody>
      </p:sp>
      <p:sp>
        <p:nvSpPr>
          <p:cNvPr id="5" name="1 Título"/>
          <p:cNvSpPr>
            <a:spLocks noGrp="1"/>
          </p:cNvSpPr>
          <p:nvPr>
            <p:ph type="title"/>
          </p:nvPr>
        </p:nvSpPr>
        <p:spPr>
          <a:xfrm>
            <a:off x="1339703" y="723014"/>
            <a:ext cx="6443330" cy="457200"/>
          </a:xfrm>
          <a:noFill/>
        </p:spPr>
        <p:txBody>
          <a:bodyPr/>
          <a:lstStyle/>
          <a:p>
            <a:r>
              <a:rPr lang="es-MX" b="1" dirty="0" smtClean="0">
                <a:solidFill>
                  <a:schemeClr val="tx1"/>
                </a:solidFill>
                <a:latin typeface="Arial" pitchFamily="34" charset="0"/>
                <a:cs typeface="Arial" pitchFamily="34" charset="0"/>
              </a:rPr>
              <a:t>Acciones de Inconstitucionalidad</a:t>
            </a:r>
            <a:endParaRPr lang="es-MX" b="1" dirty="0" smtClean="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Marcador de contenido"/>
          <p:cNvSpPr>
            <a:spLocks noGrp="1"/>
          </p:cNvSpPr>
          <p:nvPr>
            <p:ph idx="1"/>
          </p:nvPr>
        </p:nvSpPr>
        <p:spPr>
          <a:xfrm>
            <a:off x="446568" y="739038"/>
            <a:ext cx="8229600" cy="5853147"/>
          </a:xfrm>
        </p:spPr>
        <p:txBody>
          <a:bodyPr/>
          <a:lstStyle/>
          <a:p>
            <a:pPr algn="ctr">
              <a:buClr>
                <a:srgbClr val="6600CC"/>
              </a:buClr>
              <a:buSzPct val="100000"/>
              <a:buFont typeface="Times"/>
              <a:buNone/>
            </a:pPr>
            <a:r>
              <a:rPr lang="es-MX" b="1" dirty="0" smtClean="0">
                <a:latin typeface="Arial" pitchFamily="34" charset="0"/>
                <a:cs typeface="Arial" pitchFamily="34" charset="0"/>
              </a:rPr>
              <a:t>Puebla (Concluida)</a:t>
            </a:r>
          </a:p>
          <a:p>
            <a:pPr algn="ctr">
              <a:buClr>
                <a:srgbClr val="6600CC"/>
              </a:buClr>
              <a:buSzPct val="100000"/>
              <a:buFont typeface="Times"/>
              <a:buNone/>
            </a:pPr>
            <a:endParaRPr lang="es-MX" sz="2000" b="1" dirty="0" smtClean="0">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16 de agosto de 2008. </a:t>
            </a:r>
            <a:r>
              <a:rPr lang="es-MX" sz="2000" dirty="0" smtClean="0">
                <a:latin typeface="Arial" pitchFamily="34" charset="0"/>
                <a:cs typeface="Arial" pitchFamily="34" charset="0"/>
              </a:rPr>
              <a:t>La Comisión de Derechos Humanos del Estado de Puebla promueve ante la SCJN Acción de Inconstitucionalidad.</a:t>
            </a:r>
          </a:p>
          <a:p>
            <a:pPr algn="just">
              <a:buClr>
                <a:srgbClr val="7030A0"/>
              </a:buClr>
              <a:buSzPct val="100000"/>
              <a:buFont typeface="Times"/>
              <a:buNone/>
            </a:pPr>
            <a:endParaRPr lang="es-MX" sz="2000" dirty="0" smtClean="0">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20 de agosto de 2008.</a:t>
            </a:r>
            <a:r>
              <a:rPr lang="es-MX" sz="2000" dirty="0" smtClean="0">
                <a:latin typeface="Arial" pitchFamily="34" charset="0"/>
                <a:cs typeface="Arial" pitchFamily="34" charset="0"/>
              </a:rPr>
              <a:t> La SCJN admite a trámite la Acción de Inconstitucionalidad.</a:t>
            </a:r>
          </a:p>
          <a:p>
            <a:pPr algn="just">
              <a:buClr>
                <a:srgbClr val="7030A0"/>
              </a:buClr>
              <a:buSzPct val="100000"/>
              <a:buFont typeface="Wingdings" pitchFamily="2" charset="2"/>
              <a:buChar char="q"/>
            </a:pPr>
            <a:endParaRPr lang="es-MX" sz="2000" dirty="0" smtClean="0">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17 de junio de 2009.  </a:t>
            </a:r>
            <a:r>
              <a:rPr lang="es-MX" sz="2000" dirty="0" smtClean="0">
                <a:latin typeface="Arial" pitchFamily="34" charset="0"/>
                <a:cs typeface="Arial" pitchFamily="34" charset="0"/>
              </a:rPr>
              <a:t>La COMAIP y diputados locales (PAN, PANAL, PRD presentaron una acción de “</a:t>
            </a:r>
            <a:r>
              <a:rPr lang="es-MX" sz="2000" dirty="0" err="1" smtClean="0">
                <a:latin typeface="Arial" pitchFamily="34" charset="0"/>
                <a:cs typeface="Arial" pitchFamily="34" charset="0"/>
              </a:rPr>
              <a:t>Amicus</a:t>
            </a:r>
            <a:r>
              <a:rPr lang="es-MX" sz="2000" dirty="0" smtClean="0">
                <a:latin typeface="Arial" pitchFamily="34" charset="0"/>
                <a:cs typeface="Arial" pitchFamily="34" charset="0"/>
              </a:rPr>
              <a:t> </a:t>
            </a:r>
            <a:r>
              <a:rPr lang="es-MX" sz="2000" dirty="0" err="1" smtClean="0">
                <a:latin typeface="Arial" pitchFamily="34" charset="0"/>
                <a:cs typeface="Arial" pitchFamily="34" charset="0"/>
              </a:rPr>
              <a:t>Curiae</a:t>
            </a:r>
            <a:r>
              <a:rPr lang="es-MX" sz="2000" dirty="0" smtClean="0">
                <a:latin typeface="Arial" pitchFamily="34" charset="0"/>
                <a:cs typeface="Arial" pitchFamily="34" charset="0"/>
              </a:rPr>
              <a:t>” ante la SCJN.</a:t>
            </a:r>
          </a:p>
          <a:p>
            <a:pPr algn="just">
              <a:buClr>
                <a:srgbClr val="7030A0"/>
              </a:buClr>
              <a:buSzPct val="100000"/>
              <a:buNone/>
            </a:pPr>
            <a:endParaRPr lang="es-MX" sz="2000" u="sng" dirty="0" smtClean="0">
              <a:solidFill>
                <a:srgbClr val="FF0000"/>
              </a:solidFill>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6 de enero de 2012</a:t>
            </a:r>
            <a:r>
              <a:rPr lang="es-MX" sz="2000" dirty="0" smtClean="0">
                <a:latin typeface="Arial" pitchFamily="34" charset="0"/>
                <a:cs typeface="Arial" pitchFamily="34" charset="0"/>
              </a:rPr>
              <a:t>. La SCJN sobresee la acción de inconstitucionalidad, en virtud de las reformas a la Ley de Transparencia y Acceso a la Información del Estado de Puebla  publicadas con fecha 31 de diciembre de 2011.</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2 Marcador de contenido"/>
          <p:cNvSpPr>
            <a:spLocks noGrp="1"/>
          </p:cNvSpPr>
          <p:nvPr>
            <p:ph idx="1"/>
          </p:nvPr>
        </p:nvSpPr>
        <p:spPr>
          <a:xfrm>
            <a:off x="457200" y="1520124"/>
            <a:ext cx="8229600" cy="4525963"/>
          </a:xfrm>
        </p:spPr>
        <p:txBody>
          <a:bodyPr/>
          <a:lstStyle/>
          <a:p>
            <a:pPr algn="ctr">
              <a:spcBef>
                <a:spcPct val="0"/>
              </a:spcBef>
              <a:buClr>
                <a:srgbClr val="6600CC"/>
              </a:buClr>
              <a:buSzPct val="100000"/>
              <a:buFont typeface="Times"/>
              <a:buNone/>
            </a:pPr>
            <a:r>
              <a:rPr lang="es-MX" b="1" dirty="0" smtClean="0">
                <a:latin typeface="Arial" pitchFamily="34" charset="0"/>
                <a:cs typeface="Arial" pitchFamily="34" charset="0"/>
              </a:rPr>
              <a:t>Campeche (Concluida)</a:t>
            </a:r>
          </a:p>
          <a:p>
            <a:pPr algn="just">
              <a:spcBef>
                <a:spcPct val="0"/>
              </a:spcBef>
              <a:buClr>
                <a:srgbClr val="6600CC"/>
              </a:buClr>
              <a:buSzPct val="100000"/>
              <a:buFont typeface="Times"/>
              <a:buNone/>
            </a:pPr>
            <a:endParaRPr lang="es-MX" sz="2000" b="1"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2000" b="1" dirty="0" smtClean="0">
                <a:latin typeface="Arial" pitchFamily="34" charset="0"/>
                <a:cs typeface="Arial" pitchFamily="34" charset="0"/>
              </a:rPr>
              <a:t>30 de junio de 2009. </a:t>
            </a:r>
            <a:r>
              <a:rPr lang="es-MX" sz="2000" dirty="0" smtClean="0">
                <a:latin typeface="Arial" pitchFamily="34" charset="0"/>
                <a:cs typeface="Arial" pitchFamily="34" charset="0"/>
              </a:rPr>
              <a:t>El Congreso local aprueba reformas a la Ley de Transparencia y Acceso a la Información Pública del Estado de Campeche. </a:t>
            </a:r>
          </a:p>
          <a:p>
            <a:pPr algn="just">
              <a:spcBef>
                <a:spcPct val="0"/>
              </a:spcBef>
              <a:buClr>
                <a:srgbClr val="7030A0"/>
              </a:buClr>
              <a:buSzPct val="100000"/>
              <a:buFont typeface="Wingdings" pitchFamily="2" charset="2"/>
              <a:buChar char="q"/>
            </a:pPr>
            <a:endParaRPr lang="es-MX" sz="2000" b="1" dirty="0" smtClean="0">
              <a:latin typeface="Arial" pitchFamily="34" charset="0"/>
              <a:cs typeface="Arial" pitchFamily="34" charset="0"/>
            </a:endParaRPr>
          </a:p>
          <a:p>
            <a:pPr algn="just">
              <a:spcBef>
                <a:spcPct val="0"/>
              </a:spcBef>
              <a:buClr>
                <a:srgbClr val="7030A0"/>
              </a:buClr>
              <a:buSzPct val="100000"/>
              <a:buFont typeface="Wingdings" pitchFamily="2" charset="2"/>
              <a:buChar char="q"/>
            </a:pPr>
            <a:r>
              <a:rPr lang="es-MX" sz="2000" b="1" dirty="0" smtClean="0">
                <a:latin typeface="Arial" pitchFamily="34" charset="0"/>
                <a:cs typeface="Arial" pitchFamily="34" charset="0"/>
              </a:rPr>
              <a:t>15 de julio de 2009. </a:t>
            </a:r>
            <a:r>
              <a:rPr lang="es-MX" sz="2000" dirty="0" smtClean="0">
                <a:latin typeface="Arial" pitchFamily="34" charset="0"/>
                <a:cs typeface="Arial" pitchFamily="34" charset="0"/>
              </a:rPr>
              <a:t>Se publican en el periódico Oficial</a:t>
            </a:r>
            <a:r>
              <a:rPr lang="es-MX" sz="2000" b="1" dirty="0" smtClean="0">
                <a:latin typeface="Arial" pitchFamily="34" charset="0"/>
                <a:cs typeface="Arial" pitchFamily="34" charset="0"/>
              </a:rPr>
              <a:t>  </a:t>
            </a:r>
            <a:r>
              <a:rPr lang="es-MX" sz="2000" dirty="0" smtClean="0">
                <a:latin typeface="Arial" pitchFamily="34" charset="0"/>
                <a:cs typeface="Arial" pitchFamily="34" charset="0"/>
              </a:rPr>
              <a:t>del Estado de Campeche las reformas a la Ley de Transparencia.</a:t>
            </a:r>
          </a:p>
          <a:p>
            <a:pPr algn="just">
              <a:spcBef>
                <a:spcPct val="0"/>
              </a:spcBef>
              <a:buClr>
                <a:srgbClr val="7030A0"/>
              </a:buClr>
              <a:buSzPct val="100000"/>
              <a:buFont typeface="Wingdings" pitchFamily="2" charset="2"/>
              <a:buChar char="q"/>
            </a:pPr>
            <a:endParaRPr lang="es-MX" sz="2000" dirty="0" smtClean="0">
              <a:latin typeface="Arial" pitchFamily="34" charset="0"/>
              <a:cs typeface="Arial" pitchFamily="34" charset="0"/>
            </a:endParaRPr>
          </a:p>
          <a:p>
            <a:pPr algn="just">
              <a:spcBef>
                <a:spcPct val="0"/>
              </a:spcBef>
              <a:buClr>
                <a:srgbClr val="7030A0"/>
              </a:buClr>
              <a:buSzPct val="100000"/>
              <a:buFont typeface="Times"/>
              <a:buNone/>
            </a:pPr>
            <a:r>
              <a:rPr lang="es-ES" sz="2000" i="1" dirty="0" smtClean="0">
                <a:latin typeface="Arial" pitchFamily="34" charset="0"/>
                <a:cs typeface="Arial" pitchFamily="34" charset="0"/>
              </a:rPr>
              <a:t>	</a:t>
            </a:r>
            <a:r>
              <a:rPr lang="es-ES" sz="2000" dirty="0" smtClean="0">
                <a:latin typeface="Arial" pitchFamily="34" charset="0"/>
                <a:cs typeface="Arial" pitchFamily="34" charset="0"/>
              </a:rPr>
              <a:t>Los artículos 48 y 74 señalan que el derecho a la información no implica el permitir </a:t>
            </a:r>
            <a:r>
              <a:rPr lang="es-ES" sz="2000" b="1" dirty="0" smtClean="0">
                <a:latin typeface="Arial" pitchFamily="34" charset="0"/>
                <a:cs typeface="Arial" pitchFamily="34" charset="0"/>
              </a:rPr>
              <a:t>la consulta directa del expediente</a:t>
            </a:r>
            <a:r>
              <a:rPr lang="es-ES" sz="2000" dirty="0" smtClean="0">
                <a:latin typeface="Arial" pitchFamily="34" charset="0"/>
                <a:cs typeface="Arial" pitchFamily="34" charset="0"/>
              </a:rPr>
              <a:t> y que </a:t>
            </a:r>
            <a:r>
              <a:rPr lang="es-ES" sz="2000" b="1" dirty="0" smtClean="0">
                <a:latin typeface="Arial" pitchFamily="34" charset="0"/>
                <a:cs typeface="Arial" pitchFamily="34" charset="0"/>
              </a:rPr>
              <a:t>las unidades de acceso podrán impugnar las resoluciones de la Comisión a través del juicio de nulidad.</a:t>
            </a:r>
            <a:endParaRPr lang="es-MX" sz="2000" b="1" dirty="0" smtClean="0">
              <a:latin typeface="Arial" pitchFamily="34" charset="0"/>
              <a:cs typeface="Arial" pitchFamily="34" charset="0"/>
            </a:endParaRPr>
          </a:p>
        </p:txBody>
      </p:sp>
      <p:sp>
        <p:nvSpPr>
          <p:cNvPr id="5" name="1 Título"/>
          <p:cNvSpPr>
            <a:spLocks noGrp="1"/>
          </p:cNvSpPr>
          <p:nvPr>
            <p:ph type="title"/>
          </p:nvPr>
        </p:nvSpPr>
        <p:spPr>
          <a:xfrm>
            <a:off x="1637414" y="712381"/>
            <a:ext cx="6028661" cy="457200"/>
          </a:xfrm>
          <a:noFill/>
        </p:spPr>
        <p:txBody>
          <a:bodyPr/>
          <a:lstStyle/>
          <a:p>
            <a:r>
              <a:rPr lang="es-MX" b="1" dirty="0" smtClean="0">
                <a:solidFill>
                  <a:schemeClr val="tx1"/>
                </a:solidFill>
                <a:latin typeface="Arial" pitchFamily="34" charset="0"/>
                <a:cs typeface="Arial" pitchFamily="34" charset="0"/>
              </a:rPr>
              <a:t>Acciones de Inconstitucionalidad</a:t>
            </a:r>
            <a:endParaRPr lang="es-MX" dirty="0" smtClean="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2 Marcador de contenido"/>
          <p:cNvSpPr>
            <a:spLocks noGrp="1"/>
          </p:cNvSpPr>
          <p:nvPr>
            <p:ph idx="1"/>
          </p:nvPr>
        </p:nvSpPr>
        <p:spPr>
          <a:xfrm>
            <a:off x="457200" y="1531938"/>
            <a:ext cx="8229600" cy="4008437"/>
          </a:xfrm>
        </p:spPr>
        <p:txBody>
          <a:bodyPr/>
          <a:lstStyle/>
          <a:p>
            <a:pPr algn="ctr">
              <a:buClr>
                <a:srgbClr val="6600CC"/>
              </a:buClr>
              <a:buSzPct val="100000"/>
              <a:buFont typeface="Times"/>
              <a:buNone/>
            </a:pPr>
            <a:r>
              <a:rPr lang="es-ES" b="1" dirty="0" smtClean="0">
                <a:latin typeface="Arial" pitchFamily="34" charset="0"/>
                <a:cs typeface="Arial" pitchFamily="34" charset="0"/>
              </a:rPr>
              <a:t>Campeche (Concluida)</a:t>
            </a:r>
          </a:p>
          <a:p>
            <a:pPr algn="just">
              <a:buClr>
                <a:srgbClr val="6600CC"/>
              </a:buClr>
              <a:buSzPct val="100000"/>
              <a:buFont typeface="Times"/>
              <a:buNone/>
            </a:pPr>
            <a:endParaRPr lang="es-ES" sz="2000" b="1" dirty="0" smtClean="0">
              <a:latin typeface="Arial" pitchFamily="34" charset="0"/>
              <a:cs typeface="Arial" pitchFamily="34" charset="0"/>
            </a:endParaRPr>
          </a:p>
          <a:p>
            <a:pPr algn="just">
              <a:buClr>
                <a:srgbClr val="7030A0"/>
              </a:buClr>
              <a:buSzPct val="100000"/>
              <a:buFont typeface="Wingdings" pitchFamily="2" charset="2"/>
              <a:buChar char="q"/>
            </a:pPr>
            <a:r>
              <a:rPr lang="es-ES" sz="2000" b="1" dirty="0" smtClean="0">
                <a:latin typeface="Arial" pitchFamily="34" charset="0"/>
                <a:cs typeface="Arial" pitchFamily="34" charset="0"/>
              </a:rPr>
              <a:t>18 de agosto de 2009. </a:t>
            </a:r>
            <a:r>
              <a:rPr lang="es-ES" sz="2000" dirty="0" smtClean="0">
                <a:latin typeface="Arial" pitchFamily="34" charset="0"/>
                <a:cs typeface="Arial" pitchFamily="34" charset="0"/>
              </a:rPr>
              <a:t>13 diputados locales del PAN y 1 del PRI promueven ante la SCJN Acción de Inconstitucionalidad.</a:t>
            </a:r>
          </a:p>
          <a:p>
            <a:pPr algn="just">
              <a:buClr>
                <a:srgbClr val="7030A0"/>
              </a:buClr>
              <a:buSzPct val="100000"/>
              <a:buFont typeface="Wingdings" pitchFamily="2" charset="2"/>
              <a:buChar char="q"/>
            </a:pPr>
            <a:endParaRPr lang="es-MX" sz="2000" dirty="0" smtClean="0">
              <a:latin typeface="Arial" pitchFamily="34" charset="0"/>
              <a:cs typeface="Arial" pitchFamily="34" charset="0"/>
            </a:endParaRPr>
          </a:p>
          <a:p>
            <a:pPr algn="just">
              <a:buClr>
                <a:srgbClr val="7030A0"/>
              </a:buClr>
              <a:buSzPct val="100000"/>
              <a:buFont typeface="Wingdings" pitchFamily="2" charset="2"/>
              <a:buChar char="q"/>
            </a:pPr>
            <a:r>
              <a:rPr lang="es-ES" sz="2000" b="1" dirty="0" smtClean="0">
                <a:latin typeface="Arial" pitchFamily="34" charset="0"/>
                <a:cs typeface="Arial" pitchFamily="34" charset="0"/>
              </a:rPr>
              <a:t>20 de agosto de 2009.  </a:t>
            </a:r>
            <a:r>
              <a:rPr lang="es-ES" sz="2000" dirty="0" smtClean="0">
                <a:latin typeface="Arial" pitchFamily="34" charset="0"/>
                <a:cs typeface="Arial" pitchFamily="34" charset="0"/>
              </a:rPr>
              <a:t>La SCJN admite a trámite la Acción de Inconstitucionalidad.</a:t>
            </a:r>
          </a:p>
          <a:p>
            <a:pPr algn="just">
              <a:buClr>
                <a:srgbClr val="7030A0"/>
              </a:buClr>
              <a:buSzPct val="100000"/>
              <a:buFont typeface="Wingdings" pitchFamily="2" charset="2"/>
              <a:buChar char="q"/>
            </a:pPr>
            <a:endParaRPr lang="es-ES" sz="2000" dirty="0" smtClean="0">
              <a:latin typeface="Arial" pitchFamily="34" charset="0"/>
              <a:cs typeface="Arial" pitchFamily="34" charset="0"/>
            </a:endParaRPr>
          </a:p>
          <a:p>
            <a:pPr algn="just">
              <a:buClr>
                <a:srgbClr val="7030A0"/>
              </a:buClr>
              <a:buSzPct val="100000"/>
              <a:buFont typeface="Wingdings" pitchFamily="2" charset="2"/>
              <a:buChar char="q"/>
            </a:pPr>
            <a:r>
              <a:rPr lang="es-MX" sz="2000" b="1" dirty="0" smtClean="0">
                <a:latin typeface="Arial" pitchFamily="34" charset="0"/>
                <a:cs typeface="Arial" pitchFamily="34" charset="0"/>
              </a:rPr>
              <a:t>10 de julio de 2012. </a:t>
            </a:r>
            <a:r>
              <a:rPr lang="es-MX" sz="2000" dirty="0" smtClean="0">
                <a:latin typeface="Arial" pitchFamily="34" charset="0"/>
                <a:cs typeface="Arial" pitchFamily="34" charset="0"/>
              </a:rPr>
              <a:t>la SCJN declaró la validez del párrafo tercero del artículo 48 y la invalidez del artículo 74 (las resoluciones deben ser definitivas e inimpugnables).</a:t>
            </a:r>
          </a:p>
          <a:p>
            <a:endParaRPr lang="es-MX" sz="20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1"/>
          <p:cNvSpPr>
            <a:spLocks noChangeArrowheads="1"/>
          </p:cNvSpPr>
          <p:nvPr/>
        </p:nvSpPr>
        <p:spPr bwMode="auto">
          <a:xfrm>
            <a:off x="0" y="500063"/>
            <a:ext cx="9144000" cy="5853112"/>
          </a:xfrm>
          <a:prstGeom prst="rect">
            <a:avLst/>
          </a:prstGeom>
          <a:noFill/>
          <a:ln w="9525" algn="ctr">
            <a:noFill/>
            <a:miter lim="800000"/>
            <a:headEnd/>
            <a:tailEnd/>
          </a:ln>
        </p:spPr>
        <p:txBody>
          <a:bodyPr anchor="ctr"/>
          <a:lstStyle/>
          <a:p>
            <a:endParaRPr lang="es-ES"/>
          </a:p>
        </p:txBody>
      </p:sp>
      <p:sp>
        <p:nvSpPr>
          <p:cNvPr id="6147" name="5 Título"/>
          <p:cNvSpPr>
            <a:spLocks noGrp="1"/>
          </p:cNvSpPr>
          <p:nvPr>
            <p:ph type="ctrTitle"/>
          </p:nvPr>
        </p:nvSpPr>
        <p:spPr>
          <a:xfrm>
            <a:off x="493713" y="1211477"/>
            <a:ext cx="8116887" cy="3602037"/>
          </a:xfrm>
        </p:spPr>
        <p:txBody>
          <a:bodyPr/>
          <a:lstStyle/>
          <a:p>
            <a:pPr>
              <a:spcBef>
                <a:spcPct val="50000"/>
              </a:spcBef>
              <a:defRPr/>
            </a:pPr>
            <a:r>
              <a:rPr lang="es-MX" sz="2600" b="1" dirty="0" smtClean="0">
                <a:latin typeface="Arial" charset="0"/>
                <a:cs typeface="Arial" charset="0"/>
              </a:rPr>
              <a:t/>
            </a:r>
            <a:br>
              <a:rPr lang="es-MX" sz="2600" b="1" dirty="0" smtClean="0">
                <a:latin typeface="Arial" charset="0"/>
                <a:cs typeface="Arial" charset="0"/>
              </a:rPr>
            </a:br>
            <a:r>
              <a:rPr lang="es-MX" sz="2400" b="1" dirty="0" smtClean="0">
                <a:effectLst>
                  <a:outerShdw blurRad="38100" dist="38100" dir="2700000" algn="tl">
                    <a:srgbClr val="C0C0C0"/>
                  </a:outerShdw>
                </a:effectLst>
                <a:latin typeface="Arial" pitchFamily="34" charset="0"/>
                <a:cs typeface="Arial" pitchFamily="34" charset="0"/>
              </a:rPr>
              <a:t/>
            </a:r>
            <a:br>
              <a:rPr lang="es-MX" sz="2400" b="1" dirty="0" smtClean="0">
                <a:effectLst>
                  <a:outerShdw blurRad="38100" dist="38100" dir="2700000" algn="tl">
                    <a:srgbClr val="C0C0C0"/>
                  </a:outerShdw>
                </a:effectLst>
                <a:latin typeface="Arial" pitchFamily="34" charset="0"/>
                <a:cs typeface="Arial" pitchFamily="34" charset="0"/>
              </a:rPr>
            </a:br>
            <a:r>
              <a:rPr lang="es-MX" sz="2400" b="1" dirty="0" smtClean="0">
                <a:effectLst>
                  <a:outerShdw blurRad="38100" dist="38100" dir="2700000" algn="tl">
                    <a:srgbClr val="C0C0C0"/>
                  </a:outerShdw>
                </a:effectLst>
                <a:latin typeface="Arial" pitchFamily="34" charset="0"/>
                <a:cs typeface="Arial" pitchFamily="34" charset="0"/>
              </a:rPr>
              <a:t/>
            </a:r>
            <a:br>
              <a:rPr lang="es-MX" sz="2400" b="1" dirty="0" smtClean="0">
                <a:effectLst>
                  <a:outerShdw blurRad="38100" dist="38100" dir="2700000" algn="tl">
                    <a:srgbClr val="C0C0C0"/>
                  </a:outerShdw>
                </a:effectLst>
                <a:latin typeface="Arial" pitchFamily="34" charset="0"/>
                <a:cs typeface="Arial" pitchFamily="34" charset="0"/>
              </a:rPr>
            </a:br>
            <a:r>
              <a:rPr lang="es-MX" sz="3200" b="1" dirty="0" smtClean="0">
                <a:effectLst>
                  <a:outerShdw blurRad="38100" dist="38100" dir="2700000" algn="tl">
                    <a:srgbClr val="C0C0C0"/>
                  </a:outerShdw>
                </a:effectLst>
                <a:latin typeface="Arial" pitchFamily="34" charset="0"/>
                <a:cs typeface="Arial" pitchFamily="34" charset="0"/>
              </a:rPr>
              <a:t>IV. Sistema </a:t>
            </a:r>
            <a:r>
              <a:rPr lang="es-MX" sz="3200" b="1" dirty="0" err="1" smtClean="0">
                <a:effectLst>
                  <a:outerShdw blurRad="38100" dist="38100" dir="2700000" algn="tl">
                    <a:srgbClr val="C0C0C0"/>
                  </a:outerShdw>
                </a:effectLst>
                <a:latin typeface="Arial" pitchFamily="34" charset="0"/>
                <a:cs typeface="Arial" pitchFamily="34" charset="0"/>
              </a:rPr>
              <a:t>Infomex</a:t>
            </a:r>
            <a:r>
              <a:rPr lang="es-MX" sz="3200" b="1" dirty="0" smtClean="0">
                <a:effectLst>
                  <a:outerShdw blurRad="38100" dist="38100" dir="2700000" algn="tl">
                    <a:srgbClr val="C0C0C0"/>
                  </a:outerShdw>
                </a:effectLst>
                <a:latin typeface="Arial" pitchFamily="34" charset="0"/>
                <a:cs typeface="Arial" pitchFamily="34" charset="0"/>
              </a:rPr>
              <a:t/>
            </a:r>
            <a:br>
              <a:rPr lang="es-MX" sz="3200" b="1" dirty="0" smtClean="0">
                <a:effectLst>
                  <a:outerShdw blurRad="38100" dist="38100" dir="2700000" algn="tl">
                    <a:srgbClr val="C0C0C0"/>
                  </a:outerShdw>
                </a:effectLst>
                <a:latin typeface="Arial" pitchFamily="34" charset="0"/>
                <a:cs typeface="Arial" pitchFamily="34" charset="0"/>
              </a:rPr>
            </a:br>
            <a:endParaRPr lang="es-ES" sz="3200" b="1" dirty="0" smtClean="0">
              <a:effectLst>
                <a:outerShdw blurRad="38100" dist="38100" dir="2700000" algn="tl">
                  <a:srgbClr val="C0C0C0"/>
                </a:outerShdw>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3657" y="1167110"/>
            <a:ext cx="6669568" cy="2330520"/>
          </a:xfrm>
          <a:prstGeom prst="rect">
            <a:avLst/>
          </a:prstGeom>
          <a:noFill/>
          <a:ln w="9525">
            <a:noFill/>
            <a:miter lim="800000"/>
            <a:headEnd/>
            <a:tailEnd/>
          </a:ln>
        </p:spPr>
      </p:pic>
      <p:sp>
        <p:nvSpPr>
          <p:cNvPr id="9" name="8 Cheurón"/>
          <p:cNvSpPr/>
          <p:nvPr/>
        </p:nvSpPr>
        <p:spPr>
          <a:xfrm>
            <a:off x="387801" y="1240490"/>
            <a:ext cx="1717223" cy="2143140"/>
          </a:xfrm>
          <a:prstGeom prst="chevron">
            <a:avLst>
              <a:gd name="adj" fmla="val 16968"/>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Cheurón"/>
          <p:cNvSpPr/>
          <p:nvPr/>
        </p:nvSpPr>
        <p:spPr>
          <a:xfrm>
            <a:off x="1850883" y="1240490"/>
            <a:ext cx="1711468" cy="2143140"/>
          </a:xfrm>
          <a:prstGeom prst="chevron">
            <a:avLst>
              <a:gd name="adj" fmla="val 17886"/>
            </a:avLst>
          </a:prstGeom>
          <a:solidFill>
            <a:srgbClr val="FF000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Cheurón"/>
          <p:cNvSpPr/>
          <p:nvPr/>
        </p:nvSpPr>
        <p:spPr>
          <a:xfrm>
            <a:off x="3266337" y="1240490"/>
            <a:ext cx="2060171" cy="2143140"/>
          </a:xfrm>
          <a:prstGeom prst="chevron">
            <a:avLst>
              <a:gd name="adj" fmla="val 19262"/>
            </a:avLst>
          </a:prstGeom>
          <a:solidFill>
            <a:srgbClr val="00B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11 Cheurón"/>
          <p:cNvSpPr/>
          <p:nvPr/>
        </p:nvSpPr>
        <p:spPr>
          <a:xfrm>
            <a:off x="5022410" y="1238548"/>
            <a:ext cx="1888238" cy="2143140"/>
          </a:xfrm>
          <a:prstGeom prst="chevron">
            <a:avLst>
              <a:gd name="adj" fmla="val 17269"/>
            </a:avLst>
          </a:prstGeom>
          <a:solidFill>
            <a:srgbClr val="7030A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Pentágono"/>
          <p:cNvSpPr/>
          <p:nvPr/>
        </p:nvSpPr>
        <p:spPr>
          <a:xfrm>
            <a:off x="108951" y="1240490"/>
            <a:ext cx="392322" cy="2143140"/>
          </a:xfrm>
          <a:prstGeom prst="homePlate">
            <a:avLst/>
          </a:prstGeom>
          <a:solidFill>
            <a:srgbClr val="FFFF0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heurón"/>
          <p:cNvSpPr/>
          <p:nvPr/>
        </p:nvSpPr>
        <p:spPr>
          <a:xfrm>
            <a:off x="6651229" y="1238548"/>
            <a:ext cx="1425971" cy="2143140"/>
          </a:xfrm>
          <a:prstGeom prst="chevron">
            <a:avLst>
              <a:gd name="adj" fmla="val 20178"/>
            </a:avLst>
          </a:prstGeom>
          <a:solidFill>
            <a:schemeClr val="accent3">
              <a:lumMod val="50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0" name="19 CuadroTexto"/>
          <p:cNvSpPr txBox="1"/>
          <p:nvPr/>
        </p:nvSpPr>
        <p:spPr>
          <a:xfrm>
            <a:off x="7008387" y="1309986"/>
            <a:ext cx="428322" cy="253916"/>
          </a:xfrm>
          <a:prstGeom prst="rect">
            <a:avLst/>
          </a:prstGeom>
          <a:noFill/>
        </p:spPr>
        <p:txBody>
          <a:bodyPr wrap="none" rtlCol="0">
            <a:spAutoFit/>
          </a:bodyPr>
          <a:lstStyle/>
          <a:p>
            <a:r>
              <a:rPr lang="es-MX" sz="1050" b="1" dirty="0" smtClean="0">
                <a:solidFill>
                  <a:schemeClr val="tx1">
                    <a:lumMod val="85000"/>
                    <a:lumOff val="15000"/>
                  </a:schemeClr>
                </a:solidFill>
                <a:latin typeface="Arial Narrow" pitchFamily="34" charset="0"/>
              </a:rPr>
              <a:t>2011</a:t>
            </a:r>
            <a:endParaRPr lang="es-ES" sz="1050" b="1" dirty="0">
              <a:solidFill>
                <a:schemeClr val="tx1">
                  <a:lumMod val="85000"/>
                  <a:lumOff val="15000"/>
                </a:schemeClr>
              </a:solidFill>
              <a:latin typeface="Arial Narrow" pitchFamily="34" charset="0"/>
            </a:endParaRPr>
          </a:p>
        </p:txBody>
      </p:sp>
      <p:cxnSp>
        <p:nvCxnSpPr>
          <p:cNvPr id="25" name="24 Conector recto"/>
          <p:cNvCxnSpPr/>
          <p:nvPr/>
        </p:nvCxnSpPr>
        <p:spPr>
          <a:xfrm rot="5400000">
            <a:off x="6794073" y="2024366"/>
            <a:ext cx="571504"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rot="5400000">
            <a:off x="6865511" y="2595870"/>
            <a:ext cx="571504"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6171127" y="2309322"/>
            <a:ext cx="2928958" cy="0"/>
          </a:xfrm>
          <a:prstGeom prst="line">
            <a:avLst/>
          </a:prstGeom>
          <a:ln w="114300">
            <a:solidFill>
              <a:srgbClr val="7030A0"/>
            </a:solidFill>
          </a:ln>
        </p:spPr>
        <p:style>
          <a:lnRef idx="1">
            <a:schemeClr val="accent1"/>
          </a:lnRef>
          <a:fillRef idx="0">
            <a:schemeClr val="accent1"/>
          </a:fillRef>
          <a:effectRef idx="0">
            <a:schemeClr val="accent1"/>
          </a:effectRef>
          <a:fontRef idx="minor">
            <a:schemeClr val="tx1"/>
          </a:fontRef>
        </p:style>
      </p:cxnSp>
      <p:sp>
        <p:nvSpPr>
          <p:cNvPr id="27" name="26 CuadroTexto"/>
          <p:cNvSpPr txBox="1"/>
          <p:nvPr/>
        </p:nvSpPr>
        <p:spPr>
          <a:xfrm>
            <a:off x="6794073" y="1452862"/>
            <a:ext cx="502061" cy="307777"/>
          </a:xfrm>
          <a:prstGeom prst="rect">
            <a:avLst/>
          </a:prstGeom>
          <a:noFill/>
        </p:spPr>
        <p:txBody>
          <a:bodyPr wrap="none" rtlCol="0">
            <a:spAutoFit/>
          </a:bodyPr>
          <a:lstStyle/>
          <a:p>
            <a:pPr algn="ctr"/>
            <a:r>
              <a:rPr lang="es-MX" sz="700" b="1" dirty="0" smtClean="0">
                <a:latin typeface="Arial Narrow" pitchFamily="34" charset="0"/>
              </a:rPr>
              <a:t>15/3</a:t>
            </a:r>
          </a:p>
          <a:p>
            <a:pPr algn="ctr"/>
            <a:r>
              <a:rPr lang="es-MX" sz="700" b="1" dirty="0" smtClean="0">
                <a:latin typeface="Arial Narrow" pitchFamily="34" charset="0"/>
              </a:rPr>
              <a:t>Guerrero</a:t>
            </a:r>
            <a:endParaRPr lang="es-ES" sz="700" b="1" dirty="0">
              <a:latin typeface="Arial Narrow" pitchFamily="34" charset="0"/>
            </a:endParaRPr>
          </a:p>
        </p:txBody>
      </p:sp>
      <p:sp>
        <p:nvSpPr>
          <p:cNvPr id="28" name="27 CuadroTexto"/>
          <p:cNvSpPr txBox="1"/>
          <p:nvPr/>
        </p:nvSpPr>
        <p:spPr>
          <a:xfrm>
            <a:off x="7111084" y="2667308"/>
            <a:ext cx="439544" cy="307777"/>
          </a:xfrm>
          <a:prstGeom prst="rect">
            <a:avLst/>
          </a:prstGeom>
          <a:noFill/>
        </p:spPr>
        <p:txBody>
          <a:bodyPr wrap="none" rtlCol="0">
            <a:spAutoFit/>
          </a:bodyPr>
          <a:lstStyle/>
          <a:p>
            <a:pPr algn="ctr"/>
            <a:r>
              <a:rPr lang="es-MX" sz="700" b="1" dirty="0" smtClean="0">
                <a:latin typeface="Arial Narrow" pitchFamily="34" charset="0"/>
              </a:rPr>
              <a:t>24/3</a:t>
            </a:r>
          </a:p>
          <a:p>
            <a:pPr algn="ctr"/>
            <a:r>
              <a:rPr lang="es-MX" sz="700" b="1" dirty="0" smtClean="0">
                <a:latin typeface="Arial Narrow" pitchFamily="34" charset="0"/>
              </a:rPr>
              <a:t>Sonora</a:t>
            </a:r>
            <a:endParaRPr lang="es-ES" sz="700" b="1" dirty="0">
              <a:latin typeface="Arial Narrow" pitchFamily="34" charset="0"/>
            </a:endParaRPr>
          </a:p>
        </p:txBody>
      </p:sp>
      <p:sp>
        <p:nvSpPr>
          <p:cNvPr id="2" name="1 Título"/>
          <p:cNvSpPr>
            <a:spLocks noGrp="1"/>
          </p:cNvSpPr>
          <p:nvPr>
            <p:ph type="title"/>
          </p:nvPr>
        </p:nvSpPr>
        <p:spPr>
          <a:xfrm>
            <a:off x="1171580" y="428604"/>
            <a:ext cx="6543692" cy="989034"/>
          </a:xfrm>
        </p:spPr>
        <p:txBody>
          <a:bodyPr/>
          <a:lstStyle/>
          <a:p>
            <a:r>
              <a:rPr lang="es-MX" sz="2400" dirty="0" smtClean="0">
                <a:effectLst>
                  <a:outerShdw blurRad="38100" dist="38100" dir="2700000" algn="tl">
                    <a:srgbClr val="000000">
                      <a:alpha val="43137"/>
                    </a:srgbClr>
                  </a:outerShdw>
                </a:effectLst>
                <a:latin typeface="Arial" pitchFamily="34" charset="0"/>
                <a:cs typeface="Arial" pitchFamily="34" charset="0"/>
              </a:rPr>
              <a:t>Línea de tiempo de implantación</a:t>
            </a:r>
            <a:endParaRPr lang="es-ES" sz="24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47656" y="3420089"/>
            <a:ext cx="9072594" cy="2523512"/>
          </a:xfrm>
        </p:spPr>
        <p:txBody>
          <a:bodyPr>
            <a:noAutofit/>
          </a:bodyPr>
          <a:lstStyle/>
          <a:p>
            <a:pPr marL="0" indent="0" algn="ctr">
              <a:lnSpc>
                <a:spcPct val="150000"/>
              </a:lnSpc>
              <a:spcBef>
                <a:spcPts val="0"/>
              </a:spcBef>
              <a:buNone/>
            </a:pPr>
            <a:r>
              <a:rPr lang="es-MX" sz="2200" dirty="0" smtClean="0"/>
              <a:t>Los 35 sistemas </a:t>
            </a:r>
            <a:r>
              <a:rPr lang="es-MX" sz="2200" dirty="0" smtClean="0">
                <a:solidFill>
                  <a:srgbClr val="FFC000"/>
                </a:solidFill>
                <a:effectLst>
                  <a:outerShdw blurRad="38100" dist="38100" dir="2700000" algn="tl">
                    <a:srgbClr val="000000">
                      <a:alpha val="43137"/>
                    </a:srgbClr>
                  </a:outerShdw>
                </a:effectLst>
              </a:rPr>
              <a:t>Info</a:t>
            </a:r>
            <a:r>
              <a:rPr lang="es-MX" sz="2200" dirty="0" smtClean="0"/>
              <a:t>mex actualmente operando incluyen más de </a:t>
            </a:r>
            <a:r>
              <a:rPr lang="es-MX" sz="2200" dirty="0" smtClean="0">
                <a:solidFill>
                  <a:srgbClr val="FFC000"/>
                </a:solidFill>
                <a:effectLst>
                  <a:outerShdw blurRad="38100" dist="38100" dir="2700000" algn="tl">
                    <a:srgbClr val="000000">
                      <a:alpha val="43137"/>
                    </a:srgbClr>
                  </a:outerShdw>
                </a:effectLst>
              </a:rPr>
              <a:t>2,100</a:t>
            </a:r>
            <a:r>
              <a:rPr lang="es-MX" sz="2200" dirty="0" smtClean="0">
                <a:solidFill>
                  <a:schemeClr val="bg1"/>
                </a:solidFill>
                <a:effectLst>
                  <a:outerShdw blurRad="38100" dist="38100" dir="2700000" algn="tl">
                    <a:srgbClr val="000000">
                      <a:alpha val="43137"/>
                    </a:srgbClr>
                  </a:outerShdw>
                </a:effectLst>
              </a:rPr>
              <a:t> </a:t>
            </a:r>
            <a:r>
              <a:rPr lang="es-MX" sz="2200" dirty="0" smtClean="0"/>
              <a:t>instituciones, integrador por: </a:t>
            </a:r>
            <a:r>
              <a:rPr lang="es-MX" sz="2200" dirty="0" smtClean="0">
                <a:solidFill>
                  <a:srgbClr val="FFC000"/>
                </a:solidFill>
                <a:effectLst>
                  <a:outerShdw blurRad="38100" dist="38100" dir="2700000" algn="tl">
                    <a:srgbClr val="000000">
                      <a:alpha val="43137"/>
                    </a:srgbClr>
                  </a:outerShdw>
                </a:effectLst>
              </a:rPr>
              <a:t>25 Estados, 507 Municipios, </a:t>
            </a:r>
            <a:r>
              <a:rPr lang="es-MX" sz="2200" dirty="0" smtClean="0"/>
              <a:t>la SCJN, la CNDH, el IFE, el INEGI, el CJF, el TEPJF, el TFJFA, la UAAAN y el</a:t>
            </a:r>
            <a:r>
              <a:rPr lang="es-ES" sz="2200" dirty="0" smtClean="0"/>
              <a:t> </a:t>
            </a:r>
            <a:r>
              <a:rPr lang="es-ES" sz="2200" dirty="0" err="1" smtClean="0"/>
              <a:t>TFCyA</a:t>
            </a:r>
            <a:r>
              <a:rPr lang="es-MX" sz="2200" dirty="0" smtClean="0"/>
              <a:t>, así como todo el Poder Ejecutivo Federal, han procesado más de: </a:t>
            </a:r>
          </a:p>
          <a:p>
            <a:pPr marL="0" indent="0" algn="ctr">
              <a:lnSpc>
                <a:spcPct val="150000"/>
              </a:lnSpc>
              <a:spcBef>
                <a:spcPts val="0"/>
              </a:spcBef>
              <a:buNone/>
            </a:pPr>
            <a:r>
              <a:rPr lang="es-MX" sz="2200" b="1" dirty="0" smtClean="0">
                <a:solidFill>
                  <a:srgbClr val="FFC000"/>
                </a:solidFill>
                <a:effectLst>
                  <a:outerShdw blurRad="38100" dist="38100" dir="2700000" algn="tl">
                    <a:srgbClr val="000000">
                      <a:alpha val="43137"/>
                    </a:srgbClr>
                  </a:outerShdw>
                </a:effectLst>
              </a:rPr>
              <a:t>1 millón de solicitudes</a:t>
            </a:r>
          </a:p>
          <a:p>
            <a:pPr>
              <a:lnSpc>
                <a:spcPct val="150000"/>
              </a:lnSpc>
              <a:buNone/>
            </a:pPr>
            <a:endParaRPr lang="es-MX" sz="2200" dirty="0" smtClean="0"/>
          </a:p>
          <a:p>
            <a:pPr>
              <a:lnSpc>
                <a:spcPct val="150000"/>
              </a:lnSpc>
              <a:buNone/>
            </a:pPr>
            <a:endParaRPr lang="es-MX" sz="2200" dirty="0" smtClean="0"/>
          </a:p>
          <a:p>
            <a:pPr>
              <a:lnSpc>
                <a:spcPct val="150000"/>
              </a:lnSpc>
              <a:buNone/>
            </a:pPr>
            <a:endParaRPr lang="es-ES" sz="2200" dirty="0"/>
          </a:p>
        </p:txBody>
      </p:sp>
      <p:cxnSp>
        <p:nvCxnSpPr>
          <p:cNvPr id="17" name="16 Conector recto"/>
          <p:cNvCxnSpPr/>
          <p:nvPr/>
        </p:nvCxnSpPr>
        <p:spPr>
          <a:xfrm rot="5400000">
            <a:off x="7508448" y="1986266"/>
            <a:ext cx="571504"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7346523" y="1414762"/>
            <a:ext cx="559770" cy="307777"/>
          </a:xfrm>
          <a:prstGeom prst="rect">
            <a:avLst/>
          </a:prstGeom>
          <a:noFill/>
        </p:spPr>
        <p:txBody>
          <a:bodyPr wrap="none" rtlCol="0">
            <a:spAutoFit/>
          </a:bodyPr>
          <a:lstStyle/>
          <a:p>
            <a:pPr algn="ctr"/>
            <a:r>
              <a:rPr lang="es-MX" sz="700" b="1" dirty="0" smtClean="0">
                <a:latin typeface="Arial Narrow" pitchFamily="34" charset="0"/>
              </a:rPr>
              <a:t>11/11</a:t>
            </a:r>
          </a:p>
          <a:p>
            <a:pPr algn="ctr"/>
            <a:r>
              <a:rPr lang="es-MX" sz="700" b="1" dirty="0" smtClean="0">
                <a:latin typeface="Arial Narrow" pitchFamily="34" charset="0"/>
              </a:rPr>
              <a:t>Campeche</a:t>
            </a:r>
            <a:endParaRPr lang="es-ES" sz="700" b="1" dirty="0">
              <a:latin typeface="Arial Narrow" pitchFamily="34" charset="0"/>
            </a:endParaRPr>
          </a:p>
        </p:txBody>
      </p:sp>
      <p:sp>
        <p:nvSpPr>
          <p:cNvPr id="30" name="29 Cheurón"/>
          <p:cNvSpPr/>
          <p:nvPr/>
        </p:nvSpPr>
        <p:spPr>
          <a:xfrm>
            <a:off x="7886700" y="1238548"/>
            <a:ext cx="1250533" cy="2143140"/>
          </a:xfrm>
          <a:prstGeom prst="chevron">
            <a:avLst>
              <a:gd name="adj" fmla="val 20178"/>
            </a:avLst>
          </a:prstGeom>
          <a:solidFill>
            <a:schemeClr val="tx2">
              <a:lumMod val="60000"/>
              <a:lumOff val="40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1" name="30 CuadroTexto"/>
          <p:cNvSpPr txBox="1"/>
          <p:nvPr/>
        </p:nvSpPr>
        <p:spPr>
          <a:xfrm>
            <a:off x="8237112" y="1300461"/>
            <a:ext cx="428322" cy="253916"/>
          </a:xfrm>
          <a:prstGeom prst="rect">
            <a:avLst/>
          </a:prstGeom>
          <a:noFill/>
        </p:spPr>
        <p:txBody>
          <a:bodyPr wrap="none" rtlCol="0">
            <a:spAutoFit/>
          </a:bodyPr>
          <a:lstStyle/>
          <a:p>
            <a:r>
              <a:rPr lang="es-MX" sz="1050" b="1" dirty="0" smtClean="0">
                <a:solidFill>
                  <a:schemeClr val="tx1">
                    <a:lumMod val="85000"/>
                    <a:lumOff val="15000"/>
                  </a:schemeClr>
                </a:solidFill>
                <a:latin typeface="Arial Narrow" pitchFamily="34" charset="0"/>
              </a:rPr>
              <a:t>2012</a:t>
            </a:r>
            <a:endParaRPr lang="es-ES" sz="1050" b="1" dirty="0">
              <a:solidFill>
                <a:schemeClr val="tx1">
                  <a:lumMod val="85000"/>
                  <a:lumOff val="15000"/>
                </a:schemeClr>
              </a:solidFill>
              <a:latin typeface="Arial Narrow" pitchFamily="34" charset="0"/>
            </a:endParaRPr>
          </a:p>
        </p:txBody>
      </p:sp>
      <p:cxnSp>
        <p:nvCxnSpPr>
          <p:cNvPr id="38" name="37 Conector recto"/>
          <p:cNvCxnSpPr/>
          <p:nvPr/>
        </p:nvCxnSpPr>
        <p:spPr>
          <a:xfrm rot="5400000">
            <a:off x="7894211" y="2633970"/>
            <a:ext cx="571504"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8139784" y="2705408"/>
            <a:ext cx="421911" cy="307777"/>
          </a:xfrm>
          <a:prstGeom prst="rect">
            <a:avLst/>
          </a:prstGeom>
          <a:noFill/>
        </p:spPr>
        <p:txBody>
          <a:bodyPr wrap="none" rtlCol="0">
            <a:spAutoFit/>
          </a:bodyPr>
          <a:lstStyle/>
          <a:p>
            <a:pPr algn="ctr"/>
            <a:r>
              <a:rPr lang="es-MX" sz="700" b="1" dirty="0" smtClean="0">
                <a:latin typeface="Arial Narrow" pitchFamily="34" charset="0"/>
              </a:rPr>
              <a:t>2/2</a:t>
            </a:r>
          </a:p>
          <a:p>
            <a:pPr algn="ctr"/>
            <a:r>
              <a:rPr lang="es-MX" sz="700" b="1" dirty="0" err="1" smtClean="0">
                <a:latin typeface="Arial Narrow" pitchFamily="34" charset="0"/>
              </a:rPr>
              <a:t>TFCyA</a:t>
            </a:r>
            <a:endParaRPr lang="es-ES" sz="700" b="1" dirty="0">
              <a:latin typeface="Arial Narrow" pitchFamily="34" charset="0"/>
            </a:endParaRPr>
          </a:p>
        </p:txBody>
      </p:sp>
    </p:spTree>
    <p:extLst>
      <p:ext uri="{BB962C8B-B14F-4D97-AF65-F5344CB8AC3E}">
        <p14:creationId xmlns:p14="http://schemas.microsoft.com/office/powerpoint/2010/main" val="355539486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5 Imagen" descr="Mapa INFOMEX en en operacion 7 enero 2010.png"/>
          <p:cNvPicPr>
            <a:picLocks noChangeAspect="1"/>
          </p:cNvPicPr>
          <p:nvPr/>
        </p:nvPicPr>
        <p:blipFill>
          <a:blip r:embed="rId2"/>
          <a:stretch>
            <a:fillRect/>
          </a:stretch>
        </p:blipFill>
        <p:spPr bwMode="auto">
          <a:xfrm>
            <a:off x="2491115" y="1558371"/>
            <a:ext cx="6605587" cy="4878283"/>
          </a:xfrm>
          <a:prstGeom prst="rect">
            <a:avLst/>
          </a:prstGeom>
          <a:noFill/>
          <a:ln w="9525">
            <a:noFill/>
            <a:miter lim="800000"/>
            <a:headEnd/>
            <a:tailEnd/>
          </a:ln>
        </p:spPr>
      </p:pic>
      <p:sp>
        <p:nvSpPr>
          <p:cNvPr id="45059" name="Rectangle 3"/>
          <p:cNvSpPr>
            <a:spLocks noChangeArrowheads="1"/>
          </p:cNvSpPr>
          <p:nvPr/>
        </p:nvSpPr>
        <p:spPr bwMode="auto">
          <a:xfrm>
            <a:off x="0" y="4959350"/>
            <a:ext cx="4448175" cy="647700"/>
          </a:xfrm>
          <a:prstGeom prst="rect">
            <a:avLst/>
          </a:prstGeom>
          <a:noFill/>
          <a:ln w="9525">
            <a:noFill/>
            <a:miter lim="800000"/>
            <a:headEnd/>
            <a:tailEnd/>
          </a:ln>
        </p:spPr>
        <p:txBody>
          <a:bodyPr wrap="none" anchor="ctr">
            <a:spAutoFit/>
          </a:bodyPr>
          <a:lstStyle/>
          <a:p>
            <a:pPr>
              <a:buClr>
                <a:srgbClr val="FF9933"/>
              </a:buClr>
              <a:buFont typeface="Wingdings" pitchFamily="2" charset="2"/>
              <a:buChar char="n"/>
            </a:pPr>
            <a:r>
              <a:rPr lang="es-ES" dirty="0">
                <a:solidFill>
                  <a:srgbClr val="000000"/>
                </a:solidFill>
              </a:rPr>
              <a:t> </a:t>
            </a:r>
            <a:r>
              <a:rPr lang="es-ES" dirty="0"/>
              <a:t>Estados con INFOMEX operando (</a:t>
            </a:r>
            <a:r>
              <a:rPr lang="es-ES" dirty="0" smtClean="0"/>
              <a:t>25)</a:t>
            </a:r>
            <a:endParaRPr lang="es-ES" dirty="0"/>
          </a:p>
          <a:p>
            <a:pPr>
              <a:buClr>
                <a:srgbClr val="FFFF99"/>
              </a:buClr>
              <a:buFont typeface="Wingdings" pitchFamily="2" charset="2"/>
              <a:buChar char="n"/>
            </a:pPr>
            <a:r>
              <a:rPr lang="es-ES" dirty="0"/>
              <a:t> Estados en proceso de integración </a:t>
            </a:r>
            <a:r>
              <a:rPr lang="es-ES" dirty="0" smtClean="0"/>
              <a:t>(7)</a:t>
            </a:r>
            <a:endParaRPr lang="es-ES" dirty="0"/>
          </a:p>
        </p:txBody>
      </p:sp>
      <p:sp>
        <p:nvSpPr>
          <p:cNvPr id="45060" name="Text Box 4"/>
          <p:cNvSpPr txBox="1">
            <a:spLocks noChangeArrowheads="1"/>
          </p:cNvSpPr>
          <p:nvPr/>
        </p:nvSpPr>
        <p:spPr bwMode="auto">
          <a:xfrm>
            <a:off x="404813" y="661988"/>
            <a:ext cx="8451850" cy="954107"/>
          </a:xfrm>
          <a:prstGeom prst="rect">
            <a:avLst/>
          </a:prstGeom>
          <a:noFill/>
          <a:ln w="9525">
            <a:noFill/>
            <a:miter lim="800000"/>
            <a:headEnd/>
            <a:tailEnd/>
          </a:ln>
        </p:spPr>
        <p:txBody>
          <a:bodyPr>
            <a:spAutoFit/>
          </a:bodyPr>
          <a:lstStyle/>
          <a:p>
            <a:pPr algn="ctr"/>
            <a:r>
              <a:rPr lang="es-MX" sz="2800" b="1" dirty="0" smtClean="0">
                <a:effectLst>
                  <a:outerShdw blurRad="38100" dist="38100" dir="2700000" algn="tl">
                    <a:srgbClr val="000000">
                      <a:alpha val="43137"/>
                    </a:srgbClr>
                  </a:outerShdw>
                </a:effectLst>
                <a:latin typeface="+mj-lt"/>
              </a:rPr>
              <a:t>Sistema Infomex</a:t>
            </a:r>
            <a:endParaRPr lang="es-MX" sz="2800" b="1" dirty="0">
              <a:effectLst>
                <a:outerShdw blurRad="38100" dist="38100" dir="2700000" algn="tl">
                  <a:srgbClr val="000000">
                    <a:alpha val="43137"/>
                  </a:srgbClr>
                </a:outerShdw>
              </a:effectLst>
              <a:latin typeface="+mj-lt"/>
            </a:endParaRPr>
          </a:p>
          <a:p>
            <a:pPr algn="ctr"/>
            <a:r>
              <a:rPr lang="es-MX" sz="2800" dirty="0">
                <a:effectLst>
                  <a:outerShdw blurRad="38100" dist="38100" dir="2700000" algn="tl">
                    <a:srgbClr val="000000">
                      <a:alpha val="43137"/>
                    </a:srgbClr>
                  </a:outerShdw>
                </a:effectLst>
                <a:latin typeface="+mj-lt"/>
              </a:rPr>
              <a:t>Un sistema nacional para el ejercicio de un derecho</a:t>
            </a:r>
            <a:endParaRPr lang="es-ES" sz="28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107713712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485775" y="714375"/>
            <a:ext cx="8229600" cy="1143000"/>
          </a:xfrm>
        </p:spPr>
        <p:txBody>
          <a:bodyPr/>
          <a:lstStyle/>
          <a:p>
            <a:r>
              <a:rPr lang="es-MX" b="1" dirty="0" smtClean="0">
                <a:latin typeface="Arial" pitchFamily="34" charset="0"/>
                <a:cs typeface="Arial" pitchFamily="34" charset="0"/>
              </a:rPr>
              <a:t>La construcción del derecho de acceso a la información en México</a:t>
            </a:r>
            <a:endParaRPr lang="es-ES" b="1" dirty="0" smtClean="0">
              <a:latin typeface="Arial" pitchFamily="34" charset="0"/>
              <a:cs typeface="Arial" pitchFamily="34" charset="0"/>
            </a:endParaRPr>
          </a:p>
        </p:txBody>
      </p:sp>
      <p:sp>
        <p:nvSpPr>
          <p:cNvPr id="28675" name="2 Marcador de contenido"/>
          <p:cNvSpPr>
            <a:spLocks noGrp="1"/>
          </p:cNvSpPr>
          <p:nvPr>
            <p:ph idx="1"/>
          </p:nvPr>
        </p:nvSpPr>
        <p:spPr>
          <a:xfrm>
            <a:off x="285750" y="2000250"/>
            <a:ext cx="8572500" cy="3429000"/>
          </a:xfrm>
        </p:spPr>
        <p:txBody>
          <a:bodyPr/>
          <a:lstStyle/>
          <a:p>
            <a:pPr algn="just">
              <a:buClr>
                <a:srgbClr val="7030A0"/>
              </a:buClr>
              <a:buFont typeface="Wingdings" pitchFamily="2" charset="2"/>
              <a:buChar char="v"/>
            </a:pPr>
            <a:r>
              <a:rPr lang="es-MX" sz="2000" b="1" dirty="0" smtClean="0">
                <a:latin typeface="Arial" pitchFamily="34" charset="0"/>
                <a:cs typeface="Arial" pitchFamily="34" charset="0"/>
              </a:rPr>
              <a:t>1977</a:t>
            </a:r>
            <a:r>
              <a:rPr lang="es-MX" sz="2000" dirty="0" smtClean="0">
                <a:latin typeface="Arial" pitchFamily="34" charset="0"/>
                <a:cs typeface="Arial" pitchFamily="34" charset="0"/>
              </a:rPr>
              <a:t>: Una prerrogativa de los partidos políticos: “El derecho a la información será garantizado por el Estado” (Art. 6 constitucional)</a:t>
            </a:r>
          </a:p>
          <a:p>
            <a:pPr algn="just">
              <a:buClr>
                <a:srgbClr val="7030A0"/>
              </a:buClr>
              <a:buFont typeface="Wingdings" pitchFamily="2" charset="2"/>
              <a:buChar char="v"/>
            </a:pPr>
            <a:endParaRPr lang="es-MX" sz="2000" dirty="0" smtClean="0">
              <a:latin typeface="Arial" pitchFamily="34" charset="0"/>
              <a:cs typeface="Arial" pitchFamily="34" charset="0"/>
            </a:endParaRPr>
          </a:p>
          <a:p>
            <a:pPr algn="just">
              <a:buClr>
                <a:srgbClr val="7030A0"/>
              </a:buClr>
              <a:buFont typeface="Wingdings" pitchFamily="2" charset="2"/>
              <a:buChar char="v"/>
            </a:pPr>
            <a:r>
              <a:rPr lang="es-MX" sz="2000" b="1" dirty="0" smtClean="0">
                <a:latin typeface="Arial" pitchFamily="34" charset="0"/>
                <a:cs typeface="Arial" pitchFamily="34" charset="0"/>
              </a:rPr>
              <a:t>1996</a:t>
            </a:r>
            <a:r>
              <a:rPr lang="es-MX" sz="2000" dirty="0" smtClean="0">
                <a:latin typeface="Arial" pitchFamily="34" charset="0"/>
                <a:cs typeface="Arial" pitchFamily="34" charset="0"/>
              </a:rPr>
              <a:t>: Resolución de la SCJN sobre el Caso “Aguas Blancas”</a:t>
            </a:r>
          </a:p>
          <a:p>
            <a:pPr algn="just">
              <a:buClr>
                <a:srgbClr val="7030A0"/>
              </a:buClr>
              <a:buFont typeface="Wingdings" pitchFamily="2" charset="2"/>
              <a:buChar char="v"/>
            </a:pPr>
            <a:endParaRPr lang="es-MX" sz="2000" dirty="0" smtClean="0">
              <a:latin typeface="Arial" pitchFamily="34" charset="0"/>
              <a:cs typeface="Arial" pitchFamily="34" charset="0"/>
            </a:endParaRPr>
          </a:p>
          <a:p>
            <a:pPr algn="just">
              <a:buClr>
                <a:srgbClr val="7030A0"/>
              </a:buClr>
              <a:buFont typeface="Wingdings" pitchFamily="2" charset="2"/>
              <a:buChar char="v"/>
            </a:pPr>
            <a:r>
              <a:rPr lang="es-MX" sz="2000" b="1" dirty="0" smtClean="0">
                <a:latin typeface="Arial" pitchFamily="34" charset="0"/>
                <a:cs typeface="Arial" pitchFamily="34" charset="0"/>
              </a:rPr>
              <a:t>2002</a:t>
            </a:r>
            <a:r>
              <a:rPr lang="es-MX" sz="2000" dirty="0" smtClean="0">
                <a:latin typeface="Arial" pitchFamily="34" charset="0"/>
                <a:cs typeface="Arial" pitchFamily="34" charset="0"/>
              </a:rPr>
              <a:t>: La creación de la Ley Federal: el Grupo Oaxaca</a:t>
            </a:r>
          </a:p>
          <a:p>
            <a:pPr algn="just">
              <a:buClr>
                <a:srgbClr val="7030A0"/>
              </a:buClr>
              <a:buFont typeface="Wingdings" pitchFamily="2" charset="2"/>
              <a:buChar char="v"/>
            </a:pPr>
            <a:endParaRPr lang="es-MX" sz="2000" dirty="0" smtClean="0">
              <a:latin typeface="Arial" pitchFamily="34" charset="0"/>
              <a:cs typeface="Arial" pitchFamily="34" charset="0"/>
            </a:endParaRPr>
          </a:p>
          <a:p>
            <a:pPr algn="just">
              <a:buClr>
                <a:srgbClr val="7030A0"/>
              </a:buClr>
              <a:buFont typeface="Wingdings" pitchFamily="2" charset="2"/>
              <a:buChar char="v"/>
            </a:pPr>
            <a:r>
              <a:rPr lang="es-MX" sz="2000" b="1" dirty="0" smtClean="0">
                <a:latin typeface="Arial" pitchFamily="34" charset="0"/>
                <a:cs typeface="Arial" pitchFamily="34" charset="0"/>
              </a:rPr>
              <a:t>2002-2007</a:t>
            </a:r>
            <a:r>
              <a:rPr lang="es-MX" sz="2000" dirty="0" smtClean="0">
                <a:latin typeface="Arial" pitchFamily="34" charset="0"/>
                <a:cs typeface="Arial" pitchFamily="34" charset="0"/>
              </a:rPr>
              <a:t>: Creación y reforma de 32 leyes estatales de acceso a la información y de numerosos reglamentos municipales</a:t>
            </a:r>
          </a:p>
          <a:p>
            <a:pPr algn="just">
              <a:buClr>
                <a:srgbClr val="7030A0"/>
              </a:buClr>
              <a:buFont typeface="Wingdings" pitchFamily="2" charset="2"/>
              <a:buChar char="v"/>
            </a:pPr>
            <a:endParaRPr lang="es-MX" sz="2000" dirty="0" smtClean="0">
              <a:latin typeface="Arial" pitchFamily="34" charset="0"/>
              <a:cs typeface="Arial" pitchFamily="34" charset="0"/>
            </a:endParaRPr>
          </a:p>
          <a:p>
            <a:pPr algn="just">
              <a:buClr>
                <a:srgbClr val="7030A0"/>
              </a:buClr>
              <a:buFont typeface="Wingdings" pitchFamily="2" charset="2"/>
              <a:buChar char="v"/>
            </a:pPr>
            <a:r>
              <a:rPr lang="es-MX" sz="2000" b="1" dirty="0" smtClean="0">
                <a:latin typeface="Arial" pitchFamily="34" charset="0"/>
                <a:cs typeface="Arial" pitchFamily="34" charset="0"/>
              </a:rPr>
              <a:t>2007</a:t>
            </a:r>
            <a:r>
              <a:rPr lang="es-MX" sz="2000" dirty="0" smtClean="0">
                <a:latin typeface="Arial" pitchFamily="34" charset="0"/>
                <a:cs typeface="Arial" pitchFamily="34" charset="0"/>
              </a:rPr>
              <a:t>: Reforma al artículo 6 constitucional</a:t>
            </a:r>
            <a:endParaRPr lang="es-ES"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Rectángulo"/>
          <p:cNvSpPr>
            <a:spLocks noChangeArrowheads="1"/>
          </p:cNvSpPr>
          <p:nvPr/>
        </p:nvSpPr>
        <p:spPr bwMode="auto">
          <a:xfrm>
            <a:off x="2843213" y="677863"/>
            <a:ext cx="3198812" cy="647700"/>
          </a:xfrm>
          <a:prstGeom prst="rect">
            <a:avLst/>
          </a:prstGeom>
          <a:noFill/>
          <a:ln w="9525">
            <a:noFill/>
            <a:miter lim="800000"/>
            <a:headEnd/>
            <a:tailEnd/>
          </a:ln>
        </p:spPr>
        <p:txBody>
          <a:bodyPr wrap="none">
            <a:spAutoFit/>
          </a:bodyPr>
          <a:lstStyle/>
          <a:p>
            <a:r>
              <a:rPr lang="es-MX">
                <a:hlinkClick r:id="rId2"/>
              </a:rPr>
              <a:t>www.proyectoinfomex.org.mx</a:t>
            </a:r>
            <a:endParaRPr lang="es-MX"/>
          </a:p>
          <a:p>
            <a:endParaRPr lang="es-MX"/>
          </a:p>
        </p:txBody>
      </p:sp>
      <p:pic>
        <p:nvPicPr>
          <p:cNvPr id="98305" name="Picture 1"/>
          <p:cNvPicPr>
            <a:picLocks noChangeAspect="1" noChangeArrowheads="1"/>
          </p:cNvPicPr>
          <p:nvPr/>
        </p:nvPicPr>
        <p:blipFill>
          <a:blip r:embed="rId3"/>
          <a:srcRect l="9310" r="11035" b="35345"/>
          <a:stretch>
            <a:fillRect/>
          </a:stretch>
        </p:blipFill>
        <p:spPr bwMode="auto">
          <a:xfrm>
            <a:off x="378376" y="1033973"/>
            <a:ext cx="8339956" cy="5415555"/>
          </a:xfrm>
          <a:prstGeom prst="rect">
            <a:avLst/>
          </a:prstGeom>
          <a:noFill/>
          <a:ln w="9525">
            <a:noFill/>
            <a:miter lim="800000"/>
            <a:headEnd/>
            <a:tailEnd/>
          </a:ln>
          <a:effectLst/>
        </p:spPr>
      </p:pic>
    </p:spTree>
    <p:extLst>
      <p:ext uri="{BB962C8B-B14F-4D97-AF65-F5344CB8AC3E}">
        <p14:creationId xmlns:p14="http://schemas.microsoft.com/office/powerpoint/2010/main" val="278713929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a:blip r:embed="rId2"/>
          <a:srcRect l="7770" t="13979" r="6760" b="33958"/>
          <a:stretch>
            <a:fillRect/>
          </a:stretch>
        </p:blipFill>
        <p:spPr bwMode="auto">
          <a:xfrm>
            <a:off x="3117850" y="672860"/>
            <a:ext cx="3192006" cy="2164933"/>
          </a:xfrm>
          <a:prstGeom prst="rect">
            <a:avLst/>
          </a:prstGeom>
          <a:noFill/>
          <a:ln w="9525">
            <a:noFill/>
            <a:miter lim="800000"/>
            <a:headEnd/>
            <a:tailEnd/>
          </a:ln>
        </p:spPr>
      </p:pic>
      <p:pic>
        <p:nvPicPr>
          <p:cNvPr id="43012" name="Picture 2"/>
          <p:cNvPicPr>
            <a:picLocks noChangeAspect="1" noChangeArrowheads="1"/>
          </p:cNvPicPr>
          <p:nvPr/>
        </p:nvPicPr>
        <p:blipFill>
          <a:blip r:embed="rId3"/>
          <a:srcRect t="15790" r="1315" b="7018"/>
          <a:stretch>
            <a:fillRect/>
          </a:stretch>
        </p:blipFill>
        <p:spPr bwMode="auto">
          <a:xfrm>
            <a:off x="3214252" y="2879725"/>
            <a:ext cx="2865437" cy="2101850"/>
          </a:xfrm>
          <a:prstGeom prst="rect">
            <a:avLst/>
          </a:prstGeom>
          <a:noFill/>
          <a:ln w="9525">
            <a:noFill/>
            <a:miter lim="800000"/>
            <a:headEnd/>
            <a:tailEnd/>
          </a:ln>
        </p:spPr>
      </p:pic>
      <p:pic>
        <p:nvPicPr>
          <p:cNvPr id="43014" name="Picture 4"/>
          <p:cNvPicPr>
            <a:picLocks noChangeAspect="1" noChangeArrowheads="1"/>
          </p:cNvPicPr>
          <p:nvPr/>
        </p:nvPicPr>
        <p:blipFill>
          <a:blip r:embed="rId4"/>
          <a:srcRect t="15936" r="2888" b="6374"/>
          <a:stretch>
            <a:fillRect/>
          </a:stretch>
        </p:blipFill>
        <p:spPr bwMode="auto">
          <a:xfrm>
            <a:off x="47299" y="4802188"/>
            <a:ext cx="2921000" cy="1785937"/>
          </a:xfrm>
          <a:prstGeom prst="rect">
            <a:avLst/>
          </a:prstGeom>
          <a:noFill/>
          <a:ln w="9525">
            <a:noFill/>
            <a:miter lim="800000"/>
            <a:headEnd/>
            <a:tailEnd/>
          </a:ln>
        </p:spPr>
      </p:pic>
      <p:pic>
        <p:nvPicPr>
          <p:cNvPr id="43017" name="Picture 11"/>
          <p:cNvPicPr>
            <a:picLocks noChangeAspect="1" noChangeArrowheads="1"/>
          </p:cNvPicPr>
          <p:nvPr/>
        </p:nvPicPr>
        <p:blipFill>
          <a:blip r:embed="rId5"/>
          <a:srcRect t="16185" r="1064" b="15897"/>
          <a:stretch>
            <a:fillRect/>
          </a:stretch>
        </p:blipFill>
        <p:spPr bwMode="auto">
          <a:xfrm>
            <a:off x="3057525" y="4903076"/>
            <a:ext cx="2797175" cy="1681873"/>
          </a:xfrm>
          <a:prstGeom prst="rect">
            <a:avLst/>
          </a:prstGeom>
          <a:noFill/>
          <a:ln w="9525">
            <a:noFill/>
            <a:miter lim="800000"/>
            <a:headEnd/>
            <a:tailEnd/>
          </a:ln>
        </p:spPr>
      </p:pic>
      <p:pic>
        <p:nvPicPr>
          <p:cNvPr id="43018" name="Picture 2"/>
          <p:cNvPicPr>
            <a:picLocks noChangeAspect="1" noChangeArrowheads="1"/>
          </p:cNvPicPr>
          <p:nvPr/>
        </p:nvPicPr>
        <p:blipFill>
          <a:blip r:embed="rId6"/>
          <a:srcRect l="5882" t="13553" r="11250" b="27327"/>
          <a:stretch>
            <a:fillRect/>
          </a:stretch>
        </p:blipFill>
        <p:spPr bwMode="auto">
          <a:xfrm>
            <a:off x="1" y="649288"/>
            <a:ext cx="3184633" cy="2330395"/>
          </a:xfrm>
          <a:prstGeom prst="rect">
            <a:avLst/>
          </a:prstGeom>
          <a:noFill/>
          <a:ln w="9525">
            <a:noFill/>
            <a:miter lim="800000"/>
            <a:headEnd/>
            <a:tailEnd/>
          </a:ln>
        </p:spPr>
      </p:pic>
      <p:pic>
        <p:nvPicPr>
          <p:cNvPr id="43020" name="Picture 12"/>
          <p:cNvPicPr>
            <a:picLocks noChangeAspect="1" noChangeArrowheads="1"/>
          </p:cNvPicPr>
          <p:nvPr/>
        </p:nvPicPr>
        <p:blipFill>
          <a:blip r:embed="rId7" cstate="print"/>
          <a:srcRect l="9336" t="11274" r="11180" b="32355"/>
          <a:stretch>
            <a:fillRect/>
          </a:stretch>
        </p:blipFill>
        <p:spPr bwMode="auto">
          <a:xfrm>
            <a:off x="84540" y="3042745"/>
            <a:ext cx="3084327" cy="1749973"/>
          </a:xfrm>
          <a:prstGeom prst="rect">
            <a:avLst/>
          </a:prstGeom>
          <a:noFill/>
          <a:ln w="9525">
            <a:noFill/>
            <a:miter lim="800000"/>
            <a:headEnd/>
            <a:tailEnd/>
          </a:ln>
          <a:effectLst/>
        </p:spPr>
      </p:pic>
      <p:pic>
        <p:nvPicPr>
          <p:cNvPr id="43021" name="Picture 13"/>
          <p:cNvPicPr>
            <a:picLocks noChangeAspect="1" noChangeArrowheads="1"/>
          </p:cNvPicPr>
          <p:nvPr/>
        </p:nvPicPr>
        <p:blipFill>
          <a:blip r:embed="rId8"/>
          <a:srcRect l="9512" t="11207" r="11350" b="39500"/>
          <a:stretch>
            <a:fillRect/>
          </a:stretch>
        </p:blipFill>
        <p:spPr bwMode="auto">
          <a:xfrm>
            <a:off x="6053959" y="2869324"/>
            <a:ext cx="3090041" cy="2081047"/>
          </a:xfrm>
          <a:prstGeom prst="rect">
            <a:avLst/>
          </a:prstGeom>
          <a:noFill/>
          <a:ln w="9525">
            <a:noFill/>
            <a:miter lim="800000"/>
            <a:headEnd/>
            <a:tailEnd/>
          </a:ln>
          <a:effectLst/>
        </p:spPr>
      </p:pic>
      <p:pic>
        <p:nvPicPr>
          <p:cNvPr id="79874" name="Picture 2"/>
          <p:cNvPicPr>
            <a:picLocks noChangeAspect="1" noChangeArrowheads="1"/>
          </p:cNvPicPr>
          <p:nvPr/>
        </p:nvPicPr>
        <p:blipFill>
          <a:blip r:embed="rId9"/>
          <a:srcRect l="9657" t="10748" r="10462" b="33243"/>
          <a:stretch>
            <a:fillRect/>
          </a:stretch>
        </p:blipFill>
        <p:spPr bwMode="auto">
          <a:xfrm>
            <a:off x="6142008" y="638353"/>
            <a:ext cx="3001992" cy="2242869"/>
          </a:xfrm>
          <a:prstGeom prst="rect">
            <a:avLst/>
          </a:prstGeom>
          <a:noFill/>
          <a:ln w="9525">
            <a:noFill/>
            <a:miter lim="800000"/>
            <a:headEnd/>
            <a:tailEnd/>
          </a:ln>
          <a:effectLst/>
        </p:spPr>
      </p:pic>
      <p:pic>
        <p:nvPicPr>
          <p:cNvPr id="86017" name="Picture 1"/>
          <p:cNvPicPr>
            <a:picLocks noChangeAspect="1" noChangeArrowheads="1"/>
          </p:cNvPicPr>
          <p:nvPr/>
        </p:nvPicPr>
        <p:blipFill>
          <a:blip r:embed="rId10"/>
          <a:srcRect l="10625" r="10313" b="54297"/>
          <a:stretch>
            <a:fillRect/>
          </a:stretch>
        </p:blipFill>
        <p:spPr bwMode="auto">
          <a:xfrm>
            <a:off x="5830602" y="4743449"/>
            <a:ext cx="3313398" cy="1790701"/>
          </a:xfrm>
          <a:prstGeom prst="rect">
            <a:avLst/>
          </a:prstGeom>
          <a:noFill/>
          <a:ln w="9525">
            <a:noFill/>
            <a:miter lim="800000"/>
            <a:headEnd/>
            <a:tailEnd/>
          </a:ln>
          <a:effectLst/>
        </p:spPr>
      </p:pic>
    </p:spTree>
    <p:extLst>
      <p:ext uri="{BB962C8B-B14F-4D97-AF65-F5344CB8AC3E}">
        <p14:creationId xmlns:p14="http://schemas.microsoft.com/office/powerpoint/2010/main" val="241420426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8"/>
          <p:cNvPicPr>
            <a:picLocks noChangeAspect="1" noChangeArrowheads="1"/>
          </p:cNvPicPr>
          <p:nvPr/>
        </p:nvPicPr>
        <p:blipFill>
          <a:blip r:embed="rId2"/>
          <a:srcRect l="477" t="16248" r="2512" b="12849"/>
          <a:stretch>
            <a:fillRect/>
          </a:stretch>
        </p:blipFill>
        <p:spPr bwMode="auto">
          <a:xfrm>
            <a:off x="3016332" y="2842061"/>
            <a:ext cx="2920918" cy="2062163"/>
          </a:xfrm>
          <a:prstGeom prst="rect">
            <a:avLst/>
          </a:prstGeom>
          <a:noFill/>
          <a:ln w="9525">
            <a:noFill/>
            <a:miter lim="800000"/>
            <a:headEnd/>
            <a:tailEnd/>
          </a:ln>
        </p:spPr>
      </p:pic>
      <p:pic>
        <p:nvPicPr>
          <p:cNvPr id="44038" name="Picture 3"/>
          <p:cNvPicPr>
            <a:picLocks noChangeAspect="1" noChangeArrowheads="1"/>
          </p:cNvPicPr>
          <p:nvPr/>
        </p:nvPicPr>
        <p:blipFill>
          <a:blip r:embed="rId3"/>
          <a:srcRect l="611" t="15237" r="2856" b="10477"/>
          <a:stretch>
            <a:fillRect/>
          </a:stretch>
        </p:blipFill>
        <p:spPr bwMode="auto">
          <a:xfrm>
            <a:off x="2850078" y="661089"/>
            <a:ext cx="3017800" cy="2011909"/>
          </a:xfrm>
          <a:prstGeom prst="rect">
            <a:avLst/>
          </a:prstGeom>
          <a:noFill/>
          <a:ln w="9525">
            <a:noFill/>
            <a:miter lim="800000"/>
            <a:headEnd/>
            <a:tailEnd/>
          </a:ln>
        </p:spPr>
      </p:pic>
      <p:pic>
        <p:nvPicPr>
          <p:cNvPr id="44039" name="Picture 13"/>
          <p:cNvPicPr>
            <a:picLocks noChangeAspect="1" noChangeArrowheads="1"/>
          </p:cNvPicPr>
          <p:nvPr/>
        </p:nvPicPr>
        <p:blipFill>
          <a:blip r:embed="rId4"/>
          <a:srcRect l="637" t="16208" r="1540" b="14101"/>
          <a:stretch>
            <a:fillRect/>
          </a:stretch>
        </p:blipFill>
        <p:spPr bwMode="auto">
          <a:xfrm>
            <a:off x="5890161" y="694828"/>
            <a:ext cx="3253839" cy="1953774"/>
          </a:xfrm>
          <a:prstGeom prst="rect">
            <a:avLst/>
          </a:prstGeom>
          <a:noFill/>
          <a:ln w="9525">
            <a:noFill/>
            <a:miter lim="800000"/>
            <a:headEnd/>
            <a:tailEnd/>
          </a:ln>
        </p:spPr>
      </p:pic>
      <p:pic>
        <p:nvPicPr>
          <p:cNvPr id="44040" name="Picture 12"/>
          <p:cNvPicPr>
            <a:picLocks noChangeAspect="1" noChangeArrowheads="1"/>
          </p:cNvPicPr>
          <p:nvPr/>
        </p:nvPicPr>
        <p:blipFill>
          <a:blip r:embed="rId5"/>
          <a:srcRect t="16912" r="2658" b="7739"/>
          <a:stretch>
            <a:fillRect/>
          </a:stretch>
        </p:blipFill>
        <p:spPr bwMode="auto">
          <a:xfrm>
            <a:off x="0" y="4767943"/>
            <a:ext cx="2974975" cy="1823357"/>
          </a:xfrm>
          <a:prstGeom prst="rect">
            <a:avLst/>
          </a:prstGeom>
          <a:noFill/>
          <a:ln w="9525">
            <a:noFill/>
            <a:miter lim="800000"/>
            <a:headEnd/>
            <a:tailEnd/>
          </a:ln>
        </p:spPr>
      </p:pic>
      <p:pic>
        <p:nvPicPr>
          <p:cNvPr id="44041" name="Picture 10"/>
          <p:cNvPicPr>
            <a:picLocks noChangeAspect="1" noChangeArrowheads="1"/>
          </p:cNvPicPr>
          <p:nvPr/>
        </p:nvPicPr>
        <p:blipFill>
          <a:blip r:embed="rId6"/>
          <a:srcRect l="7164" t="13213" r="7211" b="29137"/>
          <a:stretch>
            <a:fillRect/>
          </a:stretch>
        </p:blipFill>
        <p:spPr bwMode="auto">
          <a:xfrm>
            <a:off x="6164317" y="5009932"/>
            <a:ext cx="2935742" cy="1581150"/>
          </a:xfrm>
          <a:prstGeom prst="rect">
            <a:avLst/>
          </a:prstGeom>
          <a:noFill/>
          <a:ln w="9525">
            <a:noFill/>
            <a:miter lim="800000"/>
            <a:headEnd/>
            <a:tailEnd/>
          </a:ln>
        </p:spPr>
      </p:pic>
      <p:pic>
        <p:nvPicPr>
          <p:cNvPr id="44043" name="Picture 11"/>
          <p:cNvPicPr>
            <a:picLocks noChangeAspect="1" noChangeArrowheads="1"/>
          </p:cNvPicPr>
          <p:nvPr/>
        </p:nvPicPr>
        <p:blipFill>
          <a:blip r:embed="rId7"/>
          <a:srcRect l="7888" t="10345" r="8978" b="31397"/>
          <a:stretch>
            <a:fillRect/>
          </a:stretch>
        </p:blipFill>
        <p:spPr bwMode="auto">
          <a:xfrm>
            <a:off x="5901069" y="2860160"/>
            <a:ext cx="3254915" cy="2115879"/>
          </a:xfrm>
          <a:prstGeom prst="rect">
            <a:avLst/>
          </a:prstGeom>
          <a:noFill/>
          <a:ln w="9525">
            <a:noFill/>
            <a:miter lim="800000"/>
            <a:headEnd/>
            <a:tailEnd/>
          </a:ln>
          <a:effectLst/>
        </p:spPr>
      </p:pic>
      <p:pic>
        <p:nvPicPr>
          <p:cNvPr id="78851" name="Picture 3"/>
          <p:cNvPicPr>
            <a:picLocks noChangeAspect="1" noChangeArrowheads="1"/>
          </p:cNvPicPr>
          <p:nvPr/>
        </p:nvPicPr>
        <p:blipFill>
          <a:blip r:embed="rId8" cstate="print"/>
          <a:srcRect l="8444" t="11378" r="9245" b="31780"/>
          <a:stretch>
            <a:fillRect/>
          </a:stretch>
        </p:blipFill>
        <p:spPr bwMode="auto">
          <a:xfrm>
            <a:off x="0" y="2861953"/>
            <a:ext cx="2900855" cy="1820406"/>
          </a:xfrm>
          <a:prstGeom prst="rect">
            <a:avLst/>
          </a:prstGeom>
          <a:noFill/>
          <a:ln w="9525">
            <a:noFill/>
            <a:miter lim="800000"/>
            <a:headEnd/>
            <a:tailEnd/>
          </a:ln>
          <a:effectLst/>
        </p:spPr>
      </p:pic>
      <p:pic>
        <p:nvPicPr>
          <p:cNvPr id="78852" name="Picture 4"/>
          <p:cNvPicPr>
            <a:picLocks noChangeAspect="1" noChangeArrowheads="1"/>
          </p:cNvPicPr>
          <p:nvPr/>
        </p:nvPicPr>
        <p:blipFill>
          <a:blip r:embed="rId9"/>
          <a:srcRect l="9140" t="11321" r="11111" b="33333"/>
          <a:stretch>
            <a:fillRect/>
          </a:stretch>
        </p:blipFill>
        <p:spPr bwMode="auto">
          <a:xfrm>
            <a:off x="1" y="646981"/>
            <a:ext cx="2829464" cy="2199736"/>
          </a:xfrm>
          <a:prstGeom prst="rect">
            <a:avLst/>
          </a:prstGeom>
          <a:noFill/>
          <a:ln w="9525">
            <a:noFill/>
            <a:miter lim="800000"/>
            <a:headEnd/>
            <a:tailEnd/>
          </a:ln>
          <a:effectLst/>
        </p:spPr>
      </p:pic>
      <p:pic>
        <p:nvPicPr>
          <p:cNvPr id="84993" name="Picture 1"/>
          <p:cNvPicPr>
            <a:picLocks noChangeAspect="1" noChangeArrowheads="1"/>
          </p:cNvPicPr>
          <p:nvPr/>
        </p:nvPicPr>
        <p:blipFill>
          <a:blip r:embed="rId10" cstate="print"/>
          <a:srcRect l="10938" r="10625" b="53545"/>
          <a:stretch>
            <a:fillRect/>
          </a:stretch>
        </p:blipFill>
        <p:spPr bwMode="auto">
          <a:xfrm>
            <a:off x="3009900" y="5010150"/>
            <a:ext cx="3176315" cy="1504950"/>
          </a:xfrm>
          <a:prstGeom prst="rect">
            <a:avLst/>
          </a:prstGeom>
          <a:noFill/>
          <a:ln w="9525">
            <a:noFill/>
            <a:miter lim="800000"/>
            <a:headEnd/>
            <a:tailEnd/>
          </a:ln>
          <a:effectLst/>
        </p:spPr>
      </p:pic>
    </p:spTree>
    <p:extLst>
      <p:ext uri="{BB962C8B-B14F-4D97-AF65-F5344CB8AC3E}">
        <p14:creationId xmlns:p14="http://schemas.microsoft.com/office/powerpoint/2010/main" val="69339606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101" name="4 CuadroTexto"/>
          <p:cNvSpPr txBox="1">
            <a:spLocks noChangeArrowheads="1"/>
          </p:cNvSpPr>
          <p:nvPr/>
        </p:nvSpPr>
        <p:spPr bwMode="auto">
          <a:xfrm>
            <a:off x="1" y="6342282"/>
            <a:ext cx="9144000" cy="276999"/>
          </a:xfrm>
          <a:prstGeom prst="rect">
            <a:avLst/>
          </a:prstGeom>
          <a:solidFill>
            <a:schemeClr val="bg1"/>
          </a:solidFill>
          <a:ln w="9525">
            <a:noFill/>
            <a:miter lim="800000"/>
            <a:headEnd/>
            <a:tailEnd/>
          </a:ln>
        </p:spPr>
        <p:txBody>
          <a:bodyPr wrap="square">
            <a:spAutoFit/>
          </a:bodyPr>
          <a:lstStyle/>
          <a:p>
            <a:pPr algn="ctr"/>
            <a:r>
              <a:rPr lang="es-MX" sz="1200" dirty="0"/>
              <a:t>Población beneficiada con INFOMEX: </a:t>
            </a:r>
            <a:r>
              <a:rPr lang="es-MX" sz="1200" b="1" dirty="0" smtClean="0"/>
              <a:t>79,991,450</a:t>
            </a:r>
            <a:r>
              <a:rPr lang="es-MX" sz="1200" dirty="0" smtClean="0"/>
              <a:t>  habitantes, el 71.21% de </a:t>
            </a:r>
            <a:r>
              <a:rPr lang="es-MX" sz="1200" dirty="0"/>
              <a:t>la población, de acuerdo </a:t>
            </a:r>
            <a:r>
              <a:rPr lang="es-MX" sz="1200" dirty="0" smtClean="0"/>
              <a:t>al Censo INEGI 2010.</a:t>
            </a:r>
            <a:endParaRPr lang="es-MX" sz="1200" dirty="0"/>
          </a:p>
        </p:txBody>
      </p:sp>
      <p:sp>
        <p:nvSpPr>
          <p:cNvPr id="6" name="5 Rectángulo redondeado"/>
          <p:cNvSpPr/>
          <p:nvPr/>
        </p:nvSpPr>
        <p:spPr>
          <a:xfrm>
            <a:off x="42863" y="3019425"/>
            <a:ext cx="1211262" cy="638175"/>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300" b="1" dirty="0" smtClean="0">
                <a:solidFill>
                  <a:schemeClr val="bg1"/>
                </a:solidFill>
              </a:rPr>
              <a:t>17</a:t>
            </a:r>
            <a:endParaRPr lang="es-MX" sz="1300" b="1" dirty="0">
              <a:solidFill>
                <a:schemeClr val="bg1"/>
              </a:solidFill>
            </a:endParaRPr>
          </a:p>
          <a:p>
            <a:pPr algn="ctr">
              <a:defRPr/>
            </a:pPr>
            <a:r>
              <a:rPr lang="es-MX" sz="1300" b="1" dirty="0">
                <a:solidFill>
                  <a:schemeClr val="bg1"/>
                </a:solidFill>
              </a:rPr>
              <a:t>Legislativos</a:t>
            </a:r>
          </a:p>
        </p:txBody>
      </p:sp>
      <p:sp>
        <p:nvSpPr>
          <p:cNvPr id="7" name="6 Rectángulo redondeado"/>
          <p:cNvSpPr/>
          <p:nvPr/>
        </p:nvSpPr>
        <p:spPr>
          <a:xfrm>
            <a:off x="42863" y="1874838"/>
            <a:ext cx="1204912" cy="638175"/>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300" b="1" dirty="0" smtClean="0">
                <a:solidFill>
                  <a:schemeClr val="bg1"/>
                </a:solidFill>
              </a:rPr>
              <a:t>24 </a:t>
            </a:r>
            <a:r>
              <a:rPr lang="es-MX" sz="1300" b="1" dirty="0">
                <a:solidFill>
                  <a:schemeClr val="bg1"/>
                </a:solidFill>
              </a:rPr>
              <a:t>Ejecutivos</a:t>
            </a:r>
          </a:p>
        </p:txBody>
      </p:sp>
      <p:sp>
        <p:nvSpPr>
          <p:cNvPr id="8" name="7 Rectángulo redondeado"/>
          <p:cNvSpPr/>
          <p:nvPr/>
        </p:nvSpPr>
        <p:spPr>
          <a:xfrm>
            <a:off x="34925" y="4213225"/>
            <a:ext cx="1212850" cy="638175"/>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300" b="1" dirty="0" smtClean="0">
                <a:solidFill>
                  <a:schemeClr val="bg1"/>
                </a:solidFill>
              </a:rPr>
              <a:t>17</a:t>
            </a:r>
            <a:endParaRPr lang="es-MX" sz="1300" b="1" dirty="0">
              <a:solidFill>
                <a:schemeClr val="bg1"/>
              </a:solidFill>
            </a:endParaRPr>
          </a:p>
          <a:p>
            <a:pPr algn="ctr">
              <a:defRPr/>
            </a:pPr>
            <a:r>
              <a:rPr lang="es-MX" sz="1300" b="1" dirty="0">
                <a:solidFill>
                  <a:schemeClr val="bg1"/>
                </a:solidFill>
              </a:rPr>
              <a:t>Judiciales</a:t>
            </a:r>
          </a:p>
        </p:txBody>
      </p:sp>
      <p:sp>
        <p:nvSpPr>
          <p:cNvPr id="9" name="8 Rectángulo redondeado"/>
          <p:cNvSpPr/>
          <p:nvPr/>
        </p:nvSpPr>
        <p:spPr>
          <a:xfrm>
            <a:off x="28575" y="5397500"/>
            <a:ext cx="1211263" cy="638175"/>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300" b="1" dirty="0" smtClean="0">
                <a:solidFill>
                  <a:schemeClr val="bg1"/>
                </a:solidFill>
              </a:rPr>
              <a:t>21</a:t>
            </a:r>
            <a:endParaRPr lang="es-MX" sz="1300" b="1" dirty="0">
              <a:solidFill>
                <a:schemeClr val="bg1"/>
              </a:solidFill>
            </a:endParaRPr>
          </a:p>
          <a:p>
            <a:pPr algn="ctr">
              <a:defRPr/>
            </a:pPr>
            <a:r>
              <a:rPr lang="es-MX" sz="1300" b="1" dirty="0">
                <a:solidFill>
                  <a:schemeClr val="bg1"/>
                </a:solidFill>
              </a:rPr>
              <a:t>OAIP</a:t>
            </a:r>
          </a:p>
        </p:txBody>
      </p:sp>
      <p:sp>
        <p:nvSpPr>
          <p:cNvPr id="10" name="1 CuadroTexto"/>
          <p:cNvSpPr txBox="1">
            <a:spLocks noChangeArrowheads="1"/>
          </p:cNvSpPr>
          <p:nvPr/>
        </p:nvSpPr>
        <p:spPr bwMode="auto">
          <a:xfrm>
            <a:off x="1031358" y="637954"/>
            <a:ext cx="7134447" cy="646331"/>
          </a:xfrm>
          <a:prstGeom prst="rect">
            <a:avLst/>
          </a:prstGeom>
          <a:noFill/>
          <a:ln w="9525">
            <a:noFill/>
            <a:miter lim="800000"/>
            <a:headEnd/>
            <a:tailEnd/>
          </a:ln>
        </p:spPr>
        <p:txBody>
          <a:bodyPr wrap="square">
            <a:spAutoFit/>
          </a:bodyPr>
          <a:lstStyle/>
          <a:p>
            <a:pPr algn="ctr"/>
            <a:r>
              <a:rPr lang="es-MX" sz="2400" b="1" dirty="0"/>
              <a:t>Entidades Estatales Incorporadas a INFOMEX</a:t>
            </a:r>
          </a:p>
          <a:p>
            <a:pPr algn="ctr"/>
            <a:r>
              <a:rPr lang="es-MX" sz="1200" b="1" dirty="0"/>
              <a:t>(Sólo Poderes Estatales y Órganos de Acceso a la Información Pública</a:t>
            </a:r>
            <a:r>
              <a:rPr lang="es-MX" sz="1200" b="1" dirty="0">
                <a:solidFill>
                  <a:schemeClr val="bg1"/>
                </a:solidFill>
              </a:rPr>
              <a:t>)</a:t>
            </a:r>
          </a:p>
        </p:txBody>
      </p:sp>
      <p:graphicFrame>
        <p:nvGraphicFramePr>
          <p:cNvPr id="83971" name="Object 4"/>
          <p:cNvGraphicFramePr>
            <a:graphicFrameLocks noChangeAspect="1"/>
          </p:cNvGraphicFramePr>
          <p:nvPr/>
        </p:nvGraphicFramePr>
        <p:xfrm>
          <a:off x="1541722" y="1350335"/>
          <a:ext cx="6315738" cy="5072025"/>
        </p:xfrm>
        <a:graphic>
          <a:graphicData uri="http://schemas.openxmlformats.org/presentationml/2006/ole">
            <mc:AlternateContent xmlns:mc="http://schemas.openxmlformats.org/markup-compatibility/2006">
              <mc:Choice xmlns:v="urn:schemas-microsoft-com:vml" Requires="v">
                <p:oleObj spid="_x0000_s538631" name="Hoja de cálculo" r:id="rId3" imgW="4524257" imgH="4467203" progId="Excel.Sheet.12">
                  <p:embed/>
                </p:oleObj>
              </mc:Choice>
              <mc:Fallback>
                <p:oleObj name="Hoja de cálculo" r:id="rId3" imgW="4524257" imgH="4467203" progId="Excel.Shee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1722" y="1350335"/>
                        <a:ext cx="6315738" cy="5072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1 CuadroTexto"/>
          <p:cNvSpPr txBox="1">
            <a:spLocks noChangeArrowheads="1"/>
          </p:cNvSpPr>
          <p:nvPr/>
        </p:nvSpPr>
        <p:spPr bwMode="auto">
          <a:xfrm>
            <a:off x="1658679" y="641350"/>
            <a:ext cx="5773479" cy="461963"/>
          </a:xfrm>
          <a:prstGeom prst="rect">
            <a:avLst/>
          </a:prstGeom>
          <a:noFill/>
          <a:ln w="9525">
            <a:noFill/>
            <a:miter lim="800000"/>
            <a:headEnd/>
            <a:tailEnd/>
          </a:ln>
        </p:spPr>
        <p:txBody>
          <a:bodyPr wrap="square">
            <a:spAutoFit/>
          </a:bodyPr>
          <a:lstStyle/>
          <a:p>
            <a:pPr algn="ctr"/>
            <a:r>
              <a:rPr lang="es-MX" sz="2400" b="1" dirty="0" smtClean="0"/>
              <a:t>Municipios Incorporados </a:t>
            </a:r>
            <a:r>
              <a:rPr lang="es-MX" sz="2400" b="1" dirty="0"/>
              <a:t>a INFOMEX  </a:t>
            </a:r>
          </a:p>
        </p:txBody>
      </p:sp>
      <p:sp>
        <p:nvSpPr>
          <p:cNvPr id="5124"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512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graphicFrame>
        <p:nvGraphicFramePr>
          <p:cNvPr id="5122" name="Object 3"/>
          <p:cNvGraphicFramePr>
            <a:graphicFrameLocks noChangeAspect="1"/>
          </p:cNvGraphicFramePr>
          <p:nvPr/>
        </p:nvGraphicFramePr>
        <p:xfrm>
          <a:off x="1053363" y="1179513"/>
          <a:ext cx="2997643" cy="5232400"/>
        </p:xfrm>
        <a:graphic>
          <a:graphicData uri="http://schemas.openxmlformats.org/presentationml/2006/ole">
            <mc:AlternateContent xmlns:mc="http://schemas.openxmlformats.org/markup-compatibility/2006">
              <mc:Choice xmlns:v="urn:schemas-microsoft-com:vml" Requires="v">
                <p:oleObj spid="_x0000_s539655" name="Hoja de cálculo" r:id="rId3" imgW="2695457" imgH="5429324" progId="Excel.Sheet.12">
                  <p:embed/>
                </p:oleObj>
              </mc:Choice>
              <mc:Fallback>
                <p:oleObj name="Hoja de cálculo" r:id="rId3" imgW="2695457" imgH="5429324" progId="Excel.Shee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3363" y="1179513"/>
                        <a:ext cx="2997643" cy="523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6" name="5 CuadroTexto"/>
          <p:cNvSpPr txBox="1">
            <a:spLocks noChangeArrowheads="1"/>
          </p:cNvSpPr>
          <p:nvPr/>
        </p:nvSpPr>
        <p:spPr bwMode="auto">
          <a:xfrm>
            <a:off x="4892675" y="2028825"/>
            <a:ext cx="3911600" cy="1754326"/>
          </a:xfrm>
          <a:prstGeom prst="rect">
            <a:avLst/>
          </a:prstGeom>
          <a:noFill/>
          <a:ln w="9525">
            <a:noFill/>
            <a:miter lim="800000"/>
            <a:headEnd/>
            <a:tailEnd/>
          </a:ln>
        </p:spPr>
        <p:txBody>
          <a:bodyPr>
            <a:spAutoFit/>
          </a:bodyPr>
          <a:lstStyle/>
          <a:p>
            <a:r>
              <a:rPr lang="es-MX" dirty="0"/>
              <a:t>* En el caso de Baja California sólo opera en el </a:t>
            </a:r>
            <a:r>
              <a:rPr lang="es-MX" dirty="0" smtClean="0"/>
              <a:t>municipio </a:t>
            </a:r>
            <a:r>
              <a:rPr lang="es-MX" dirty="0"/>
              <a:t>de Mexicali.</a:t>
            </a:r>
          </a:p>
          <a:p>
            <a:endParaRPr lang="es-MX" dirty="0"/>
          </a:p>
          <a:p>
            <a:r>
              <a:rPr lang="es-MX" dirty="0"/>
              <a:t>**Guanajuato sólo opera en los </a:t>
            </a:r>
            <a:r>
              <a:rPr lang="es-MX" dirty="0" smtClean="0"/>
              <a:t>municipios y en </a:t>
            </a:r>
            <a:r>
              <a:rPr lang="es-MX" dirty="0"/>
              <a:t>el Órgano Garante.</a:t>
            </a:r>
          </a:p>
          <a:p>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Marcador de contenido"/>
          <p:cNvSpPr>
            <a:spLocks noGrp="1"/>
          </p:cNvSpPr>
          <p:nvPr>
            <p:ph idx="1"/>
          </p:nvPr>
        </p:nvSpPr>
        <p:spPr>
          <a:xfrm>
            <a:off x="500063" y="2495661"/>
            <a:ext cx="8215312" cy="2714625"/>
          </a:xfrm>
        </p:spPr>
        <p:txBody>
          <a:bodyPr/>
          <a:lstStyle/>
          <a:p>
            <a:pPr algn="just">
              <a:lnSpc>
                <a:spcPct val="150000"/>
              </a:lnSpc>
              <a:buClr>
                <a:srgbClr val="7030A0"/>
              </a:buClr>
              <a:buFont typeface="Wingdings" pitchFamily="2" charset="2"/>
              <a:buChar char="v"/>
            </a:pPr>
            <a:r>
              <a:rPr lang="es-ES" dirty="0" smtClean="0">
                <a:latin typeface="Arial" pitchFamily="34" charset="0"/>
                <a:cs typeface="Arial" pitchFamily="34" charset="0"/>
              </a:rPr>
              <a:t>Que toda decisión gubernamental esté documentada.</a:t>
            </a:r>
          </a:p>
          <a:p>
            <a:pPr algn="just">
              <a:lnSpc>
                <a:spcPct val="150000"/>
              </a:lnSpc>
              <a:buClr>
                <a:srgbClr val="7030A0"/>
              </a:buClr>
              <a:buFont typeface="Wingdings" pitchFamily="2" charset="2"/>
              <a:buChar char="v"/>
            </a:pPr>
            <a:r>
              <a:rPr lang="es-ES" dirty="0" smtClean="0">
                <a:latin typeface="Arial" pitchFamily="34" charset="0"/>
                <a:cs typeface="Arial" pitchFamily="34" charset="0"/>
              </a:rPr>
              <a:t>Que todo documento sea ordenado y archivado.</a:t>
            </a:r>
          </a:p>
          <a:p>
            <a:pPr algn="just">
              <a:lnSpc>
                <a:spcPct val="150000"/>
              </a:lnSpc>
              <a:buClr>
                <a:srgbClr val="7030A0"/>
              </a:buClr>
              <a:buFont typeface="Wingdings" pitchFamily="2" charset="2"/>
              <a:buChar char="v"/>
            </a:pPr>
            <a:r>
              <a:rPr lang="es-ES" dirty="0" smtClean="0">
                <a:latin typeface="Arial" pitchFamily="34" charset="0"/>
                <a:cs typeface="Arial" pitchFamily="34" charset="0"/>
              </a:rPr>
              <a:t>Que el acceso a ese documento por cualquier persona sea sencillo y expedito.</a:t>
            </a:r>
          </a:p>
        </p:txBody>
      </p:sp>
      <p:sp>
        <p:nvSpPr>
          <p:cNvPr id="29699" name="3 Título"/>
          <p:cNvSpPr>
            <a:spLocks noGrp="1"/>
          </p:cNvSpPr>
          <p:nvPr>
            <p:ph type="title"/>
          </p:nvPr>
        </p:nvSpPr>
        <p:spPr>
          <a:xfrm>
            <a:off x="485775" y="785813"/>
            <a:ext cx="8229600" cy="1143000"/>
          </a:xfrm>
        </p:spPr>
        <p:txBody>
          <a:bodyPr/>
          <a:lstStyle/>
          <a:p>
            <a:r>
              <a:rPr lang="es-ES" b="1" dirty="0" smtClean="0">
                <a:latin typeface="Arial" pitchFamily="34" charset="0"/>
                <a:cs typeface="Arial" pitchFamily="34" charset="0"/>
              </a:rPr>
              <a:t>Las 3 condiciones básicas de las leyes de acceso a la información</a:t>
            </a:r>
            <a:endParaRPr lang="es-MX"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3 Marcador de contenido" descr="Mapa leyes de transparencia.png"/>
          <p:cNvPicPr>
            <a:picLocks noGrp="1" noChangeAspect="1"/>
          </p:cNvPicPr>
          <p:nvPr>
            <p:ph idx="1"/>
          </p:nvPr>
        </p:nvPicPr>
        <p:blipFill>
          <a:blip r:embed="rId3" cstate="print">
            <a:clrChange>
              <a:clrFrom>
                <a:srgbClr val="FFFFFF"/>
              </a:clrFrom>
              <a:clrTo>
                <a:srgbClr val="FFFFFF">
                  <a:alpha val="0"/>
                </a:srgbClr>
              </a:clrTo>
            </a:clrChange>
          </a:blip>
          <a:srcRect/>
          <a:stretch>
            <a:fillRect/>
          </a:stretch>
        </p:blipFill>
        <p:spPr>
          <a:xfrm>
            <a:off x="2811463" y="1839913"/>
            <a:ext cx="6305550" cy="4656137"/>
          </a:xfrm>
        </p:spPr>
      </p:pic>
      <p:sp>
        <p:nvSpPr>
          <p:cNvPr id="30723" name="4 Título"/>
          <p:cNvSpPr>
            <a:spLocks noGrp="1"/>
          </p:cNvSpPr>
          <p:nvPr>
            <p:ph type="title"/>
          </p:nvPr>
        </p:nvSpPr>
        <p:spPr>
          <a:xfrm>
            <a:off x="246063" y="2584450"/>
            <a:ext cx="2571750" cy="539750"/>
          </a:xfrm>
        </p:spPr>
        <p:txBody>
          <a:bodyPr/>
          <a:lstStyle/>
          <a:p>
            <a:r>
              <a:rPr lang="es-MX" sz="1800" b="1" dirty="0" smtClean="0">
                <a:latin typeface="Century Gothic" pitchFamily="34" charset="0"/>
                <a:cs typeface="Arial" pitchFamily="34" charset="0"/>
              </a:rPr>
              <a:t>Año de aprobación</a:t>
            </a:r>
          </a:p>
        </p:txBody>
      </p:sp>
      <p:sp>
        <p:nvSpPr>
          <p:cNvPr id="30724" name="5 Marcador de texto"/>
          <p:cNvSpPr txBox="1">
            <a:spLocks/>
          </p:cNvSpPr>
          <p:nvPr/>
        </p:nvSpPr>
        <p:spPr bwMode="auto">
          <a:xfrm>
            <a:off x="928688" y="3144838"/>
            <a:ext cx="2505075" cy="2432050"/>
          </a:xfrm>
          <a:prstGeom prst="rect">
            <a:avLst/>
          </a:prstGeom>
          <a:noFill/>
          <a:ln w="9525">
            <a:noFill/>
            <a:miter lim="800000"/>
            <a:headEnd/>
            <a:tailEnd/>
          </a:ln>
        </p:spPr>
        <p:txBody>
          <a:bodyPr/>
          <a:lstStyle/>
          <a:p>
            <a:pPr marL="342900" indent="-342900" eaLnBrk="0" hangingPunct="0">
              <a:lnSpc>
                <a:spcPct val="150000"/>
              </a:lnSpc>
              <a:spcBef>
                <a:spcPct val="20000"/>
              </a:spcBef>
            </a:pPr>
            <a:r>
              <a:rPr lang="es-MX" sz="1400" b="1" dirty="0"/>
              <a:t>	2002 (5)</a:t>
            </a:r>
          </a:p>
          <a:p>
            <a:pPr marL="342900" indent="-342900" eaLnBrk="0" hangingPunct="0">
              <a:lnSpc>
                <a:spcPct val="150000"/>
              </a:lnSpc>
              <a:spcBef>
                <a:spcPct val="20000"/>
              </a:spcBef>
            </a:pPr>
            <a:r>
              <a:rPr lang="es-MX" sz="1400" b="1" dirty="0"/>
              <a:t>	2003 (8)</a:t>
            </a:r>
          </a:p>
          <a:p>
            <a:pPr marL="342900" indent="-342900" eaLnBrk="0" hangingPunct="0">
              <a:lnSpc>
                <a:spcPct val="150000"/>
              </a:lnSpc>
              <a:spcBef>
                <a:spcPct val="20000"/>
              </a:spcBef>
            </a:pPr>
            <a:r>
              <a:rPr lang="es-MX" sz="1400" b="1" dirty="0"/>
              <a:t>	2004 (9)</a:t>
            </a:r>
          </a:p>
          <a:p>
            <a:pPr marL="342900" indent="-342900" eaLnBrk="0" hangingPunct="0">
              <a:lnSpc>
                <a:spcPct val="150000"/>
              </a:lnSpc>
              <a:spcBef>
                <a:spcPct val="20000"/>
              </a:spcBef>
            </a:pPr>
            <a:r>
              <a:rPr lang="es-MX" sz="1400" b="1" dirty="0"/>
              <a:t>	2005 (6)</a:t>
            </a:r>
          </a:p>
          <a:p>
            <a:pPr marL="342900" indent="-342900" eaLnBrk="0" hangingPunct="0">
              <a:lnSpc>
                <a:spcPct val="150000"/>
              </a:lnSpc>
              <a:spcBef>
                <a:spcPct val="20000"/>
              </a:spcBef>
            </a:pPr>
            <a:r>
              <a:rPr lang="es-MX" sz="1400" b="1" dirty="0"/>
              <a:t>	2006 (3)</a:t>
            </a:r>
          </a:p>
          <a:p>
            <a:pPr marL="342900" indent="-342900" eaLnBrk="0" hangingPunct="0">
              <a:lnSpc>
                <a:spcPct val="150000"/>
              </a:lnSpc>
              <a:spcBef>
                <a:spcPct val="20000"/>
              </a:spcBef>
            </a:pPr>
            <a:r>
              <a:rPr lang="es-MX" sz="1400" b="1" dirty="0"/>
              <a:t>	2007 (1)</a:t>
            </a:r>
          </a:p>
        </p:txBody>
      </p:sp>
      <p:grpSp>
        <p:nvGrpSpPr>
          <p:cNvPr id="2" name="14 Grupo"/>
          <p:cNvGrpSpPr>
            <a:grpSpLocks/>
          </p:cNvGrpSpPr>
          <p:nvPr/>
        </p:nvGrpSpPr>
        <p:grpSpPr bwMode="auto">
          <a:xfrm>
            <a:off x="1004888" y="3233738"/>
            <a:ext cx="238125" cy="2057400"/>
            <a:chOff x="1005527" y="3165009"/>
            <a:chExt cx="238125" cy="2057400"/>
          </a:xfrm>
        </p:grpSpPr>
        <p:sp>
          <p:nvSpPr>
            <p:cNvPr id="10" name="9 Rectángulo"/>
            <p:cNvSpPr/>
            <p:nvPr/>
          </p:nvSpPr>
          <p:spPr>
            <a:xfrm>
              <a:off x="1005527" y="3165009"/>
              <a:ext cx="228600" cy="247650"/>
            </a:xfrm>
            <a:prstGeom prst="rect">
              <a:avLst/>
            </a:prstGeom>
            <a:solidFill>
              <a:srgbClr val="8EEC30">
                <a:alpha val="77000"/>
              </a:srgb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b="1">
                <a:effectLst>
                  <a:outerShdw blurRad="38100" dist="38100" dir="2700000" algn="tl">
                    <a:srgbClr val="000000">
                      <a:alpha val="43137"/>
                    </a:srgbClr>
                  </a:outerShdw>
                </a:effectLst>
              </a:endParaRPr>
            </a:p>
          </p:txBody>
        </p:sp>
        <p:sp>
          <p:nvSpPr>
            <p:cNvPr id="11" name="10 Rectángulo"/>
            <p:cNvSpPr/>
            <p:nvPr/>
          </p:nvSpPr>
          <p:spPr>
            <a:xfrm>
              <a:off x="1005527" y="3526959"/>
              <a:ext cx="228600" cy="247650"/>
            </a:xfrm>
            <a:prstGeom prst="rect">
              <a:avLst/>
            </a:prstGeom>
            <a:solidFill>
              <a:srgbClr val="00B0F0">
                <a:alpha val="75000"/>
              </a:srgb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b="1">
                <a:effectLst>
                  <a:outerShdw blurRad="38100" dist="38100" dir="2700000" algn="tl">
                    <a:srgbClr val="000000">
                      <a:alpha val="43137"/>
                    </a:srgbClr>
                  </a:outerShdw>
                </a:effectLst>
              </a:endParaRPr>
            </a:p>
          </p:txBody>
        </p:sp>
        <p:sp>
          <p:nvSpPr>
            <p:cNvPr id="12" name="11 Rectángulo"/>
            <p:cNvSpPr/>
            <p:nvPr/>
          </p:nvSpPr>
          <p:spPr>
            <a:xfrm>
              <a:off x="1005527" y="3888909"/>
              <a:ext cx="228600" cy="247650"/>
            </a:xfrm>
            <a:prstGeom prst="rect">
              <a:avLst/>
            </a:prstGeom>
            <a:solidFill>
              <a:srgbClr val="FFFF00">
                <a:alpha val="75000"/>
              </a:srgb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b="1">
                <a:effectLst>
                  <a:outerShdw blurRad="38100" dist="38100" dir="2700000" algn="tl">
                    <a:srgbClr val="000000">
                      <a:alpha val="43137"/>
                    </a:srgbClr>
                  </a:outerShdw>
                </a:effectLst>
              </a:endParaRPr>
            </a:p>
          </p:txBody>
        </p:sp>
        <p:sp>
          <p:nvSpPr>
            <p:cNvPr id="13" name="12 Rectángulo"/>
            <p:cNvSpPr/>
            <p:nvPr/>
          </p:nvSpPr>
          <p:spPr>
            <a:xfrm>
              <a:off x="1015052" y="4250859"/>
              <a:ext cx="228600" cy="247650"/>
            </a:xfrm>
            <a:prstGeom prst="rect">
              <a:avLst/>
            </a:prstGeom>
            <a:solidFill>
              <a:srgbClr val="F9790F">
                <a:alpha val="74902"/>
              </a:srgb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b="1">
                <a:effectLst>
                  <a:outerShdw blurRad="38100" dist="38100" dir="2700000" algn="tl">
                    <a:srgbClr val="000000">
                      <a:alpha val="43137"/>
                    </a:srgbClr>
                  </a:outerShdw>
                </a:effectLst>
              </a:endParaRPr>
            </a:p>
          </p:txBody>
        </p:sp>
        <p:sp>
          <p:nvSpPr>
            <p:cNvPr id="14" name="13 Rectángulo"/>
            <p:cNvSpPr/>
            <p:nvPr/>
          </p:nvSpPr>
          <p:spPr>
            <a:xfrm>
              <a:off x="1015052" y="4612809"/>
              <a:ext cx="228600" cy="247650"/>
            </a:xfrm>
            <a:prstGeom prst="rect">
              <a:avLst/>
            </a:prstGeom>
            <a:solidFill>
              <a:schemeClr val="accent4">
                <a:lumMod val="60000"/>
                <a:lumOff val="40000"/>
                <a:alpha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b="1">
                <a:effectLst>
                  <a:outerShdw blurRad="38100" dist="38100" dir="2700000" algn="tl">
                    <a:srgbClr val="000000">
                      <a:alpha val="43137"/>
                    </a:srgbClr>
                  </a:outerShdw>
                </a:effectLst>
              </a:endParaRPr>
            </a:p>
          </p:txBody>
        </p:sp>
        <p:sp>
          <p:nvSpPr>
            <p:cNvPr id="15" name="14 Rectángulo"/>
            <p:cNvSpPr/>
            <p:nvPr/>
          </p:nvSpPr>
          <p:spPr>
            <a:xfrm>
              <a:off x="1015052" y="4974759"/>
              <a:ext cx="228600" cy="247650"/>
            </a:xfrm>
            <a:prstGeom prst="rect">
              <a:avLst/>
            </a:prstGeom>
            <a:solidFill>
              <a:srgbClr val="FF0000">
                <a:alpha val="75000"/>
              </a:srgb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b="1">
                <a:effectLst>
                  <a:outerShdw blurRad="38100" dist="38100" dir="2700000" algn="tl">
                    <a:srgbClr val="000000">
                      <a:alpha val="43137"/>
                    </a:srgbClr>
                  </a:outerShdw>
                </a:effectLst>
              </a:endParaRPr>
            </a:p>
          </p:txBody>
        </p:sp>
      </p:grpSp>
      <p:sp>
        <p:nvSpPr>
          <p:cNvPr id="16" name="Rectangle 2"/>
          <p:cNvSpPr txBox="1">
            <a:spLocks noChangeArrowheads="1"/>
          </p:cNvSpPr>
          <p:nvPr/>
        </p:nvSpPr>
        <p:spPr bwMode="auto">
          <a:xfrm>
            <a:off x="499731" y="714375"/>
            <a:ext cx="7751134" cy="859244"/>
          </a:xfrm>
          <a:prstGeom prst="rect">
            <a:avLst/>
          </a:prstGeom>
          <a:noFill/>
          <a:ln w="9525">
            <a:noFill/>
            <a:miter lim="800000"/>
            <a:headEnd/>
            <a:tailEnd/>
          </a:ln>
        </p:spPr>
        <p:txBody>
          <a:bodyPr/>
          <a:lstStyle/>
          <a:p>
            <a:pPr algn="ctr" fontAlgn="auto">
              <a:spcBef>
                <a:spcPts val="0"/>
              </a:spcBef>
              <a:spcAft>
                <a:spcPts val="0"/>
              </a:spcAft>
              <a:defRPr/>
            </a:pPr>
            <a:r>
              <a:rPr lang="es-MX" sz="2800" b="1" kern="0" dirty="0">
                <a:ea typeface="+mj-ea"/>
              </a:rPr>
              <a:t>Año de aprobación de las respectivas</a:t>
            </a:r>
          </a:p>
          <a:p>
            <a:pPr algn="ctr" fontAlgn="auto">
              <a:spcBef>
                <a:spcPts val="0"/>
              </a:spcBef>
              <a:spcAft>
                <a:spcPts val="0"/>
              </a:spcAft>
              <a:defRPr/>
            </a:pPr>
            <a:r>
              <a:rPr lang="es-MX" sz="2800" b="1" kern="0" dirty="0">
                <a:ea typeface="+mj-ea"/>
              </a:rPr>
              <a:t>legislaciones locales</a:t>
            </a:r>
            <a:endParaRPr lang="es-ES" sz="2800" b="1" kern="0" dirty="0">
              <a:ea typeface="+mj-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91"/>
          <p:cNvSpPr>
            <a:spLocks noChangeArrowheads="1"/>
          </p:cNvSpPr>
          <p:nvPr/>
        </p:nvSpPr>
        <p:spPr bwMode="auto">
          <a:xfrm>
            <a:off x="914400" y="795338"/>
            <a:ext cx="7485321" cy="954107"/>
          </a:xfrm>
          <a:prstGeom prst="rect">
            <a:avLst/>
          </a:prstGeom>
          <a:noFill/>
          <a:ln w="9525">
            <a:noFill/>
            <a:miter lim="800000"/>
            <a:headEnd/>
            <a:tailEnd/>
          </a:ln>
        </p:spPr>
        <p:txBody>
          <a:bodyPr wrap="square">
            <a:spAutoFit/>
          </a:bodyPr>
          <a:lstStyle/>
          <a:p>
            <a:pPr algn="ctr"/>
            <a:r>
              <a:rPr lang="es-ES" altLang="ja-JP" sz="2800" b="1" dirty="0">
                <a:ea typeface="MS PGothic" pitchFamily="34" charset="-128"/>
              </a:rPr>
              <a:t>33 Leyes de acceso a la información en México</a:t>
            </a:r>
          </a:p>
        </p:txBody>
      </p:sp>
      <p:sp>
        <p:nvSpPr>
          <p:cNvPr id="10243" name="Text Box 92"/>
          <p:cNvSpPr txBox="1">
            <a:spLocks noChangeArrowheads="1"/>
          </p:cNvSpPr>
          <p:nvPr/>
        </p:nvSpPr>
        <p:spPr bwMode="auto">
          <a:xfrm>
            <a:off x="7793038" y="4384675"/>
            <a:ext cx="184150" cy="366713"/>
          </a:xfrm>
          <a:prstGeom prst="rect">
            <a:avLst/>
          </a:prstGeom>
          <a:noFill/>
          <a:ln w="9525" algn="ctr">
            <a:noFill/>
            <a:miter lim="800000"/>
            <a:headEnd/>
            <a:tailEnd/>
          </a:ln>
        </p:spPr>
        <p:txBody>
          <a:bodyPr wrap="none">
            <a:spAutoFit/>
          </a:bodyPr>
          <a:lstStyle/>
          <a:p>
            <a:pPr algn="ctr"/>
            <a:endParaRPr lang="es-ES"/>
          </a:p>
        </p:txBody>
      </p:sp>
      <p:sp>
        <p:nvSpPr>
          <p:cNvPr id="10244" name="4 Rectángulo"/>
          <p:cNvSpPr>
            <a:spLocks noChangeArrowheads="1"/>
          </p:cNvSpPr>
          <p:nvPr/>
        </p:nvSpPr>
        <p:spPr bwMode="auto">
          <a:xfrm>
            <a:off x="2581275" y="1552575"/>
            <a:ext cx="3830638" cy="461963"/>
          </a:xfrm>
          <a:prstGeom prst="rect">
            <a:avLst/>
          </a:prstGeom>
          <a:noFill/>
          <a:ln w="9525">
            <a:noFill/>
            <a:miter lim="800000"/>
            <a:headEnd/>
            <a:tailEnd/>
          </a:ln>
        </p:spPr>
        <p:txBody>
          <a:bodyPr wrap="none">
            <a:spAutoFit/>
          </a:bodyPr>
          <a:lstStyle/>
          <a:p>
            <a:pPr algn="ctr"/>
            <a:r>
              <a:rPr lang="es-MX" sz="2400" b="1" dirty="0">
                <a:solidFill>
                  <a:schemeClr val="tx2"/>
                </a:solidFill>
                <a:ea typeface="MS PGothic" pitchFamily="34" charset="-128"/>
              </a:rPr>
              <a:t>(32 estatales y la federal)</a:t>
            </a:r>
            <a:endParaRPr lang="es-ES" altLang="ja-JP" sz="2400" b="1" dirty="0">
              <a:solidFill>
                <a:schemeClr val="tx2"/>
              </a:solidFill>
              <a:ea typeface="MS PGothic" pitchFamily="34" charset="-128"/>
            </a:endParaRPr>
          </a:p>
        </p:txBody>
      </p:sp>
      <p:graphicFrame>
        <p:nvGraphicFramePr>
          <p:cNvPr id="7" name="6 Marcador de tabla"/>
          <p:cNvGraphicFramePr>
            <a:graphicFrameLocks noGrp="1"/>
          </p:cNvGraphicFramePr>
          <p:nvPr>
            <p:ph type="tbl" idx="1"/>
          </p:nvPr>
        </p:nvGraphicFramePr>
        <p:xfrm>
          <a:off x="191385" y="2355110"/>
          <a:ext cx="8676169" cy="3960629"/>
        </p:xfrm>
        <a:graphic>
          <a:graphicData uri="http://schemas.openxmlformats.org/drawingml/2006/table">
            <a:tbl>
              <a:tblPr/>
              <a:tblGrid>
                <a:gridCol w="1564017"/>
                <a:gridCol w="1424816"/>
                <a:gridCol w="1488452"/>
                <a:gridCol w="1999764"/>
                <a:gridCol w="1072076"/>
                <a:gridCol w="1127044"/>
              </a:tblGrid>
              <a:tr h="379297">
                <a:tc>
                  <a:txBody>
                    <a:bodyPr/>
                    <a:lstStyle/>
                    <a:p>
                      <a:pPr algn="ctr">
                        <a:lnSpc>
                          <a:spcPct val="115000"/>
                        </a:lnSpc>
                        <a:spcAft>
                          <a:spcPts val="1000"/>
                        </a:spcAft>
                      </a:pPr>
                      <a:r>
                        <a:rPr lang="es-MX" sz="1400" b="1" dirty="0">
                          <a:latin typeface="Arial"/>
                          <a:ea typeface="Calibri"/>
                          <a:cs typeface="Times New Roman"/>
                        </a:rPr>
                        <a:t>2002 (6)</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1000"/>
                        </a:spcAft>
                      </a:pPr>
                      <a:r>
                        <a:rPr lang="es-MX" sz="1400" b="1" dirty="0">
                          <a:latin typeface="Arial"/>
                          <a:ea typeface="Calibri"/>
                          <a:cs typeface="Times New Roman"/>
                        </a:rPr>
                        <a:t>2003 (8)</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1000"/>
                        </a:spcAft>
                      </a:pPr>
                      <a:r>
                        <a:rPr lang="es-MX" sz="1400" b="1" dirty="0">
                          <a:latin typeface="Arial"/>
                          <a:ea typeface="Calibri"/>
                          <a:cs typeface="Times New Roman"/>
                        </a:rPr>
                        <a:t>2004 (9)</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1000"/>
                        </a:spcAft>
                      </a:pPr>
                      <a:r>
                        <a:rPr lang="es-MX" sz="1400" b="1" dirty="0">
                          <a:latin typeface="Arial"/>
                          <a:ea typeface="Calibri"/>
                          <a:cs typeface="Times New Roman"/>
                        </a:rPr>
                        <a:t>2005 (6)</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15000"/>
                        </a:lnSpc>
                        <a:spcAft>
                          <a:spcPts val="1000"/>
                        </a:spcAft>
                      </a:pPr>
                      <a:r>
                        <a:rPr lang="es-MX" sz="1400" b="1" dirty="0">
                          <a:latin typeface="Arial"/>
                          <a:ea typeface="Calibri"/>
                          <a:cs typeface="Times New Roman"/>
                        </a:rPr>
                        <a:t>2006 (3)</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FF"/>
                    </a:solidFill>
                  </a:tcPr>
                </a:tc>
                <a:tc>
                  <a:txBody>
                    <a:bodyPr/>
                    <a:lstStyle/>
                    <a:p>
                      <a:pPr algn="ctr">
                        <a:lnSpc>
                          <a:spcPct val="115000"/>
                        </a:lnSpc>
                        <a:spcAft>
                          <a:spcPts val="1000"/>
                        </a:spcAft>
                      </a:pPr>
                      <a:r>
                        <a:rPr lang="es-MX" sz="1400" b="1" dirty="0">
                          <a:latin typeface="Arial"/>
                          <a:ea typeface="Calibri"/>
                          <a:cs typeface="Times New Roman"/>
                        </a:rPr>
                        <a:t>2007 (1)</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546956">
                <a:tc>
                  <a:txBody>
                    <a:bodyPr/>
                    <a:lstStyle/>
                    <a:p>
                      <a:pPr algn="ctr">
                        <a:lnSpc>
                          <a:spcPct val="115000"/>
                        </a:lnSpc>
                        <a:spcAft>
                          <a:spcPts val="1000"/>
                        </a:spcAft>
                      </a:pPr>
                      <a:r>
                        <a:rPr lang="es-MX" sz="1400">
                          <a:latin typeface="Arial"/>
                          <a:ea typeface="Calibri"/>
                          <a:cs typeface="Times New Roman"/>
                        </a:rPr>
                        <a:t>Jalisco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dirty="0">
                          <a:latin typeface="Arial"/>
                          <a:ea typeface="Calibri"/>
                          <a:cs typeface="Times New Roman"/>
                        </a:rPr>
                        <a:t>Nuevo león</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Edo. de Méx.</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Sonora</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Oaxaca</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Tabasco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297">
                <a:tc>
                  <a:txBody>
                    <a:bodyPr/>
                    <a:lstStyle/>
                    <a:p>
                      <a:pPr algn="ctr">
                        <a:lnSpc>
                          <a:spcPct val="115000"/>
                        </a:lnSpc>
                        <a:spcAft>
                          <a:spcPts val="1000"/>
                        </a:spcAft>
                      </a:pPr>
                      <a:r>
                        <a:rPr lang="es-MX" sz="1400">
                          <a:latin typeface="Arial"/>
                          <a:ea typeface="Calibri"/>
                          <a:cs typeface="Times New Roman"/>
                        </a:rPr>
                        <a:t>Sinaloa</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Durango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Quintana Roo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dirty="0">
                          <a:latin typeface="Arial"/>
                          <a:ea typeface="Calibri"/>
                          <a:cs typeface="Times New Roman"/>
                        </a:rPr>
                        <a:t>Baja California </a:t>
                      </a:r>
                      <a:r>
                        <a:rPr lang="es-MX" sz="1400" dirty="0" smtClean="0">
                          <a:latin typeface="Arial"/>
                          <a:ea typeface="Calibri"/>
                          <a:cs typeface="Times New Roman"/>
                        </a:rPr>
                        <a:t>Sur</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Chiapas</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379297">
                <a:tc>
                  <a:txBody>
                    <a:bodyPr/>
                    <a:lstStyle/>
                    <a:p>
                      <a:pPr algn="ctr">
                        <a:lnSpc>
                          <a:spcPct val="115000"/>
                        </a:lnSpc>
                        <a:spcAft>
                          <a:spcPts val="1000"/>
                        </a:spcAft>
                      </a:pPr>
                      <a:r>
                        <a:rPr lang="es-MX" sz="1400">
                          <a:latin typeface="Arial"/>
                          <a:ea typeface="Calibri"/>
                          <a:cs typeface="Times New Roman"/>
                        </a:rPr>
                        <a:t>Federal</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dirty="0">
                          <a:latin typeface="Arial"/>
                          <a:ea typeface="Calibri"/>
                          <a:cs typeface="Times New Roman"/>
                        </a:rPr>
                        <a:t>Colima</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dirty="0">
                          <a:latin typeface="Arial"/>
                          <a:ea typeface="Calibri"/>
                          <a:cs typeface="Times New Roman"/>
                        </a:rPr>
                        <a:t>Yucatán</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Campeche</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Hidalgo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MX" sz="14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379297">
                <a:tc>
                  <a:txBody>
                    <a:bodyPr/>
                    <a:lstStyle/>
                    <a:p>
                      <a:pPr algn="ctr">
                        <a:lnSpc>
                          <a:spcPct val="115000"/>
                        </a:lnSpc>
                        <a:spcAft>
                          <a:spcPts val="1000"/>
                        </a:spcAft>
                      </a:pPr>
                      <a:r>
                        <a:rPr lang="es-MX" sz="1400">
                          <a:latin typeface="Arial"/>
                          <a:ea typeface="Calibri"/>
                          <a:cs typeface="Times New Roman"/>
                        </a:rPr>
                        <a:t>Aguascalientes</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S.L.P.</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Veracruz</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b="0" dirty="0">
                          <a:latin typeface="Arial"/>
                          <a:ea typeface="Calibri"/>
                          <a:cs typeface="Times New Roman"/>
                        </a:rPr>
                        <a:t>Baja California</a:t>
                      </a:r>
                      <a:endParaRPr lang="es-MX" sz="1400" b="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1000"/>
                        </a:spcAft>
                      </a:pPr>
                      <a:endParaRPr lang="es-MX" sz="14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endParaRPr lang="es-MX" sz="1400" dirty="0">
                        <a:latin typeface="Arial"/>
                        <a:ea typeface="Calibri"/>
                        <a:cs typeface="Times New Roman"/>
                      </a:endParaRPr>
                    </a:p>
                  </a:txBody>
                  <a:tcPr marL="68580" marR="68580" marT="0" marB="0" anchor="ctr">
                    <a:lnL>
                      <a:noFill/>
                    </a:lnL>
                    <a:lnR>
                      <a:noFill/>
                    </a:lnR>
                    <a:lnT>
                      <a:noFill/>
                    </a:lnT>
                    <a:lnB>
                      <a:noFill/>
                    </a:lnB>
                  </a:tcPr>
                </a:tc>
              </a:tr>
              <a:tr h="379297">
                <a:tc>
                  <a:txBody>
                    <a:bodyPr/>
                    <a:lstStyle/>
                    <a:p>
                      <a:pPr algn="ctr">
                        <a:lnSpc>
                          <a:spcPct val="115000"/>
                        </a:lnSpc>
                        <a:spcAft>
                          <a:spcPts val="1000"/>
                        </a:spcAft>
                      </a:pPr>
                      <a:r>
                        <a:rPr lang="es-MX" sz="1400">
                          <a:latin typeface="Arial"/>
                          <a:ea typeface="Calibri"/>
                          <a:cs typeface="Times New Roman"/>
                        </a:rPr>
                        <a:t>Michoacán</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D.F.</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Nayarit</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Guerrero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endParaRPr lang="es-MX" sz="1400" dirty="0">
                        <a:latin typeface="Arial"/>
                        <a:ea typeface="Calibri"/>
                        <a:cs typeface="Times New Roman"/>
                      </a:endParaRPr>
                    </a:p>
                  </a:txBody>
                  <a:tcPr marL="68580" marR="68580" marT="0" marB="0" anchor="ctr">
                    <a:lnL>
                      <a:noFill/>
                    </a:lnL>
                    <a:lnR>
                      <a:noFill/>
                    </a:lnR>
                    <a:lnT>
                      <a:noFill/>
                    </a:lnT>
                    <a:lnB>
                      <a:noFill/>
                    </a:lnB>
                  </a:tcPr>
                </a:tc>
              </a:tr>
              <a:tr h="379297">
                <a:tc>
                  <a:txBody>
                    <a:bodyPr/>
                    <a:lstStyle/>
                    <a:p>
                      <a:pPr algn="ctr">
                        <a:lnSpc>
                          <a:spcPct val="115000"/>
                        </a:lnSpc>
                        <a:spcAft>
                          <a:spcPts val="1000"/>
                        </a:spcAft>
                      </a:pPr>
                      <a:r>
                        <a:rPr lang="es-MX" sz="1400">
                          <a:latin typeface="Arial"/>
                          <a:ea typeface="Calibri"/>
                          <a:cs typeface="Times New Roman"/>
                        </a:rPr>
                        <a:t>Querétaro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Guanajuato</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dirty="0">
                          <a:latin typeface="Arial"/>
                          <a:ea typeface="Calibri"/>
                          <a:cs typeface="Times New Roman"/>
                        </a:rPr>
                        <a:t>Zacatecas</a:t>
                      </a:r>
                      <a:endParaRPr lang="es-MX"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Chihuahua</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MX" sz="14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a:noFill/>
                    </a:lnR>
                    <a:lnT>
                      <a:noFill/>
                    </a:lnT>
                    <a:lnB>
                      <a:noFill/>
                    </a:lnB>
                  </a:tcPr>
                </a:tc>
              </a:tr>
              <a:tr h="379297">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MX" sz="1400">
                          <a:latin typeface="Arial"/>
                          <a:ea typeface="Calibri"/>
                          <a:cs typeface="Times New Roman"/>
                        </a:rPr>
                        <a:t>Morelos</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Tlaxcala</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a:noFill/>
                    </a:lnR>
                    <a:lnT>
                      <a:noFill/>
                    </a:lnT>
                    <a:lnB>
                      <a:noFill/>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a:noFill/>
                    </a:lnR>
                    <a:lnT>
                      <a:noFill/>
                    </a:lnT>
                    <a:lnB>
                      <a:noFill/>
                    </a:lnB>
                  </a:tcPr>
                </a:tc>
              </a:tr>
              <a:tr h="379297">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MX" sz="1400">
                          <a:latin typeface="Arial"/>
                          <a:ea typeface="Calibri"/>
                          <a:cs typeface="Times New Roman"/>
                        </a:rPr>
                        <a:t>Coahuila</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MX" sz="1400">
                          <a:latin typeface="Arial"/>
                          <a:ea typeface="Calibri"/>
                          <a:cs typeface="Times New Roman"/>
                        </a:rPr>
                        <a:t>Puebla</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a:noFill/>
                    </a:lnR>
                    <a:lnT>
                      <a:noFill/>
                    </a:lnT>
                    <a:lnB>
                      <a:noFill/>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a:noFill/>
                    </a:lnR>
                    <a:lnT>
                      <a:noFill/>
                    </a:lnT>
                    <a:lnB>
                      <a:noFill/>
                    </a:lnB>
                  </a:tcPr>
                </a:tc>
              </a:tr>
              <a:tr h="379297">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a:noFill/>
                    </a:lnR>
                    <a:lnT>
                      <a:noFill/>
                    </a:lnT>
                    <a:lnB>
                      <a:noFill/>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es-MX" sz="1400">
                          <a:latin typeface="Arial"/>
                          <a:ea typeface="Calibri"/>
                          <a:cs typeface="Times New Roman"/>
                        </a:rPr>
                        <a:t>Tamaulipas</a:t>
                      </a:r>
                      <a:endParaRPr lang="es-MX"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endParaRPr lang="es-MX" sz="1400">
                        <a:latin typeface="Arial"/>
                        <a:ea typeface="Calibri"/>
                        <a:cs typeface="Times New Roman"/>
                      </a:endParaRPr>
                    </a:p>
                  </a:txBody>
                  <a:tcPr marL="68580" marR="68580" marT="0" marB="0" anchor="ctr">
                    <a:lnL>
                      <a:noFill/>
                    </a:lnL>
                    <a:lnR>
                      <a:noFill/>
                    </a:lnR>
                    <a:lnT>
                      <a:noFill/>
                    </a:lnT>
                    <a:lnB>
                      <a:noFill/>
                    </a:lnB>
                  </a:tcPr>
                </a:tc>
                <a:tc>
                  <a:txBody>
                    <a:bodyPr/>
                    <a:lstStyle/>
                    <a:p>
                      <a:pPr algn="ctr">
                        <a:lnSpc>
                          <a:spcPct val="115000"/>
                        </a:lnSpc>
                        <a:spcAft>
                          <a:spcPts val="1000"/>
                        </a:spcAft>
                      </a:pPr>
                      <a:endParaRPr lang="es-MX" sz="1400" dirty="0">
                        <a:latin typeface="Arial"/>
                        <a:ea typeface="Calibri"/>
                        <a:cs typeface="Times New Roman"/>
                      </a:endParaRPr>
                    </a:p>
                  </a:txBody>
                  <a:tcPr marL="68580" marR="68580" marT="0" marB="0" anchor="ctr">
                    <a:lnL>
                      <a:noFill/>
                    </a:lnL>
                    <a:lnR>
                      <a:noFill/>
                    </a:lnR>
                    <a:lnT>
                      <a:noFill/>
                    </a:lnT>
                    <a:lnB>
                      <a:noFill/>
                    </a:lnB>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2 Marcador de contenido"/>
          <p:cNvSpPr>
            <a:spLocks noGrp="1"/>
          </p:cNvSpPr>
          <p:nvPr>
            <p:ph idx="1"/>
          </p:nvPr>
        </p:nvSpPr>
        <p:spPr>
          <a:xfrm>
            <a:off x="457200" y="1191511"/>
            <a:ext cx="8229600" cy="3912117"/>
          </a:xfrm>
        </p:spPr>
        <p:txBody>
          <a:bodyPr/>
          <a:lstStyle/>
          <a:p>
            <a:pPr>
              <a:buFont typeface="Times"/>
              <a:buNone/>
            </a:pPr>
            <a:endParaRPr lang="es-MX" b="1" dirty="0" smtClean="0">
              <a:latin typeface="Arial" pitchFamily="34" charset="0"/>
              <a:cs typeface="Arial" pitchFamily="34" charset="0"/>
            </a:endParaRPr>
          </a:p>
          <a:p>
            <a:pPr>
              <a:buFont typeface="Times"/>
              <a:buNone/>
            </a:pPr>
            <a:endParaRPr lang="es-MX" b="1" dirty="0" smtClean="0">
              <a:latin typeface="Arial" pitchFamily="34" charset="0"/>
              <a:cs typeface="Arial" pitchFamily="34" charset="0"/>
            </a:endParaRPr>
          </a:p>
          <a:p>
            <a:pPr>
              <a:buFont typeface="Times"/>
              <a:buNone/>
            </a:pPr>
            <a:endParaRPr lang="es-MX" b="1" dirty="0" smtClean="0">
              <a:latin typeface="Arial" pitchFamily="34" charset="0"/>
              <a:cs typeface="Arial" pitchFamily="34" charset="0"/>
            </a:endParaRPr>
          </a:p>
          <a:p>
            <a:pPr>
              <a:buFont typeface="Times"/>
              <a:buNone/>
            </a:pPr>
            <a:endParaRPr lang="es-MX" b="1" dirty="0" smtClean="0">
              <a:latin typeface="Arial" pitchFamily="34" charset="0"/>
              <a:cs typeface="Arial" pitchFamily="34" charset="0"/>
            </a:endParaRPr>
          </a:p>
          <a:p>
            <a:pPr algn="ctr">
              <a:buFont typeface="Times"/>
              <a:buNone/>
            </a:pPr>
            <a:r>
              <a:rPr lang="es-MX" sz="3200" b="1" dirty="0" smtClean="0">
                <a:solidFill>
                  <a:schemeClr val="tx2"/>
                </a:solidFill>
                <a:effectLst>
                  <a:outerShdw blurRad="38100" dist="38100" dir="2700000" algn="tl">
                    <a:srgbClr val="C0C0C0"/>
                  </a:outerShdw>
                </a:effectLst>
                <a:latin typeface="Arial" pitchFamily="34" charset="0"/>
                <a:ea typeface="+mj-ea"/>
                <a:cs typeface="Arial" pitchFamily="34" charset="0"/>
              </a:rPr>
              <a:t>II. Reforma al artículo 6º Constitucional</a:t>
            </a:r>
          </a:p>
          <a:p>
            <a:endParaRPr lang="es-MX"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90538" y="857250"/>
            <a:ext cx="8229600" cy="960438"/>
          </a:xfrm>
        </p:spPr>
        <p:txBody>
          <a:bodyPr anchor="t"/>
          <a:lstStyle/>
          <a:p>
            <a:pPr eaLnBrk="1" hangingPunct="1"/>
            <a:r>
              <a:rPr lang="es-MX" sz="2800" b="1" dirty="0" smtClean="0">
                <a:latin typeface="Arial" pitchFamily="34" charset="0"/>
                <a:cs typeface="Arial" pitchFamily="34" charset="0"/>
              </a:rPr>
              <a:t>¿Porqué se reformó el Art. 6º Constitucional?</a:t>
            </a:r>
            <a:br>
              <a:rPr lang="es-MX" sz="2800" b="1" dirty="0" smtClean="0">
                <a:latin typeface="Arial" pitchFamily="34" charset="0"/>
                <a:cs typeface="Arial" pitchFamily="34" charset="0"/>
              </a:rPr>
            </a:br>
            <a:r>
              <a:rPr lang="es-MX" sz="2800" b="1" dirty="0" smtClean="0">
                <a:latin typeface="Arial" pitchFamily="34" charset="0"/>
                <a:cs typeface="Arial" pitchFamily="34" charset="0"/>
              </a:rPr>
              <a:t>Problemas de Heterogeneidad de Leyes</a:t>
            </a:r>
            <a:endParaRPr lang="es-ES" sz="2800" b="1" dirty="0" smtClean="0">
              <a:latin typeface="Arial" pitchFamily="34" charset="0"/>
              <a:cs typeface="Arial" pitchFamily="34" charset="0"/>
            </a:endParaRPr>
          </a:p>
        </p:txBody>
      </p:sp>
      <p:sp>
        <p:nvSpPr>
          <p:cNvPr id="32771" name="Rectangle 3"/>
          <p:cNvSpPr>
            <a:spLocks noGrp="1" noChangeArrowheads="1"/>
          </p:cNvSpPr>
          <p:nvPr>
            <p:ph idx="1"/>
          </p:nvPr>
        </p:nvSpPr>
        <p:spPr>
          <a:xfrm>
            <a:off x="1449388" y="2022475"/>
            <a:ext cx="6858000" cy="4037013"/>
          </a:xfrm>
        </p:spPr>
        <p:txBody>
          <a:bodyPr/>
          <a:lstStyle/>
          <a:p>
            <a:pPr marL="361950" indent="-361950" algn="just" eaLnBrk="1" hangingPunct="1">
              <a:lnSpc>
                <a:spcPct val="150000"/>
              </a:lnSpc>
              <a:spcBef>
                <a:spcPct val="0"/>
              </a:spcBef>
              <a:buClr>
                <a:srgbClr val="7030A0"/>
              </a:buClr>
              <a:buFont typeface="Wingdings" pitchFamily="2" charset="2"/>
              <a:buChar char="q"/>
            </a:pPr>
            <a:r>
              <a:rPr lang="es-MX" dirty="0" smtClean="0">
                <a:latin typeface="Arial" pitchFamily="34" charset="0"/>
                <a:cs typeface="Arial" pitchFamily="34" charset="0"/>
              </a:rPr>
              <a:t>Carencia de un Organismo Garante</a:t>
            </a:r>
          </a:p>
          <a:p>
            <a:pPr marL="361950" indent="-361950" algn="just" eaLnBrk="1" hangingPunct="1">
              <a:lnSpc>
                <a:spcPct val="150000"/>
              </a:lnSpc>
              <a:spcBef>
                <a:spcPct val="0"/>
              </a:spcBef>
              <a:buClr>
                <a:srgbClr val="7030A0"/>
              </a:buClr>
              <a:buFont typeface="Wingdings" pitchFamily="2" charset="2"/>
              <a:buChar char="q"/>
            </a:pPr>
            <a:r>
              <a:rPr lang="es-MX" dirty="0" smtClean="0">
                <a:latin typeface="Arial" pitchFamily="34" charset="0"/>
                <a:cs typeface="Arial" pitchFamily="34" charset="0"/>
              </a:rPr>
              <a:t>Recurso de Revisión ante otra Instancia distinta al Organismo Garante</a:t>
            </a:r>
          </a:p>
          <a:p>
            <a:pPr marL="361950" indent="-361950" algn="just" eaLnBrk="1" hangingPunct="1">
              <a:lnSpc>
                <a:spcPct val="150000"/>
              </a:lnSpc>
              <a:spcBef>
                <a:spcPct val="0"/>
              </a:spcBef>
              <a:buClr>
                <a:srgbClr val="7030A0"/>
              </a:buClr>
              <a:buFont typeface="Wingdings" pitchFamily="2" charset="2"/>
              <a:buChar char="q"/>
            </a:pPr>
            <a:r>
              <a:rPr lang="es-MX" dirty="0" smtClean="0">
                <a:latin typeface="Arial" pitchFamily="34" charset="0"/>
                <a:cs typeface="Arial" pitchFamily="34" charset="0"/>
              </a:rPr>
              <a:t>Identificación oficial del Solicitante</a:t>
            </a:r>
          </a:p>
          <a:p>
            <a:pPr marL="361950" indent="-361950" algn="just" eaLnBrk="1" hangingPunct="1">
              <a:lnSpc>
                <a:spcPct val="150000"/>
              </a:lnSpc>
              <a:spcBef>
                <a:spcPct val="0"/>
              </a:spcBef>
              <a:buClr>
                <a:srgbClr val="7030A0"/>
              </a:buClr>
              <a:buFont typeface="Wingdings" pitchFamily="2" charset="2"/>
              <a:buChar char="q"/>
            </a:pPr>
            <a:r>
              <a:rPr lang="es-MX" dirty="0" smtClean="0">
                <a:latin typeface="Arial" pitchFamily="34" charset="0"/>
                <a:cs typeface="Arial" pitchFamily="34" charset="0"/>
              </a:rPr>
              <a:t>Firma autógrafa en la solicitud</a:t>
            </a:r>
          </a:p>
          <a:p>
            <a:pPr marL="361950" indent="-361950" algn="just" eaLnBrk="1" hangingPunct="1">
              <a:lnSpc>
                <a:spcPct val="150000"/>
              </a:lnSpc>
              <a:spcBef>
                <a:spcPct val="0"/>
              </a:spcBef>
              <a:buClr>
                <a:srgbClr val="7030A0"/>
              </a:buClr>
              <a:buFont typeface="Wingdings" pitchFamily="2" charset="2"/>
              <a:buChar char="q"/>
            </a:pPr>
            <a:r>
              <a:rPr lang="es-MX" dirty="0" smtClean="0">
                <a:latin typeface="Arial" pitchFamily="34" charset="0"/>
                <a:cs typeface="Arial" pitchFamily="34" charset="0"/>
              </a:rPr>
              <a:t>Firma autógrafa en el recurso</a:t>
            </a:r>
          </a:p>
          <a:p>
            <a:pPr marL="361950" indent="-361950" algn="just" eaLnBrk="1" hangingPunct="1">
              <a:lnSpc>
                <a:spcPct val="150000"/>
              </a:lnSpc>
              <a:spcBef>
                <a:spcPct val="0"/>
              </a:spcBef>
              <a:buClr>
                <a:srgbClr val="7030A0"/>
              </a:buClr>
              <a:buFont typeface="Wingdings" pitchFamily="2" charset="2"/>
              <a:buChar char="q"/>
            </a:pPr>
            <a:r>
              <a:rPr lang="es-MX" dirty="0" smtClean="0">
                <a:latin typeface="Arial" pitchFamily="34" charset="0"/>
                <a:cs typeface="Arial" pitchFamily="34" charset="0"/>
              </a:rPr>
              <a:t>No uso de Sistemas Electrónicos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90538" y="731838"/>
            <a:ext cx="8229600" cy="660400"/>
          </a:xfrm>
        </p:spPr>
        <p:txBody>
          <a:bodyPr anchor="t"/>
          <a:lstStyle/>
          <a:p>
            <a:pPr eaLnBrk="1" hangingPunct="1"/>
            <a:r>
              <a:rPr lang="es-MX" b="1" dirty="0" smtClean="0">
                <a:latin typeface="Arial" pitchFamily="34" charset="0"/>
                <a:cs typeface="Arial" pitchFamily="34" charset="0"/>
              </a:rPr>
              <a:t>Problemas de Heterogeneidad de Leyes</a:t>
            </a:r>
            <a:endParaRPr lang="es-ES" b="1" dirty="0" smtClean="0">
              <a:latin typeface="Arial" pitchFamily="34" charset="0"/>
              <a:cs typeface="Arial" pitchFamily="34" charset="0"/>
            </a:endParaRPr>
          </a:p>
        </p:txBody>
      </p:sp>
      <p:graphicFrame>
        <p:nvGraphicFramePr>
          <p:cNvPr id="7" name="Group 300"/>
          <p:cNvGraphicFramePr>
            <a:graphicFrameLocks noGrp="1"/>
          </p:cNvGraphicFramePr>
          <p:nvPr/>
        </p:nvGraphicFramePr>
        <p:xfrm>
          <a:off x="627063" y="1304925"/>
          <a:ext cx="8011236" cy="4998790"/>
        </p:xfrm>
        <a:graphic>
          <a:graphicData uri="http://schemas.openxmlformats.org/drawingml/2006/table">
            <a:tbl>
              <a:tblPr/>
              <a:tblGrid>
                <a:gridCol w="3749464"/>
                <a:gridCol w="4261772"/>
              </a:tblGrid>
              <a:tr h="312429">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300" b="1" i="0" u="none" strike="noStrike" cap="none" normalizeH="0" baseline="0" dirty="0" smtClean="0">
                          <a:ln>
                            <a:noFill/>
                          </a:ln>
                          <a:solidFill>
                            <a:schemeClr val="bg1"/>
                          </a:solidFill>
                          <a:effectLst/>
                          <a:latin typeface="Arial" charset="0"/>
                          <a:ea typeface="Times New Roman" pitchFamily="18" charset="0"/>
                          <a:cs typeface="Arial" charset="0"/>
                        </a:rPr>
                        <a:t>OBSERVACIONES EN LA PRIMERA GENERACIÓN DE LEYES ESTATALES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030A0"/>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31798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MX" sz="1300" b="1" i="0" u="none" strike="noStrike" cap="none" normalizeH="0" baseline="0" dirty="0" smtClean="0">
                          <a:ln>
                            <a:noFill/>
                          </a:ln>
                          <a:solidFill>
                            <a:schemeClr val="tx1"/>
                          </a:solidFill>
                          <a:effectLst/>
                          <a:latin typeface="Arial" charset="0"/>
                        </a:rPr>
                        <a:t>Carencia de un Órgano Garante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MX" sz="1300" b="1" i="0" u="none" strike="noStrike" cap="none" normalizeH="0" baseline="0" dirty="0" smtClean="0">
                          <a:ln>
                            <a:noFill/>
                          </a:ln>
                          <a:solidFill>
                            <a:schemeClr val="tx1"/>
                          </a:solidFill>
                          <a:effectLst/>
                          <a:latin typeface="Arial" charset="0"/>
                        </a:rPr>
                        <a:t>Aguascalientes, Jalisco, Tamaulipas, Veracruz</a:t>
                      </a:r>
                      <a:endParaRPr kumimoji="0" lang="es-ES" sz="13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61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MX" sz="1300" b="1" i="0" u="none" strike="noStrike" cap="none" normalizeH="0" baseline="0" dirty="0" smtClean="0">
                          <a:ln>
                            <a:noFill/>
                          </a:ln>
                          <a:solidFill>
                            <a:schemeClr val="tx1"/>
                          </a:solidFill>
                          <a:effectLst/>
                          <a:latin typeface="Arial" charset="0"/>
                        </a:rPr>
                        <a:t>Recurso ante otra instancia distinta al Órgano Garante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MX" sz="1300" b="1" i="0" u="none" strike="noStrike" cap="none" normalizeH="0" baseline="0" dirty="0" smtClean="0">
                          <a:ln>
                            <a:noFill/>
                          </a:ln>
                          <a:solidFill>
                            <a:schemeClr val="tx1"/>
                          </a:solidFill>
                          <a:effectLst/>
                          <a:latin typeface="Arial" charset="0"/>
                        </a:rPr>
                        <a:t>Aguascalientes, Baja California, Baja California Sur, Jalisco, Sonora, Tamaulipas, Veracruz</a:t>
                      </a:r>
                      <a:endParaRPr kumimoji="0" lang="es-ES" sz="13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61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MX" sz="1300" b="1" i="0" u="none" strike="noStrike" cap="none" normalizeH="0" baseline="0" dirty="0" smtClean="0">
                          <a:ln>
                            <a:noFill/>
                          </a:ln>
                          <a:solidFill>
                            <a:schemeClr val="tx1"/>
                          </a:solidFill>
                          <a:effectLst/>
                          <a:latin typeface="Arial" charset="0"/>
                        </a:rPr>
                        <a:t>Organismo Garante Honorifico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MX" sz="1300" b="1" i="0" u="none" strike="noStrike" cap="none" normalizeH="0" baseline="0" dirty="0" smtClean="0">
                          <a:ln>
                            <a:noFill/>
                          </a:ln>
                          <a:solidFill>
                            <a:schemeClr val="tx1"/>
                          </a:solidFill>
                          <a:effectLst/>
                          <a:latin typeface="Arial" charset="0"/>
                        </a:rPr>
                        <a:t>Baja California, Baja California Sur, Jalisco, San Luis Potosí, Tlaxcala.</a:t>
                      </a:r>
                      <a:endParaRPr kumimoji="0" lang="es-ES" sz="13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99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MX" sz="1300" b="1" i="0" u="none" strike="noStrike" cap="none" normalizeH="0" baseline="0" dirty="0" smtClean="0">
                          <a:ln>
                            <a:noFill/>
                          </a:ln>
                          <a:solidFill>
                            <a:schemeClr val="tx1"/>
                          </a:solidFill>
                          <a:effectLst/>
                          <a:latin typeface="Arial" charset="0"/>
                        </a:rPr>
                        <a:t>Identificación oficial del Solicitante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MX" sz="1300" b="1" i="0" u="none" strike="noStrike" cap="none" normalizeH="0" baseline="0" dirty="0" smtClean="0">
                          <a:ln>
                            <a:noFill/>
                          </a:ln>
                          <a:solidFill>
                            <a:schemeClr val="tx1"/>
                          </a:solidFill>
                          <a:effectLst/>
                          <a:latin typeface="Arial" charset="0"/>
                        </a:rPr>
                        <a:t>Baja california Sur, Colima, Distrito Federal, Durango, Guerrero, Michoacán, San Luis Potosí, Sinaloa, Zacateas</a:t>
                      </a:r>
                      <a:endParaRPr kumimoji="0" lang="es-ES" sz="13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4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MX" sz="1300" b="1" i="0" u="none" strike="noStrike" cap="none" normalizeH="0" baseline="0" dirty="0" smtClean="0">
                          <a:ln>
                            <a:noFill/>
                          </a:ln>
                          <a:solidFill>
                            <a:schemeClr val="tx1"/>
                          </a:solidFill>
                          <a:effectLst/>
                          <a:latin typeface="Arial" charset="0"/>
                        </a:rPr>
                        <a:t>Nacionalidad del Solicitante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ES" sz="1300" b="1" i="0" u="none" strike="noStrike" cap="none" normalizeH="0" baseline="0" dirty="0" smtClean="0">
                          <a:ln>
                            <a:noFill/>
                          </a:ln>
                          <a:solidFill>
                            <a:schemeClr val="tx1"/>
                          </a:solidFill>
                          <a:effectLst/>
                          <a:latin typeface="Arial" charset="0"/>
                        </a:rPr>
                        <a:t>Campeche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4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MX" sz="1300" b="1" i="0" u="none" strike="noStrike" cap="none" normalizeH="0" baseline="0" dirty="0" smtClean="0">
                          <a:ln>
                            <a:noFill/>
                          </a:ln>
                          <a:solidFill>
                            <a:schemeClr val="tx1"/>
                          </a:solidFill>
                          <a:effectLst/>
                          <a:latin typeface="Arial" charset="0"/>
                        </a:rPr>
                        <a:t>Deficiente información de Oficio (Obligaciones de Transparencia)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MX" sz="1300" b="1" i="0" u="none" strike="noStrike" cap="none" normalizeH="0" baseline="0" dirty="0" smtClean="0">
                          <a:ln>
                            <a:noFill/>
                          </a:ln>
                          <a:solidFill>
                            <a:schemeClr val="tx1"/>
                          </a:solidFill>
                          <a:effectLst/>
                          <a:latin typeface="Arial" charset="0"/>
                        </a:rPr>
                        <a:t>Campeche, Nuevo León</a:t>
                      </a:r>
                      <a:endParaRPr kumimoji="0" lang="es-ES" sz="13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4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MX" sz="1300" b="1" i="0" u="none" strike="noStrike" cap="none" normalizeH="0" baseline="0" dirty="0" smtClean="0">
                          <a:ln>
                            <a:noFill/>
                          </a:ln>
                          <a:solidFill>
                            <a:schemeClr val="tx1"/>
                          </a:solidFill>
                          <a:effectLst/>
                          <a:latin typeface="Arial" charset="0"/>
                        </a:rPr>
                        <a:t>Firma autógrafa en la Solicitud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ES" sz="1300" b="1" i="0" u="none" strike="noStrike" cap="none" normalizeH="0" baseline="0" dirty="0" smtClean="0">
                          <a:ln>
                            <a:noFill/>
                          </a:ln>
                          <a:solidFill>
                            <a:schemeClr val="tx1"/>
                          </a:solidFill>
                          <a:effectLst/>
                          <a:latin typeface="Arial" charset="0"/>
                        </a:rPr>
                        <a:t>Coahuila, Edo. de México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61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MX" sz="1300" b="1" i="0" u="none" strike="noStrike" cap="none" normalizeH="0" baseline="0" dirty="0" smtClean="0">
                          <a:ln>
                            <a:noFill/>
                          </a:ln>
                          <a:solidFill>
                            <a:schemeClr val="tx1"/>
                          </a:solidFill>
                          <a:effectLst/>
                          <a:latin typeface="Arial" charset="0"/>
                        </a:rPr>
                        <a:t>Firma autógrafa en el Recurso</a:t>
                      </a:r>
                      <a:endParaRPr kumimoji="0" lang="es-ES" sz="13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MX" sz="1300" b="1" i="0" u="none" strike="noStrike" cap="none" normalizeH="0" baseline="0" dirty="0" smtClean="0">
                          <a:ln>
                            <a:noFill/>
                          </a:ln>
                          <a:solidFill>
                            <a:schemeClr val="tx1"/>
                          </a:solidFill>
                          <a:effectLst/>
                          <a:latin typeface="Arial" charset="0"/>
                        </a:rPr>
                        <a:t>Distrito Federal, Guerrero, Edo. de México, Puebla, San Luis Potosí, Sinaloa, Tabasco</a:t>
                      </a:r>
                      <a:endParaRPr kumimoji="0" lang="es-ES" sz="13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4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ES" sz="1300" b="1" i="0" u="none" strike="noStrike" cap="none" normalizeH="0" baseline="0" dirty="0" smtClean="0">
                          <a:ln>
                            <a:noFill/>
                          </a:ln>
                          <a:solidFill>
                            <a:schemeClr val="tx1"/>
                          </a:solidFill>
                          <a:effectLst/>
                          <a:latin typeface="Arial" charset="0"/>
                        </a:rPr>
                        <a:t>Domicilio en el lugar del Sujeto Obligado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ES" sz="1300" b="1" i="0" u="none" strike="noStrike" cap="none" normalizeH="0" baseline="0" dirty="0" smtClean="0">
                          <a:ln>
                            <a:noFill/>
                          </a:ln>
                          <a:solidFill>
                            <a:schemeClr val="tx1"/>
                          </a:solidFill>
                          <a:effectLst/>
                          <a:latin typeface="Arial" charset="0"/>
                        </a:rPr>
                        <a:t>Nayarit, Yucatán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4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ES" sz="1300" b="1" i="0" u="none" strike="noStrike" cap="none" normalizeH="0" baseline="0" dirty="0" smtClean="0">
                          <a:ln>
                            <a:noFill/>
                          </a:ln>
                          <a:solidFill>
                            <a:schemeClr val="tx1"/>
                          </a:solidFill>
                          <a:effectLst/>
                          <a:latin typeface="Arial" charset="0"/>
                        </a:rPr>
                        <a:t>Ser ciudadano del Estado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ES" sz="1300" b="1" i="0" u="none" strike="noStrike" cap="none" normalizeH="0" baseline="0" dirty="0" smtClean="0">
                          <a:ln>
                            <a:noFill/>
                          </a:ln>
                          <a:solidFill>
                            <a:schemeClr val="tx1"/>
                          </a:solidFill>
                          <a:effectLst/>
                          <a:latin typeface="Arial" charset="0"/>
                        </a:rPr>
                        <a:t>Quintana Roo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42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defRPr/>
                      </a:pPr>
                      <a:r>
                        <a:rPr kumimoji="0" lang="es-ES" sz="1300" b="1" i="0" u="none" strike="noStrike" cap="none" normalizeH="0" baseline="0" dirty="0" smtClean="0">
                          <a:ln>
                            <a:noFill/>
                          </a:ln>
                          <a:solidFill>
                            <a:schemeClr val="tx1"/>
                          </a:solidFill>
                          <a:effectLst/>
                          <a:latin typeface="Arial" charset="0"/>
                        </a:rPr>
                        <a:t>No uso de sistemas electrónicos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s-ES" sz="1300" b="1" i="0" u="none" strike="noStrike" cap="none" normalizeH="0" baseline="0" dirty="0" smtClean="0">
                          <a:ln>
                            <a:noFill/>
                          </a:ln>
                          <a:solidFill>
                            <a:schemeClr val="tx1"/>
                          </a:solidFill>
                          <a:effectLst/>
                          <a:latin typeface="Arial" charset="0"/>
                        </a:rPr>
                        <a:t>Michoacán, Morelos, Nuevo León, Oaxaca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19102</TotalTime>
  <Words>2046</Words>
  <Application>Microsoft Office PowerPoint</Application>
  <PresentationFormat>Presentación en pantalla (4:3)</PresentationFormat>
  <Paragraphs>312</Paragraphs>
  <Slides>34</Slides>
  <Notes>14</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34</vt:i4>
      </vt:variant>
    </vt:vector>
  </HeadingPairs>
  <TitlesOfParts>
    <vt:vector size="37" baseType="lpstr">
      <vt:lpstr>Default Design</vt:lpstr>
      <vt:lpstr>Imagen de mapa de bits</vt:lpstr>
      <vt:lpstr>Hoja de cálculo</vt:lpstr>
      <vt:lpstr>Presentación de PowerPoint</vt:lpstr>
      <vt:lpstr>Presentación de PowerPoint</vt:lpstr>
      <vt:lpstr>La construcción del derecho de acceso a la información en México</vt:lpstr>
      <vt:lpstr>Las 3 condiciones básicas de las leyes de acceso a la información</vt:lpstr>
      <vt:lpstr>Año de aprobación</vt:lpstr>
      <vt:lpstr>Presentación de PowerPoint</vt:lpstr>
      <vt:lpstr>Presentación de PowerPoint</vt:lpstr>
      <vt:lpstr>¿Porqué se reformó el Art. 6º Constitucional? Problemas de Heterogeneidad de Leyes</vt:lpstr>
      <vt:lpstr>Problemas de Heterogeneidad de Leyes</vt:lpstr>
      <vt:lpstr>Aspectos destacados de la Reforma al artículo 6º Constitucional</vt:lpstr>
      <vt:lpstr>Texto del Artículo 6º Constitucional 2007</vt:lpstr>
      <vt:lpstr>Artículos Transitorios Reforma 6º Constitucional 2007</vt:lpstr>
      <vt:lpstr>Presentación de PowerPoint</vt:lpstr>
      <vt:lpstr>Presentación de PowerPoint</vt:lpstr>
      <vt:lpstr>Presentación de PowerPoint</vt:lpstr>
      <vt:lpstr>Presentación de PowerPoint</vt:lpstr>
      <vt:lpstr>Presentación de PowerPoint</vt:lpstr>
      <vt:lpstr>   III.  Acciones de Inconstitucionalidad </vt:lpstr>
      <vt:lpstr>Acciones de Inconstitucionalidad</vt:lpstr>
      <vt:lpstr>Presentación de PowerPoint</vt:lpstr>
      <vt:lpstr>Acciones de Inconstitucionalidad</vt:lpstr>
      <vt:lpstr>Presentación de PowerPoint</vt:lpstr>
      <vt:lpstr>Acciones de Inconstitucionalidad</vt:lpstr>
      <vt:lpstr>Presentación de PowerPoint</vt:lpstr>
      <vt:lpstr>Acciones de Inconstitucionalidad</vt:lpstr>
      <vt:lpstr>Presentación de PowerPoint</vt:lpstr>
      <vt:lpstr>   IV. Sistema Infomex </vt:lpstr>
      <vt:lpstr>Línea de tiempo de implantación</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Profesionales en Informática y Soluciones SA de CV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Arquitectura IFAI</dc:title>
  <dc:creator>mario.mejia</dc:creator>
  <cp:lastModifiedBy>christian.laris</cp:lastModifiedBy>
  <cp:revision>1509</cp:revision>
  <dcterms:created xsi:type="dcterms:W3CDTF">2003-11-05T00:37:17Z</dcterms:created>
  <dcterms:modified xsi:type="dcterms:W3CDTF">2012-11-14T00:53:36Z</dcterms:modified>
</cp:coreProperties>
</file>