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256" r:id="rId2"/>
    <p:sldId id="258" r:id="rId3"/>
    <p:sldId id="278" r:id="rId4"/>
    <p:sldId id="279" r:id="rId5"/>
    <p:sldId id="280" r:id="rId6"/>
    <p:sldId id="281" r:id="rId7"/>
    <p:sldId id="282" r:id="rId8"/>
    <p:sldId id="283" r:id="rId9"/>
    <p:sldId id="284" r:id="rId10"/>
    <p:sldId id="287" r:id="rId11"/>
    <p:sldId id="299" r:id="rId12"/>
    <p:sldId id="292" r:id="rId13"/>
    <p:sldId id="298" r:id="rId14"/>
    <p:sldId id="293" r:id="rId15"/>
    <p:sldId id="300" r:id="rId1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sin título" id="{FDA8E97A-4B04-430F-AA60-166DB7376849}">
          <p14:sldIdLst>
            <p14:sldId id="256"/>
            <p14:sldId id="258"/>
            <p14:sldId id="278"/>
            <p14:sldId id="279"/>
            <p14:sldId id="280"/>
            <p14:sldId id="281"/>
            <p14:sldId id="282"/>
            <p14:sldId id="283"/>
            <p14:sldId id="284"/>
            <p14:sldId id="287"/>
            <p14:sldId id="299"/>
            <p14:sldId id="292"/>
            <p14:sldId id="298"/>
            <p14:sldId id="293"/>
            <p14:sldId id="300"/>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94" autoAdjust="0"/>
    <p:restoredTop sz="94671" autoAdjust="0"/>
  </p:normalViewPr>
  <p:slideViewPr>
    <p:cSldViewPr>
      <p:cViewPr varScale="1">
        <p:scale>
          <a:sx n="103" d="100"/>
          <a:sy n="103" d="100"/>
        </p:scale>
        <p:origin x="216"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2 Marcador de fecha"/>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9E49AE3C-5795-472C-94B3-A14E3A637832}" type="datetimeFigureOut">
              <a:rPr lang="en-US" smtClean="0"/>
              <a:t>9/16/2013</a:t>
            </a:fld>
            <a:endParaRPr lang="en-US"/>
          </a:p>
        </p:txBody>
      </p:sp>
      <p:sp>
        <p:nvSpPr>
          <p:cNvPr id="4" name="3 Marcador de pie de página"/>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4 Marcador de número de diapositiva"/>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4789A0F1-EB2A-4CC1-98D5-3B9A70FE2083}" type="slidenum">
              <a:rPr lang="en-US" smtClean="0"/>
              <a:t>‹Nº›</a:t>
            </a:fld>
            <a:endParaRPr lang="en-US"/>
          </a:p>
        </p:txBody>
      </p:sp>
    </p:spTree>
    <p:extLst>
      <p:ext uri="{BB962C8B-B14F-4D97-AF65-F5344CB8AC3E}">
        <p14:creationId xmlns:p14="http://schemas.microsoft.com/office/powerpoint/2010/main" val="2255757788"/>
      </p:ext>
    </p:extLst>
  </p:cSld>
  <p:clrMap bg1="lt1" tx1="dk1" bg2="lt2" tx2="dk2" accent1="accent1" accent2="accent2" accent3="accent3" accent4="accent4" accent5="accent5" accent6="accent6" hlink="hlink" folHlink="folHlink"/>
  <p:hf sldNum="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2 Marcador de fecha"/>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F2F6D728-0EFF-49AB-9F48-3588D0DBF4A9}" type="datetimeFigureOut">
              <a:rPr lang="en-US" smtClean="0"/>
              <a:t>9/16/2013</a:t>
            </a:fld>
            <a:endParaRPr lang="en-US"/>
          </a:p>
        </p:txBody>
      </p:sp>
      <p:sp>
        <p:nvSpPr>
          <p:cNvPr id="4" name="3 Marcador de imagen de diapositiva"/>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4 Marcador de notas"/>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pie de página"/>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6 Marcador de número de diapositiva"/>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A7A258D2-D43B-4E17-9368-17E1AAE04D27}" type="slidenum">
              <a:rPr lang="en-US" smtClean="0"/>
              <a:t>‹Nº›</a:t>
            </a:fld>
            <a:endParaRPr lang="en-US"/>
          </a:p>
        </p:txBody>
      </p:sp>
    </p:spTree>
    <p:extLst>
      <p:ext uri="{BB962C8B-B14F-4D97-AF65-F5344CB8AC3E}">
        <p14:creationId xmlns:p14="http://schemas.microsoft.com/office/powerpoint/2010/main" val="1224567920"/>
      </p:ext>
    </p:extLst>
  </p:cSld>
  <p:clrMap bg1="lt1" tx1="dk1" bg2="lt2" tx2="dk2" accent1="accent1" accent2="accent2" accent3="accent3" accent4="accent4" accent5="accent5" accent6="accent6" hlink="hlink" folHlink="folHlink"/>
  <p:hf sldNum="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encabezado"/>
          <p:cNvSpPr>
            <a:spLocks noGrp="1"/>
          </p:cNvSpPr>
          <p:nvPr>
            <p:ph type="hdr" sz="quarter" idx="12"/>
          </p:nvPr>
        </p:nvSpPr>
        <p:spPr/>
        <p:txBody>
          <a:bodyPr/>
          <a:lstStyle/>
          <a:p>
            <a:endParaRPr lang="en-US"/>
          </a:p>
        </p:txBody>
      </p:sp>
    </p:spTree>
    <p:extLst>
      <p:ext uri="{BB962C8B-B14F-4D97-AF65-F5344CB8AC3E}">
        <p14:creationId xmlns:p14="http://schemas.microsoft.com/office/powerpoint/2010/main" val="3969175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n-US"/>
          </a:p>
        </p:txBody>
      </p:sp>
      <p:sp>
        <p:nvSpPr>
          <p:cNvPr id="4" name="3 Marcador de encabezado"/>
          <p:cNvSpPr>
            <a:spLocks noGrp="1"/>
          </p:cNvSpPr>
          <p:nvPr>
            <p:ph type="hdr" sz="quarter" idx="10"/>
          </p:nvPr>
        </p:nvSpPr>
        <p:spPr/>
        <p:txBody>
          <a:bodyPr/>
          <a:lstStyle/>
          <a:p>
            <a:endParaRPr lang="en-US"/>
          </a:p>
        </p:txBody>
      </p:sp>
      <p:sp>
        <p:nvSpPr>
          <p:cNvPr id="5" name="4 Marcador de pie de página"/>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810331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n-US"/>
          </a:p>
        </p:txBody>
      </p:sp>
      <p:sp>
        <p:nvSpPr>
          <p:cNvPr id="4" name="3 Marcador de encabezado"/>
          <p:cNvSpPr>
            <a:spLocks noGrp="1"/>
          </p:cNvSpPr>
          <p:nvPr>
            <p:ph type="hdr" sz="quarter" idx="10"/>
          </p:nvPr>
        </p:nvSpPr>
        <p:spPr/>
        <p:txBody>
          <a:bodyPr/>
          <a:lstStyle/>
          <a:p>
            <a:endParaRPr lang="en-US"/>
          </a:p>
        </p:txBody>
      </p:sp>
      <p:sp>
        <p:nvSpPr>
          <p:cNvPr id="5" name="4 Marcador de pie de página"/>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8193687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n-US"/>
          </a:p>
        </p:txBody>
      </p:sp>
      <p:sp>
        <p:nvSpPr>
          <p:cNvPr id="4" name="3 Marcador de encabezado"/>
          <p:cNvSpPr>
            <a:spLocks noGrp="1"/>
          </p:cNvSpPr>
          <p:nvPr>
            <p:ph type="hdr" sz="quarter" idx="10"/>
          </p:nvPr>
        </p:nvSpPr>
        <p:spPr/>
        <p:txBody>
          <a:bodyPr/>
          <a:lstStyle/>
          <a:p>
            <a:endParaRPr lang="en-US"/>
          </a:p>
        </p:txBody>
      </p:sp>
      <p:sp>
        <p:nvSpPr>
          <p:cNvPr id="5" name="4 Marcador de pie de página"/>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810331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n-US"/>
          </a:p>
        </p:txBody>
      </p:sp>
      <p:sp>
        <p:nvSpPr>
          <p:cNvPr id="4" name="3 Marcador de encabezado"/>
          <p:cNvSpPr>
            <a:spLocks noGrp="1"/>
          </p:cNvSpPr>
          <p:nvPr>
            <p:ph type="hdr" sz="quarter" idx="10"/>
          </p:nvPr>
        </p:nvSpPr>
        <p:spPr/>
        <p:txBody>
          <a:bodyPr/>
          <a:lstStyle/>
          <a:p>
            <a:endParaRPr lang="en-US"/>
          </a:p>
        </p:txBody>
      </p:sp>
      <p:sp>
        <p:nvSpPr>
          <p:cNvPr id="5" name="4 Marcador de pie de página"/>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810331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n-US"/>
          </a:p>
        </p:txBody>
      </p:sp>
      <p:sp>
        <p:nvSpPr>
          <p:cNvPr id="4" name="3 Marcador de encabezado"/>
          <p:cNvSpPr>
            <a:spLocks noGrp="1"/>
          </p:cNvSpPr>
          <p:nvPr>
            <p:ph type="hdr" sz="quarter" idx="10"/>
          </p:nvPr>
        </p:nvSpPr>
        <p:spPr/>
        <p:txBody>
          <a:bodyPr/>
          <a:lstStyle/>
          <a:p>
            <a:endParaRPr lang="en-US"/>
          </a:p>
        </p:txBody>
      </p:sp>
      <p:sp>
        <p:nvSpPr>
          <p:cNvPr id="5" name="4 Marcador de pie de página"/>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810331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n-US"/>
          </a:p>
        </p:txBody>
      </p:sp>
      <p:sp>
        <p:nvSpPr>
          <p:cNvPr id="4" name="3 Marcador de encabezado"/>
          <p:cNvSpPr>
            <a:spLocks noGrp="1"/>
          </p:cNvSpPr>
          <p:nvPr>
            <p:ph type="hdr" sz="quarter" idx="10"/>
          </p:nvPr>
        </p:nvSpPr>
        <p:spPr/>
        <p:txBody>
          <a:bodyPr/>
          <a:lstStyle/>
          <a:p>
            <a:endParaRPr lang="en-US"/>
          </a:p>
        </p:txBody>
      </p:sp>
      <p:sp>
        <p:nvSpPr>
          <p:cNvPr id="5" name="4 Marcador de pie de página"/>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4550997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n-US"/>
          </a:p>
        </p:txBody>
      </p:sp>
      <p:sp>
        <p:nvSpPr>
          <p:cNvPr id="4" name="3 Marcador de encabezado"/>
          <p:cNvSpPr>
            <a:spLocks noGrp="1"/>
          </p:cNvSpPr>
          <p:nvPr>
            <p:ph type="hdr" sz="quarter" idx="10"/>
          </p:nvPr>
        </p:nvSpPr>
        <p:spPr/>
        <p:txBody>
          <a:bodyPr/>
          <a:lstStyle/>
          <a:p>
            <a:endParaRPr lang="en-US"/>
          </a:p>
        </p:txBody>
      </p:sp>
      <p:sp>
        <p:nvSpPr>
          <p:cNvPr id="5" name="4 Marcador de pie de página"/>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810331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n-US"/>
          </a:p>
        </p:txBody>
      </p:sp>
      <p:sp>
        <p:nvSpPr>
          <p:cNvPr id="4" name="3 Marcador de encabezado"/>
          <p:cNvSpPr>
            <a:spLocks noGrp="1"/>
          </p:cNvSpPr>
          <p:nvPr>
            <p:ph type="hdr" sz="quarter" idx="10"/>
          </p:nvPr>
        </p:nvSpPr>
        <p:spPr/>
        <p:txBody>
          <a:bodyPr/>
          <a:lstStyle/>
          <a:p>
            <a:endParaRPr lang="en-US"/>
          </a:p>
        </p:txBody>
      </p:sp>
      <p:sp>
        <p:nvSpPr>
          <p:cNvPr id="5" name="4 Marcador de pie de página"/>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810331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n-US"/>
          </a:p>
        </p:txBody>
      </p:sp>
      <p:sp>
        <p:nvSpPr>
          <p:cNvPr id="4" name="3 Marcador de encabezado"/>
          <p:cNvSpPr>
            <a:spLocks noGrp="1"/>
          </p:cNvSpPr>
          <p:nvPr>
            <p:ph type="hdr" sz="quarter" idx="10"/>
          </p:nvPr>
        </p:nvSpPr>
        <p:spPr/>
        <p:txBody>
          <a:bodyPr/>
          <a:lstStyle/>
          <a:p>
            <a:endParaRPr lang="en-US"/>
          </a:p>
        </p:txBody>
      </p:sp>
      <p:sp>
        <p:nvSpPr>
          <p:cNvPr id="5" name="4 Marcador de pie de página"/>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810331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n-US"/>
          </a:p>
        </p:txBody>
      </p:sp>
      <p:sp>
        <p:nvSpPr>
          <p:cNvPr id="4" name="3 Marcador de encabezado"/>
          <p:cNvSpPr>
            <a:spLocks noGrp="1"/>
          </p:cNvSpPr>
          <p:nvPr>
            <p:ph type="hdr" sz="quarter" idx="10"/>
          </p:nvPr>
        </p:nvSpPr>
        <p:spPr/>
        <p:txBody>
          <a:bodyPr/>
          <a:lstStyle/>
          <a:p>
            <a:endParaRPr lang="en-US"/>
          </a:p>
        </p:txBody>
      </p:sp>
      <p:sp>
        <p:nvSpPr>
          <p:cNvPr id="5" name="4 Marcador de pie de página"/>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810331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n-US"/>
          </a:p>
        </p:txBody>
      </p:sp>
      <p:sp>
        <p:nvSpPr>
          <p:cNvPr id="4" name="3 Marcador de encabezado"/>
          <p:cNvSpPr>
            <a:spLocks noGrp="1"/>
          </p:cNvSpPr>
          <p:nvPr>
            <p:ph type="hdr" sz="quarter" idx="10"/>
          </p:nvPr>
        </p:nvSpPr>
        <p:spPr/>
        <p:txBody>
          <a:bodyPr/>
          <a:lstStyle/>
          <a:p>
            <a:endParaRPr lang="en-US"/>
          </a:p>
        </p:txBody>
      </p:sp>
      <p:sp>
        <p:nvSpPr>
          <p:cNvPr id="5" name="4 Marcador de pie de página"/>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810331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n-US"/>
          </a:p>
        </p:txBody>
      </p:sp>
      <p:sp>
        <p:nvSpPr>
          <p:cNvPr id="4" name="3 Marcador de encabezado"/>
          <p:cNvSpPr>
            <a:spLocks noGrp="1"/>
          </p:cNvSpPr>
          <p:nvPr>
            <p:ph type="hdr" sz="quarter" idx="10"/>
          </p:nvPr>
        </p:nvSpPr>
        <p:spPr/>
        <p:txBody>
          <a:bodyPr/>
          <a:lstStyle/>
          <a:p>
            <a:endParaRPr lang="en-US"/>
          </a:p>
        </p:txBody>
      </p:sp>
      <p:sp>
        <p:nvSpPr>
          <p:cNvPr id="5" name="4 Marcador de pie de página"/>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810331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n-US"/>
          </a:p>
        </p:txBody>
      </p:sp>
      <p:sp>
        <p:nvSpPr>
          <p:cNvPr id="4" name="3 Marcador de encabezado"/>
          <p:cNvSpPr>
            <a:spLocks noGrp="1"/>
          </p:cNvSpPr>
          <p:nvPr>
            <p:ph type="hdr" sz="quarter" idx="10"/>
          </p:nvPr>
        </p:nvSpPr>
        <p:spPr/>
        <p:txBody>
          <a:bodyPr/>
          <a:lstStyle/>
          <a:p>
            <a:endParaRPr lang="en-US"/>
          </a:p>
        </p:txBody>
      </p:sp>
      <p:sp>
        <p:nvSpPr>
          <p:cNvPr id="5" name="4 Marcador de pie de página"/>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810331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n-US"/>
          </a:p>
        </p:txBody>
      </p:sp>
      <p:sp>
        <p:nvSpPr>
          <p:cNvPr id="4" name="3 Marcador de encabezado"/>
          <p:cNvSpPr>
            <a:spLocks noGrp="1"/>
          </p:cNvSpPr>
          <p:nvPr>
            <p:ph type="hdr" sz="quarter" idx="10"/>
          </p:nvPr>
        </p:nvSpPr>
        <p:spPr/>
        <p:txBody>
          <a:bodyPr/>
          <a:lstStyle/>
          <a:p>
            <a:endParaRPr lang="en-US"/>
          </a:p>
        </p:txBody>
      </p:sp>
      <p:sp>
        <p:nvSpPr>
          <p:cNvPr id="5" name="4 Marcador de pie de página"/>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810331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n-U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a:p>
        </p:txBody>
      </p:sp>
      <p:sp>
        <p:nvSpPr>
          <p:cNvPr id="4" name="3 Marcador de fecha"/>
          <p:cNvSpPr>
            <a:spLocks noGrp="1"/>
          </p:cNvSpPr>
          <p:nvPr>
            <p:ph type="dt" sz="half" idx="10"/>
          </p:nvPr>
        </p:nvSpPr>
        <p:spPr/>
        <p:txBody>
          <a:bodyPr/>
          <a:lstStyle/>
          <a:p>
            <a:fld id="{A2A25E03-E356-46DC-B122-007B4ADB7676}" type="datetime1">
              <a:rPr lang="en-US" smtClean="0"/>
              <a:t>9/16/2013</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EA771C6C-9B6E-49ED-9FC7-9D21BA4F5EFE}" type="slidenum">
              <a:rPr lang="en-US" smtClean="0"/>
              <a:t>‹Nº›</a:t>
            </a:fld>
            <a:endParaRPr lang="en-US"/>
          </a:p>
        </p:txBody>
      </p:sp>
    </p:spTree>
    <p:extLst>
      <p:ext uri="{BB962C8B-B14F-4D97-AF65-F5344CB8AC3E}">
        <p14:creationId xmlns:p14="http://schemas.microsoft.com/office/powerpoint/2010/main" val="23514442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p>
            <a:fld id="{B993635E-DFD5-4B43-9217-6490F0C40448}" type="datetime1">
              <a:rPr lang="en-US" smtClean="0"/>
              <a:t>9/16/2013</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EA771C6C-9B6E-49ED-9FC7-9D21BA4F5EFE}" type="slidenum">
              <a:rPr lang="en-US" smtClean="0"/>
              <a:t>‹Nº›</a:t>
            </a:fld>
            <a:endParaRPr lang="en-US"/>
          </a:p>
        </p:txBody>
      </p:sp>
    </p:spTree>
    <p:extLst>
      <p:ext uri="{BB962C8B-B14F-4D97-AF65-F5344CB8AC3E}">
        <p14:creationId xmlns:p14="http://schemas.microsoft.com/office/powerpoint/2010/main" val="42089755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p>
            <a:fld id="{E733B46B-0718-4558-913B-DB1FF68545E3}" type="datetime1">
              <a:rPr lang="en-US" smtClean="0"/>
              <a:t>9/16/2013</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EA771C6C-9B6E-49ED-9FC7-9D21BA4F5EFE}" type="slidenum">
              <a:rPr lang="en-US" smtClean="0"/>
              <a:t>‹Nº›</a:t>
            </a:fld>
            <a:endParaRPr lang="en-US"/>
          </a:p>
        </p:txBody>
      </p:sp>
    </p:spTree>
    <p:extLst>
      <p:ext uri="{BB962C8B-B14F-4D97-AF65-F5344CB8AC3E}">
        <p14:creationId xmlns:p14="http://schemas.microsoft.com/office/powerpoint/2010/main" val="26084723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p>
            <a:fld id="{37327C7F-4001-48D3-B546-3C259D74E7F0}" type="datetime1">
              <a:rPr lang="en-US" smtClean="0"/>
              <a:t>9/16/2013</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EA771C6C-9B6E-49ED-9FC7-9D21BA4F5EFE}" type="slidenum">
              <a:rPr lang="en-US" smtClean="0"/>
              <a:t>‹Nº›</a:t>
            </a:fld>
            <a:endParaRPr lang="en-US"/>
          </a:p>
        </p:txBody>
      </p:sp>
    </p:spTree>
    <p:extLst>
      <p:ext uri="{BB962C8B-B14F-4D97-AF65-F5344CB8AC3E}">
        <p14:creationId xmlns:p14="http://schemas.microsoft.com/office/powerpoint/2010/main" val="30300224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FBFE0426-D5FA-484B-BF8A-6770E396CCB4}" type="datetime1">
              <a:rPr lang="en-US" smtClean="0"/>
              <a:t>9/16/2013</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EA771C6C-9B6E-49ED-9FC7-9D21BA4F5EFE}" type="slidenum">
              <a:rPr lang="en-US" smtClean="0"/>
              <a:t>‹Nº›</a:t>
            </a:fld>
            <a:endParaRPr lang="en-US"/>
          </a:p>
        </p:txBody>
      </p:sp>
    </p:spTree>
    <p:extLst>
      <p:ext uri="{BB962C8B-B14F-4D97-AF65-F5344CB8AC3E}">
        <p14:creationId xmlns:p14="http://schemas.microsoft.com/office/powerpoint/2010/main" val="18702083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p>
            <a:fld id="{BA6F260C-EF3F-4F4A-BE12-9F50B829CABA}" type="datetime1">
              <a:rPr lang="en-US" smtClean="0"/>
              <a:t>9/16/2013</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EA771C6C-9B6E-49ED-9FC7-9D21BA4F5EFE}" type="slidenum">
              <a:rPr lang="en-US" smtClean="0"/>
              <a:t>‹Nº›</a:t>
            </a:fld>
            <a:endParaRPr lang="en-US"/>
          </a:p>
        </p:txBody>
      </p:sp>
    </p:spTree>
    <p:extLst>
      <p:ext uri="{BB962C8B-B14F-4D97-AF65-F5344CB8AC3E}">
        <p14:creationId xmlns:p14="http://schemas.microsoft.com/office/powerpoint/2010/main" val="15671825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p>
            <a:fld id="{96A3D85F-1326-4C57-B047-3D83C54FA303}" type="datetime1">
              <a:rPr lang="en-US" smtClean="0"/>
              <a:t>9/16/2013</a:t>
            </a:fld>
            <a:endParaRPr lang="en-US"/>
          </a:p>
        </p:txBody>
      </p:sp>
      <p:sp>
        <p:nvSpPr>
          <p:cNvPr id="8" name="7 Marcador de pie de página"/>
          <p:cNvSpPr>
            <a:spLocks noGrp="1"/>
          </p:cNvSpPr>
          <p:nvPr>
            <p:ph type="ftr" sz="quarter" idx="11"/>
          </p:nvPr>
        </p:nvSpPr>
        <p:spPr/>
        <p:txBody>
          <a:bodyPr/>
          <a:lstStyle/>
          <a:p>
            <a:endParaRPr lang="en-US"/>
          </a:p>
        </p:txBody>
      </p:sp>
      <p:sp>
        <p:nvSpPr>
          <p:cNvPr id="9" name="8 Marcador de número de diapositiva"/>
          <p:cNvSpPr>
            <a:spLocks noGrp="1"/>
          </p:cNvSpPr>
          <p:nvPr>
            <p:ph type="sldNum" sz="quarter" idx="12"/>
          </p:nvPr>
        </p:nvSpPr>
        <p:spPr/>
        <p:txBody>
          <a:bodyPr/>
          <a:lstStyle/>
          <a:p>
            <a:fld id="{EA771C6C-9B6E-49ED-9FC7-9D21BA4F5EFE}" type="slidenum">
              <a:rPr lang="en-US" smtClean="0"/>
              <a:t>‹Nº›</a:t>
            </a:fld>
            <a:endParaRPr lang="en-US"/>
          </a:p>
        </p:txBody>
      </p:sp>
    </p:spTree>
    <p:extLst>
      <p:ext uri="{BB962C8B-B14F-4D97-AF65-F5344CB8AC3E}">
        <p14:creationId xmlns:p14="http://schemas.microsoft.com/office/powerpoint/2010/main" val="38411531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fecha"/>
          <p:cNvSpPr>
            <a:spLocks noGrp="1"/>
          </p:cNvSpPr>
          <p:nvPr>
            <p:ph type="dt" sz="half" idx="10"/>
          </p:nvPr>
        </p:nvSpPr>
        <p:spPr/>
        <p:txBody>
          <a:bodyPr/>
          <a:lstStyle/>
          <a:p>
            <a:fld id="{910852AD-F491-4118-BCD4-8B7BEEAFF99A}" type="datetime1">
              <a:rPr lang="en-US" smtClean="0"/>
              <a:t>9/16/2013</a:t>
            </a:fld>
            <a:endParaRPr lang="en-US"/>
          </a:p>
        </p:txBody>
      </p:sp>
      <p:sp>
        <p:nvSpPr>
          <p:cNvPr id="4" name="3 Marcador de pie de página"/>
          <p:cNvSpPr>
            <a:spLocks noGrp="1"/>
          </p:cNvSpPr>
          <p:nvPr>
            <p:ph type="ftr" sz="quarter" idx="11"/>
          </p:nvPr>
        </p:nvSpPr>
        <p:spPr/>
        <p:txBody>
          <a:bodyPr/>
          <a:lstStyle/>
          <a:p>
            <a:endParaRPr lang="en-US"/>
          </a:p>
        </p:txBody>
      </p:sp>
      <p:sp>
        <p:nvSpPr>
          <p:cNvPr id="5" name="4 Marcador de número de diapositiva"/>
          <p:cNvSpPr>
            <a:spLocks noGrp="1"/>
          </p:cNvSpPr>
          <p:nvPr>
            <p:ph type="sldNum" sz="quarter" idx="12"/>
          </p:nvPr>
        </p:nvSpPr>
        <p:spPr/>
        <p:txBody>
          <a:bodyPr/>
          <a:lstStyle/>
          <a:p>
            <a:fld id="{EA771C6C-9B6E-49ED-9FC7-9D21BA4F5EFE}" type="slidenum">
              <a:rPr lang="en-US" smtClean="0"/>
              <a:t>‹Nº›</a:t>
            </a:fld>
            <a:endParaRPr lang="en-US"/>
          </a:p>
        </p:txBody>
      </p:sp>
    </p:spTree>
    <p:extLst>
      <p:ext uri="{BB962C8B-B14F-4D97-AF65-F5344CB8AC3E}">
        <p14:creationId xmlns:p14="http://schemas.microsoft.com/office/powerpoint/2010/main" val="253700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78F1EFD-C147-470C-AE17-1F42F3C29C68}" type="datetime1">
              <a:rPr lang="en-US" smtClean="0"/>
              <a:t>9/16/2013</a:t>
            </a:fld>
            <a:endParaRPr lang="en-US"/>
          </a:p>
        </p:txBody>
      </p:sp>
      <p:sp>
        <p:nvSpPr>
          <p:cNvPr id="3" name="2 Marcador de pie de página"/>
          <p:cNvSpPr>
            <a:spLocks noGrp="1"/>
          </p:cNvSpPr>
          <p:nvPr>
            <p:ph type="ftr" sz="quarter" idx="11"/>
          </p:nvPr>
        </p:nvSpPr>
        <p:spPr/>
        <p:txBody>
          <a:bodyPr/>
          <a:lstStyle/>
          <a:p>
            <a:endParaRPr lang="en-US"/>
          </a:p>
        </p:txBody>
      </p:sp>
      <p:sp>
        <p:nvSpPr>
          <p:cNvPr id="4" name="3 Marcador de número de diapositiva"/>
          <p:cNvSpPr>
            <a:spLocks noGrp="1"/>
          </p:cNvSpPr>
          <p:nvPr>
            <p:ph type="sldNum" sz="quarter" idx="12"/>
          </p:nvPr>
        </p:nvSpPr>
        <p:spPr/>
        <p:txBody>
          <a:bodyPr/>
          <a:lstStyle/>
          <a:p>
            <a:fld id="{EA771C6C-9B6E-49ED-9FC7-9D21BA4F5EFE}" type="slidenum">
              <a:rPr lang="en-US" smtClean="0"/>
              <a:t>‹Nº›</a:t>
            </a:fld>
            <a:endParaRPr lang="en-US"/>
          </a:p>
        </p:txBody>
      </p:sp>
    </p:spTree>
    <p:extLst>
      <p:ext uri="{BB962C8B-B14F-4D97-AF65-F5344CB8AC3E}">
        <p14:creationId xmlns:p14="http://schemas.microsoft.com/office/powerpoint/2010/main" val="8991844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54FBDA8-8C37-475D-9754-AC1C633D0DFA}" type="datetime1">
              <a:rPr lang="en-US" smtClean="0"/>
              <a:t>9/16/2013</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EA771C6C-9B6E-49ED-9FC7-9D21BA4F5EFE}" type="slidenum">
              <a:rPr lang="en-US" smtClean="0"/>
              <a:t>‹Nº›</a:t>
            </a:fld>
            <a:endParaRPr lang="en-US"/>
          </a:p>
        </p:txBody>
      </p:sp>
    </p:spTree>
    <p:extLst>
      <p:ext uri="{BB962C8B-B14F-4D97-AF65-F5344CB8AC3E}">
        <p14:creationId xmlns:p14="http://schemas.microsoft.com/office/powerpoint/2010/main" val="22833057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91B3789D-3A2D-4C52-9DD9-964082EBC290}" type="datetime1">
              <a:rPr lang="en-US" smtClean="0"/>
              <a:t>9/16/2013</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EA771C6C-9B6E-49ED-9FC7-9D21BA4F5EFE}" type="slidenum">
              <a:rPr lang="en-US" smtClean="0"/>
              <a:t>‹Nº›</a:t>
            </a:fld>
            <a:endParaRPr lang="en-US"/>
          </a:p>
        </p:txBody>
      </p:sp>
    </p:spTree>
    <p:extLst>
      <p:ext uri="{BB962C8B-B14F-4D97-AF65-F5344CB8AC3E}">
        <p14:creationId xmlns:p14="http://schemas.microsoft.com/office/powerpoint/2010/main" val="34938382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43EECC-A62B-4EF4-A148-5178FF34F5BE}" type="datetime1">
              <a:rPr lang="en-US" smtClean="0"/>
              <a:t>9/16/2013</a:t>
            </a:fld>
            <a:endParaRPr lang="en-U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771C6C-9B6E-49ED-9FC7-9D21BA4F5EFE}" type="slidenum">
              <a:rPr lang="en-US" smtClean="0"/>
              <a:t>‹Nº›</a:t>
            </a:fld>
            <a:endParaRPr lang="en-US"/>
          </a:p>
        </p:txBody>
      </p:sp>
    </p:spTree>
    <p:extLst>
      <p:ext uri="{BB962C8B-B14F-4D97-AF65-F5344CB8AC3E}">
        <p14:creationId xmlns:p14="http://schemas.microsoft.com/office/powerpoint/2010/main" val="7951854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219200" y="4191000"/>
            <a:ext cx="6553200" cy="1600200"/>
          </a:xfrm>
        </p:spPr>
        <p:txBody>
          <a:bodyPr>
            <a:normAutofit fontScale="90000"/>
          </a:bodyPr>
          <a:lstStyle/>
          <a:p>
            <a:r>
              <a:rPr lang="en-US" sz="4800" dirty="0" smtClean="0"/>
              <a:t/>
            </a:r>
            <a:br>
              <a:rPr lang="en-US" sz="4800" dirty="0" smtClean="0"/>
            </a:br>
            <a:r>
              <a:rPr lang="es-PY" sz="2200" dirty="0"/>
              <a:t>“Marco legal para la implementación de un Protocolo de acceso a la justicia para personas privadas de libertad en Paraguay”</a:t>
            </a:r>
            <a:r>
              <a:rPr lang="en-US" sz="4800" dirty="0"/>
              <a:t/>
            </a:r>
            <a:br>
              <a:rPr lang="en-US" sz="4800" dirty="0"/>
            </a:br>
            <a:endParaRPr lang="en-US" sz="48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4600" y="153081"/>
            <a:ext cx="25146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AutoShape 4" descr="data:image/jpeg;base64,/9j/4AAQSkZJRgABAQAAAQABAAD/2wCEAAkGBhQREBUTEhQWFRQWGBkaGRgYGR0cHBoXHBkXHBwcGBsXHCYfHB0jGxUYIDAgJycqLC4sFx8xNTAqNScsLCkBCQoKDgwOGg8PGiskHyQwKSwuLCo2NTIpLCwtNTAvNDQsMiwyLCw0KSwsKSwvNCksLCwsLSwsLCwsLC8sLCwtLP/AABEIAGABUwMBIgACEQEDEQH/xAAcAAEAAgMBAQEAAAAAAAAAAAAABQYDBAcCCAH/xAA/EAACAQMCAwUGBAQFAgcAAAABAgMABBESIQUGMRMiQVFhFDJxgZGhB0JS0SMzscEWJGKC8BVyRFRzksLh8f/EABoBAQADAQEBAAAAAAAAAAAAAAABAgMEBQb/xAAwEQABAwMDAgQFBAMBAAAAAAABAAIRAyExEkFRBHETocHwMmGBsdFCUpHhFCLxBf/aAAwDAQACEQMRAD8A7jSlKIlKUoiUpSiJSlKIlKUoiUpSiJSlKIlfhOOtR3HePx2keqQ7n3VHVj6fvXJuZvxEaQntH0r4Rr/fzqpdC6aHTOq3wF0zivO1tBnvdo3km/36VU778TbhtoYFUeZyx/sK5Zc85uf5ahfXqajpeMXEnV2rIvK9an0VJuRK6Pd848RcY7TSP9OB9D1qJn41xA5zcSHPhq/pjFUjVKfE/evSvIPE1TUuxtOm3DR/CtZ4/fIc9tMD8TUjwz8UL2EgO4kUeDjc/MVS4uJyr+Y1uJxsn+Yqt8qAlWdSpuEFoX0Zy5xxby3SZRjV1Hkw6ipOuUfhhzlbwq1u5Ka31KSe6CQBpz4bj711cGuhpkL5rqaJpVCItslK8SSquNRAycDJxk+Ve6sudKUpREpSlESlKURKUpREpSlESlKURKUpREpSlESlKURK0rXjMMsjRxyKzpnUo6jBwfodq3a5Kt81tdz3C9O2uIz6E5K/ff8A2mtqVPXKyqVNELpEXMduyuyzKRGMuR+UZIyfpWZOMQmRYxIutlDKviVIyCPlXNOEWhitr5D1FvGfrkj7EVn4payPcxmE4kjtYpFx1OlRsP28a1NBsxPuyyFZ0TC6FJxuFTIDIoMIBk/0g9M15veP28Kq0kqqHGVydyPMDrjcb+tc/g4j7QnEpgMa4ozjyPQ/cVIXdgXmhaCSJp1t48wzA406RuuRjx8/nUeCAYPuynxiRI93Vul5ktljWQzJoYkK2cgkdRt4iscPNdq5ws6E4Jxv0AJPh4AE1CckxQSxyxm3VHST+IuS6azkZTUWx7uMA42FaPJtoh4VJIVUvpl72N/c86g02ic2jzUio4xi8+Ssv+M7P/zCff8Aas13zPbROUkmVWHUHO32qncu2Fw1vGUismQ+MgbWRnfODjNeeINIOIXbRQxzaQpYOM4XA3UZGTVvBZMSq+K6JhXh+PQCITGVOzJxrByM+W3jX7xLjcFvjtpVQnoCdz6gDfHrXNpbcDhTyBlPa3AYoowIzj3ceG2PlpqycMijk4rdduAzKF7MNgjTjfGfl9TVTRaJPE+n5Uiq4wO3r+FbLK/jmTXE6uvmpzv5HyPpWWTODjrjaqhyuipxG7SHaLCnA90P6fVvv5VcaxqN0mAtmO1CSvnvmrj8887A5aXJXYbKAcYA8KhF5eVe9cSYPl1NW/8AEG1NreyhBjtMODjz64+dVKPhMkreJJ6Dqa5Nrr6akQWgjC9e02sfuxlz6mvdvxws2iG3Vm8gufr5VY+E/hO8m879kv6Rgsf7Crxw3kyCBNMShR4nxPqT41cMlY1uuZTs258lT+F8OJ3uNA/0oo+7GpyPhtiww0PzzvU3Jy0PCtGfgJFahjV5TurrOM6o7WUdLyFYze48kZ+II+4rTl/BzV/LuAR/21vtbsnnUevM0nalA4jRfeY/0H71RzWjZbU+sr/utyVryfhE6dLjf/srzxX2q1CCSZyDsrK7AbeGPA1YeGc3FSA7iWMnGSMEE9D6g1r/AIow/wCQ7RNwGVsjfG++cVSxBgQQuin1NQ1Gh5DmneP6BlU5nlMsc/aO7RMHQMxYBgc9CatPJ/Pl3c8UjjuHXsyrgIi6Rq2wTkkk9aoXB+Lb4O4q38sWwHEbaQe6WP1wao03XpdRTY5hJGxhdppSqvz/AHbRwxFXaMGVQzKcHThs11tbqML5KtVFJhedlaKVReDcQb2spBcSTwdkxZnHutvjBwN+n1qDteLf5YMLq59qPuoMlSdWABtvtjxrQUSuF3/otaJjncbRjnK6tSqBxy/k9qgSaSaIG3VnEOSdep/AA+XlW7E8gs52tJLiWTuj+KO8B49mMDJwftUeGtB1oJcIxPewnGVcqVROWbwe0oq3M2SDrhuAcscH3D0GOuPStKbiMptv5rgm+aPUG3CYGw9N6nwjMKp69oZqjncbR+V0ilVFu1sry3j7Z5YpyykSYJUjG4IA8x96grG9DmXtri7VhK4AiBZdIxj8p3yTt5YqBTm8qXdaGnSW3mLkcA+q6XSqDxzik1vcwGFpHjjt1d1Y7smpgxYfqwRv4Vtf4jIkvJo21osMbRgnKgkeXxO9PCOVI65klpGD6Ez5K6UqoWfALlo451u5O2bSzBiDHg4ONIH/AD0resrthxC4V2OhYozjPdBxuQD0qpbwVs2uTGppE/gn0VhpVB4TzBL7Wk8jH2e5keNFJ2XGAhx4ZO31q/UcwtU9P1Da4Jbt7B7EJSlKouhKrF1wvhzNJA5XU8naMpkcEyYJyDq22Y7D6VZ6rd7ys8ksh7RAkkiSEaSWBQDABzgZIGdumRWlMwcws6gkYlZbS0srkzdnh+2VRJpZt0Gwxg4X/bis3s1rDdR/lnaPQg1Mcoo6Yzp6Dqd9q1+CcKHD4XaR10hBqYdofdzvpZmA947KBUZxG7WXili8bBlKMQR5EP57itIkmCYv9lnMASBNvupGy4ZYPFcSRAGOTImIZ8d3vHAz3eue7isHGrDh8kMU0zBU0hY3DMCVHQY6tsPEEjeozlO4VeG3YZgCDLkHrugA2+NaslsskHDwkqJcLGTGkikowOM5OkqD3fH9q00kOyfYVNQ04Hsqz8HvrG3ti0DoIQw1NuTqOANWe9k7da1uFcT4dHH7LDIAkh0hcyHJfu41NvvnHWtPlJVa5uI5oI1mwpcoSUYZ27hYqDk52x1PSvXJlmhub3KKdEw07Du7v08ulVc0DVJOxUtJOmANwvVty3wuSIyr/KXYt20oAO3m48x9akuB3VlJO727gyuAG7zZIXphX22x1AqgWJzZW6v/ACTd/wAQ9BjTH1PlpLn5VfZ7ayS8g2CzkHswmoA4H5gm3TONXkfKrVGkWJJz5KtMg3AAx5rFZcC4fcRSGIaonfL4kkC6l3yBqGnAbwwMVll4ZZcS/ijvle7rQsp6A4PTOxHUeNU/hPE+x4PIq+/LKY1A67omftn6it7ku9WC8MK6xHMi47RSp7RRvjPh732qXMcJIJthGvaYEC+VdeE8FhtU0QppB3PUkn1J3Nb1KVxkkmSusAAQFz38V+ElhDMqlmBKED16Z+dRvBrHsBsMyH3m/svkK6Hx+2127+a94fEb1UoQOtUaBqK3dWcaYZsvInessd04rZjC1nW3BrRYLHb8UI61JRXSOOtQ9/2UQ1SOqD1O/wBOtU/ivPITa2Usf1NsPkOpq7KTn/CFRzw3JXQbvhgYdK5vx2x7F2EiPoY51KM4PkQN/UGoc853hbLTv8BgAfAYqch55eWPQ6oz+DMP64rZ3RPMEFVb1LBIcLFa1naC4ZUhDBNQZncY8c4APUk9T5VfbawZF0jvLjBB3BFci4hzBdIxAIj9FUfYmsFvzRdE96eQ/P8Aapb0bhkqz+oBADRYevKuPGPw0RbgSRExwN7yDqrZ6Lnop+1WjhvKsKqphZldGVgWOoZB8RVF4dzbMMB3ZlPUHcVceHcY0kb7VhU6bw10s6+q8RqNl0aN8gGormPgZuljUMF0SK5yM5Azt96y8EvBIpx4f3qSrMEgyFzvY2o0tdhYngGlgABkHoPSq2OTl9hS3Mg7SMkpKBjDaiR458cdasd5GWjdR1KsB8SDVXfliUhdolAZCUDAqcRspbvxkZLMPy/lz1q7D81zdQ0E/BNiPof+LPc8AuDPHOs8YlSIRklCQ27EnGds6hWxccHuJoHSa4XJwUeNSmkjPXvbg7VWuOhBfsJo5JEWFCVjJGCB17uNq8Q6v+m3bqWEDMvYhm1MADg7g7b429K10mAZ4XD4rA57dJ/VNzsMnb68qftuX5nuIpbmdH7HOkIuCSfFj8htWCTk1jD2azIG9pM4OnPUYC4z5itfgPC4jJCfZLhDs3aM50ggZyRq6EjpjxqDCxt7VlJ2n7aQRGPVgHPdzg46+nSpEzYqjywNlzMzuZwOROwhW08GkWUXN3MJOwViiImkA43OMkk7DHritXgfB7qONmimSNZXaXTJHlhqx1722wFeLUSLeWKzE9p2Dasnx36+teuJMfaeI7/+E/8Ag1UvhbDR8UGxO5mdM3OcCIUtFwVmuUnkkRyIDE4AxqJYkkb7DfpWjwvkdITcKWzFMukL4qN/E9cZ2+FVPQEtopEiuInyhNwWbRjIy2ATt8qt9tMTxVu8Svs6n0O/XFSQ4YPsKKb6VQjUy88n9QPMcdlhXli60JA10OwUjGldMhUHYaga2eI8tuz3DJKqdvGkYyCSANj475GR86880MfarH/1T/QVGcI4OvEPaJrhnLCV0TDEdmFAwQAcZ73j5VF41EqzgwONJrZOLk4jm8WMLduvw9gMOmIaJRpxJlj3hjJ0k43qz2+dC6iC2BkjoT41WeOXJtOHaO27R2HZq5O51eOR5Lnf0rByLdiN5rXtBIFIdGDAgggasEHwP9aghzmyStKb6VGsKbWgEgTHN49b9lcaUpWK9JKUpRF4nhV1KsAVYEEHxBqFseX7SykDquhnOhSzM258BqJwTj41O1o8b4Z7RbvFkAsNmIzpbwOMjcH1q7XbTZUcN4uq1xax4WSs0pA7YsQVLgOVI1EBPVhuMZzWa7veGXaCNmUiJSy4DqUUYzggDbpt6Cpq+4egtWUopCRMF2G2F8M9OlVPg9uv/RHfSNWmTvYGcaj49a3aQRMnMZWLhBiBicKT5f4lw2A6LeRQzkZLassfAanG3w2GT61LOltYiSY/wxKwLklm1Nv0G+Op6Cud3AkNtbxTJDHDLjTPoywx+og7Hff0z61Nc5XKyXMVse1eKJCX7NdTFiuFJ+G3/uNXdSl2TeZ+io2pDcC2PqrC/C7KCzKsoFs2GOS7bnABBJLA9OlaHLY4Yk3+WZTKdhqL5+C69s7eG9QK8TMnB5YnyJIWRSD10lgV/uP9tfl6kkbWktwLfs1dMez+/wCDDXkb+6Nh6+YoKZggk7oXixAGys9zwjh9n2JcdnpcmPLyNhzpycaj+ldzsMCpm/4NFO8byLlojqQhmGDkH8pGd1GxyNqoXN10tzdyIVkdYYyi9mpbEp3y2DsMjH+30qxct82xG2gEz6ZGJjwQd2XHUgYGzKd/OqOY/SHSZV2uZJbAhTdtxiGQyBHBMRxJ1Gk79SRj8p+lalrzfaSydmk6lvDqAT6MQAfkaol0zdjxIp0M6Akfp1yZ6eG4qb5sitRw1TGEBGnsyuNWTjPTf408FoMXvZPFdE2sruwyMVQJbYo7J00sR8vD7VebAnso9WdWhc565wM5+dUznucW79oc4kGwHi48z4bVyQdQjsumf9StS64kkClnbAHj+3nVO4v+IUr5WDMSfq21H9qi+JXTTNqkPwHgB6fvWi0a16lLpwLuuVxvqzYL9a/ZjliWPmTn+te1uQetarR1404rrBhc8Bb+gGsTR46VijkxW5BG0hwqlj5AE/0qyrhfqyCRdEnyPiKhr21aJ8H5HzFXfgv4dXdwwJTsU8Wf+yjc1J83fhpJDAzo4lRBncYcefoRWLqrJ0zdbMa4XiyonCL8ZAYbVcozpiB+Q+Fc8RCrVI8T4nOLdezcgKcNjrg9Dmq1mF7VdhDXd10bk/m5YrlY5XCiQhBk/mJ7v1O3zrqdfHjls6tR1A5DZ3BByD9a+nfw+5uXiNkkuf4i4SVfFZABn5HqD6159alpErrCsF5EWjdR1KsB8SCKr99wm6mjiXuRGIBgdRbVIoXT0xgZB6g9ehqZ4zC728ix51lSFwcHPocjFV9uE3GtTok7INIQhkyVUiHTk9qM7rIepxn1rNi5OpuYgkWx37bKai4IBdG5LHU0YQr+X5HrWh/gxBHPEkjLFMc6ABhTke79MfTyrFxOWZLC4Dq6MvaFX1KcgyEjGlsjCkeVVuwvu/beyTzyTFlEqNqKBfzZ1DGPh+1Xa1xEgrnrVaTXBrmZv872MDdW+15flQp/m5iqle6QmCBjunbOCBitvg3BVtu10sW7WRpDnwLeAx4bVTuMcbk9sa5R/wCDbukbJn3hk6zjx6nf4eVbvOd2PabXLyiJlct2ROSMAjAHWmhxtyg6ik0Fwb8JAEnkxPbP8Ke43y8Lho5A7RSx50uvXB6g5rBZ8qBEn1yvJJOhRpGxkKQRsOnjUXyZdM80pieV7UAYMpyQ+2QM79KjbbmCT2xbsv8A5eSYwhc9FwAHx5Z3z12NNLsThQa1H/WqW3cfpxPb5qdPJRMQha6mMQwNHdAwPDYZravOVtU3bRzyQtoVO6Ae6P8AuBrS4nrur823aNHDHGHYIcM5PqPDFR1lfxrFdpDdvKvYSMiMr6kIU7h2A8T0oA47+ypc6i10abYzeW8XmBi38Kwf4aJaFpJ3kaGQuCwXfIA0nA6bfesF1yhl5GhnkhWXd1XGCT1Iz0JqLvrtxwVHDtr0p3snPvefWtjmm9dkt7WJ9Ek2CWzjSijJJOc7n64NAHTnlHvo6SS3Zpzck2A9FvDkyH+AuSYoNWIyAVZmzlnz138OlZzytEtxHPEBEUBBVFAVwfBgPid/h5VX4riW5sUmjZhcWrEMoY9/RgkEDZsrg/UVvcuXD3s5u21pCo0Rpk4LY7zEDY7kjP7UIcAST7/tSx1FzmtazMEdh9tMRHZWulKVgvUSlKURKUpRF5ljDKVO4III9D1rTi4LCsBgVAIjnK5PicnfOevrW9SpkqICj5+AwvALdk/hDGFydsdMHOacN4DFbszxg6nADMzFiQOgyx/5gVIUqdRiJUaRMwoy45bt3aRmjBMuNe7DVjGM4PoKw2/J9pG6usK6lOQSWOCOhwSRUzSmt3KaG8LU4fwqKDV2SadbamOSSzeZLEn/APT51pT8o2rhwYh321ndve33G+3vHpUxSmp2ZTSMQtGy4HDDEYUjURtnUDvqzsdWeu1aNvyVaI4cQjIOQCSQD8CcVOUprdymhvCVU/xL4b2tizD3oyGH9/tVsrDeWwkjdD0ZSD8xVZIuFb5L5vNux3p7LjqaycRR4neNtijFT8jU9yv+HtzeYdv4UP6mG5H+lf7mvXFRobq2Xn6HEwq9oHSpPhvJ91c/yoWx+pu6v1O/2rsfA+R7W1A0Rhn/AFv3m+/Sp4CsH9Z+0LVvT8lc65f/AAgjTDXb9o36F2UfE9TV6sOEQwKFijRAP0gf161uUrjfVc/JXQ1jW4CV5kQMCCMgjBB8RXqlZq64/wA7/hzItxmzgzEyjYflbJyNzsOlUZUIkeJtl3BHlj/7r6ZrmfGfwgaa5eRJlRHYtjScjPXHh1rvo9Rs8rmfS/auVz8C2ypBFWf8I7prbiITPcnUqwztqXdT8eoq+8N/CSGMd+WRz8gPpW3b/hjbxzpMjyAowYDO2RV6lek5pChrKgKuNKUrzV1LS4zw/wBogki1ada4zjOPlkUtbAx24iVhrVNIfT44wDjPnvjNbtKmTEKhpt1at4hVi15AgEGiQB5SGzLuDqOd8Z8M/astnys6Pas8oY26uvuY1BhgfmOMD45qxUq3iO5WI6SiIhuI8r/W43VZn5VkV5zbyiNJ0IZSDsx6suDttn61+ScgW5t+zChZdIHa751D82M1Z6U8R3Kj/EomZbz58cfRVy75XkLRzRT6LhECM+nKyKP1Ln9/6UsOU27SSW5l7V5I2jIVQihD1G1WOlNblP8Ai0pmPMxPbEqnjkucxi3a6zbBs6dA1ac506s/8+1SMvKEctw0s+JF0qiJgjQB66t/Hy61P0p4jlA6OiNpxmTjGdhOFCcI5bFtNK0TYikA/h491gOoOfj4Vs8u8I9ltkhLa9OrvYxnLFumT51JUqC4nK1ZRYyNIxPnc/ZKUpVVqlKUoiUpSiJSlKIlKUoiUpSiJSlKIlKUoiUpSiKr2/Klub6aSRA7nSy6hkDbBIB8cjrVnArQvu5NFJ4HKH59PvUhVGuJlp2+ys4DI3SlKVdVSlKURKUpREpSlESlKURKUpREpSlESlKURKUpREpSlESlKURKUpREpSlEX//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3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5867400"/>
            <a:ext cx="9144000" cy="990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Rectángulo"/>
          <p:cNvSpPr/>
          <p:nvPr/>
        </p:nvSpPr>
        <p:spPr>
          <a:xfrm>
            <a:off x="2133600" y="1371600"/>
            <a:ext cx="4572000" cy="2308324"/>
          </a:xfrm>
          <a:prstGeom prst="rect">
            <a:avLst/>
          </a:prstGeom>
        </p:spPr>
        <p:txBody>
          <a:bodyPr>
            <a:spAutoFit/>
          </a:bodyPr>
          <a:lstStyle/>
          <a:p>
            <a:pPr algn="ctr"/>
            <a:r>
              <a:rPr lang="es-PY" sz="3600" b="1" dirty="0"/>
              <a:t>Protocolo </a:t>
            </a:r>
            <a:r>
              <a:rPr lang="es-PY" sz="3600" b="1" dirty="0" smtClean="0"/>
              <a:t>de acceso a la justicia para personas privadas de </a:t>
            </a:r>
            <a:r>
              <a:rPr lang="es-PY" sz="3600" b="1" dirty="0"/>
              <a:t>libertad en </a:t>
            </a:r>
            <a:r>
              <a:rPr lang="es-PY" sz="3600" b="1" dirty="0" smtClean="0"/>
              <a:t>Paraguay </a:t>
            </a:r>
            <a:endParaRPr lang="en-US" sz="3600" b="1" dirty="0"/>
          </a:p>
        </p:txBody>
      </p:sp>
      <p:sp>
        <p:nvSpPr>
          <p:cNvPr id="5" name="4 Rectángulo"/>
          <p:cNvSpPr/>
          <p:nvPr/>
        </p:nvSpPr>
        <p:spPr>
          <a:xfrm>
            <a:off x="741363" y="797908"/>
            <a:ext cx="2286000" cy="461665"/>
          </a:xfrm>
          <a:prstGeom prst="rect">
            <a:avLst/>
          </a:prstGeom>
        </p:spPr>
        <p:txBody>
          <a:bodyPr>
            <a:spAutoFit/>
          </a:bodyPr>
          <a:lstStyle/>
          <a:p>
            <a:r>
              <a:rPr lang="es-PY" sz="2400" dirty="0" smtClean="0">
                <a:solidFill>
                  <a:prstClr val="black"/>
                </a:solidFill>
              </a:rPr>
              <a:t> </a:t>
            </a:r>
            <a:endParaRPr lang="en-US" dirty="0"/>
          </a:p>
        </p:txBody>
      </p:sp>
      <p:pic>
        <p:nvPicPr>
          <p:cNvPr id="9" name="Imagen 8" descr="C:\Users\USER\Downloads\Logo y marca gobierno (2).png"/>
          <p:cNvPicPr/>
          <p:nvPr/>
        </p:nvPicPr>
        <p:blipFill>
          <a:blip r:embed="rId5">
            <a:extLst>
              <a:ext uri="{28A0092B-C50C-407E-A947-70E740481C1C}">
                <a14:useLocalDpi xmlns:a14="http://schemas.microsoft.com/office/drawing/2010/main" val="0"/>
              </a:ext>
            </a:extLst>
          </a:blip>
          <a:srcRect/>
          <a:stretch>
            <a:fillRect/>
          </a:stretch>
        </p:blipFill>
        <p:spPr bwMode="auto">
          <a:xfrm>
            <a:off x="304800" y="153081"/>
            <a:ext cx="4800600" cy="761999"/>
          </a:xfrm>
          <a:prstGeom prst="rect">
            <a:avLst/>
          </a:prstGeom>
          <a:noFill/>
          <a:ln>
            <a:noFill/>
          </a:ln>
        </p:spPr>
      </p:pic>
    </p:spTree>
    <p:extLst>
      <p:ext uri="{BB962C8B-B14F-4D97-AF65-F5344CB8AC3E}">
        <p14:creationId xmlns:p14="http://schemas.microsoft.com/office/powerpoint/2010/main" val="449082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90600"/>
            <a:ext cx="8077200" cy="4724401"/>
          </a:xfrm>
        </p:spPr>
        <p:txBody>
          <a:bodyPr>
            <a:normAutofit fontScale="40000" lnSpcReduction="20000"/>
          </a:bodyPr>
          <a:lstStyle/>
          <a:p>
            <a:pPr marL="0" indent="0" algn="ctr">
              <a:buNone/>
            </a:pPr>
            <a:r>
              <a:rPr lang="en-US" sz="4200" b="1" dirty="0" smtClean="0"/>
              <a:t>Sustento Jurídico para su implementación en el Paraguay</a:t>
            </a:r>
          </a:p>
          <a:p>
            <a:pPr marL="0" indent="0">
              <a:buNone/>
            </a:pPr>
            <a:endParaRPr lang="es-ES" b="1" dirty="0" smtClean="0"/>
          </a:p>
          <a:p>
            <a:pPr marL="514350" indent="-514350" algn="just">
              <a:buAutoNum type="arabicParenR"/>
            </a:pPr>
            <a:r>
              <a:rPr lang="es-ES" b="1" dirty="0" smtClean="0"/>
              <a:t>Código Procesal Penal: </a:t>
            </a:r>
          </a:p>
          <a:p>
            <a:pPr marL="0" indent="0" algn="just">
              <a:buNone/>
            </a:pPr>
            <a:endParaRPr lang="es-ES" b="1" dirty="0"/>
          </a:p>
          <a:p>
            <a:pPr marL="0" indent="0" algn="just">
              <a:buNone/>
            </a:pPr>
            <a:r>
              <a:rPr lang="es-ES" b="1" dirty="0" smtClean="0"/>
              <a:t>La </a:t>
            </a:r>
            <a:r>
              <a:rPr lang="es-ES" b="1" dirty="0"/>
              <a:t>ejecución de estos actos procesales probatorios encuentran sus sustento jurídico en el Artículo 173 del Código Procesal Penal que establece la Libertad Probatoria </a:t>
            </a:r>
            <a:r>
              <a:rPr lang="es-ES" i="1" dirty="0"/>
              <a:t>“Los hechos y circunstancias relacionados con el objeto del procedimiento podrán ser admitidos por cualquier medio de prueba, salvo las excepciones previstas por la ley. Un medio de prueba será admitido si se refiere, directa o indirectamente, al objeto de la investigación y es útil para el descubrimiento de la verdad. El juez o tribunal limitará los medios de pruebas ofrecidos cuando ellos resulten manifiestamente excesivos”</a:t>
            </a:r>
            <a:endParaRPr lang="en-US" dirty="0"/>
          </a:p>
          <a:p>
            <a:pPr marL="0" indent="0" algn="just">
              <a:buNone/>
            </a:pPr>
            <a:endParaRPr lang="en-US" dirty="0"/>
          </a:p>
          <a:p>
            <a:pPr marL="0" indent="0" algn="just">
              <a:buNone/>
            </a:pPr>
            <a:r>
              <a:rPr lang="es-ES" b="1" dirty="0" smtClean="0"/>
              <a:t>2) Las </a:t>
            </a:r>
            <a:r>
              <a:rPr lang="es-ES" b="1" dirty="0"/>
              <a:t>100 Reglas de Brasilia resaltan la importancia del fomento de la utilización de nuevas tecnologías </a:t>
            </a:r>
            <a:r>
              <a:rPr lang="es-PY" dirty="0"/>
              <a:t> Capítulo sobre </a:t>
            </a:r>
            <a:r>
              <a:rPr lang="es-ES" b="1" i="1" dirty="0"/>
              <a:t>Nuevas tecnologías el cual en la  Regla N° 95 establece</a:t>
            </a:r>
            <a:r>
              <a:rPr lang="es-ES" dirty="0"/>
              <a:t>: “</a:t>
            </a:r>
            <a:r>
              <a:rPr lang="es-ES" i="1" dirty="0"/>
              <a:t>Se procurará el aprovechamiento de las posibilidades que ofrezca el progreso técnico para mejorar las condiciones de acceso a la justicia de las personas en condición de vulnerabilidad”.</a:t>
            </a:r>
            <a:endParaRPr lang="en-US" i="1" dirty="0"/>
          </a:p>
          <a:p>
            <a:pPr marL="0" indent="0" algn="just">
              <a:buNone/>
            </a:pPr>
            <a:r>
              <a:rPr lang="es-ES" b="1" dirty="0" smtClean="0"/>
              <a:t>Algunas Reglas que hacen referencia son: </a:t>
            </a:r>
          </a:p>
          <a:p>
            <a:pPr marL="0" indent="0" algn="just">
              <a:buNone/>
            </a:pPr>
            <a:endParaRPr lang="en-US" dirty="0"/>
          </a:p>
          <a:p>
            <a:pPr algn="just"/>
            <a:r>
              <a:rPr lang="es-ES" b="1" dirty="0"/>
              <a:t>la Regla Nº37: </a:t>
            </a:r>
            <a:r>
              <a:rPr lang="es-ES" i="1" dirty="0" smtClean="0"/>
              <a:t>“</a:t>
            </a:r>
            <a:r>
              <a:rPr lang="es-ES" i="1" dirty="0"/>
              <a:t>Se recomienda la adaptación de los procedimientos para </a:t>
            </a:r>
            <a:r>
              <a:rPr lang="es-ES" b="1" i="1" dirty="0"/>
              <a:t>permitir la práctica anticipada de la prueba en la que participe la persona en condición de vulnerabilidad</a:t>
            </a:r>
            <a:r>
              <a:rPr lang="es-ES" i="1" dirty="0"/>
              <a:t>, para evitar la reiteración de declaraciones, e incluso la práctica de la prueba antes del agravamiento de la discapacidad o de la enfermedad. A estos efectos, </a:t>
            </a:r>
            <a:r>
              <a:rPr lang="es-ES" b="1" i="1" dirty="0"/>
              <a:t>puede resultar necesaria la grabación en soporte audiovisual del acto procesal en el que participe la persona en condición de vulnerabilidad, de tal manera que pueda reproducirse en las sucesivas instancias judiciales</a:t>
            </a:r>
            <a:r>
              <a:rPr lang="es-ES" i="1" dirty="0"/>
              <a:t>”.</a:t>
            </a:r>
            <a:endParaRPr lang="en-US" dirty="0"/>
          </a:p>
          <a:p>
            <a:pPr marL="0" indent="0">
              <a:buNone/>
            </a:pPr>
            <a:endParaRPr lang="en-US" dirty="0"/>
          </a:p>
        </p:txBody>
      </p:sp>
      <p:sp>
        <p:nvSpPr>
          <p:cNvPr id="4" name="3 Marcador de pie de página"/>
          <p:cNvSpPr>
            <a:spLocks noGrp="1"/>
          </p:cNvSpPr>
          <p:nvPr>
            <p:ph type="ftr" sz="quarter" idx="11"/>
          </p:nvPr>
        </p:nvSpPr>
        <p:spPr>
          <a:xfrm>
            <a:off x="0" y="5715000"/>
            <a:ext cx="9144000" cy="1143000"/>
          </a:xfrm>
        </p:spPr>
        <p:txBody>
          <a:bodyPr/>
          <a:lstStyle/>
          <a:p>
            <a:endParaRPr lang="en-US" dirty="0"/>
          </a:p>
        </p:txBody>
      </p:sp>
      <p:pic>
        <p:nvPicPr>
          <p:cNvPr id="307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562600"/>
            <a:ext cx="9144000" cy="1182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9"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1201" y="152400"/>
            <a:ext cx="27432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Imagen 8" descr="C:\Users\USER\Downloads\Logo y marca gobierno (2).png"/>
          <p:cNvPicPr/>
          <p:nvPr/>
        </p:nvPicPr>
        <p:blipFill>
          <a:blip r:embed="rId5">
            <a:extLst>
              <a:ext uri="{28A0092B-C50C-407E-A947-70E740481C1C}">
                <a14:useLocalDpi xmlns:a14="http://schemas.microsoft.com/office/drawing/2010/main" val="0"/>
              </a:ext>
            </a:extLst>
          </a:blip>
          <a:srcRect/>
          <a:stretch>
            <a:fillRect/>
          </a:stretch>
        </p:blipFill>
        <p:spPr bwMode="auto">
          <a:xfrm>
            <a:off x="304800" y="153081"/>
            <a:ext cx="4800600" cy="761999"/>
          </a:xfrm>
          <a:prstGeom prst="rect">
            <a:avLst/>
          </a:prstGeom>
          <a:noFill/>
          <a:ln>
            <a:noFill/>
          </a:ln>
        </p:spPr>
      </p:pic>
    </p:spTree>
    <p:extLst>
      <p:ext uri="{BB962C8B-B14F-4D97-AF65-F5344CB8AC3E}">
        <p14:creationId xmlns:p14="http://schemas.microsoft.com/office/powerpoint/2010/main" val="1550915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90600"/>
            <a:ext cx="8077200" cy="4724401"/>
          </a:xfrm>
        </p:spPr>
        <p:txBody>
          <a:bodyPr>
            <a:normAutofit fontScale="47500" lnSpcReduction="20000"/>
          </a:bodyPr>
          <a:lstStyle/>
          <a:p>
            <a:pPr marL="0" indent="0" algn="ctr">
              <a:buNone/>
            </a:pPr>
            <a:r>
              <a:rPr lang="en-US" sz="4200" b="1" dirty="0" smtClean="0"/>
              <a:t>Sustento Jurídico para su implementación en el </a:t>
            </a:r>
            <a:r>
              <a:rPr lang="en-US" sz="4200" b="1" dirty="0" smtClean="0"/>
              <a:t>Paraguay</a:t>
            </a:r>
          </a:p>
          <a:p>
            <a:pPr marL="0" indent="0" algn="ctr">
              <a:buNone/>
            </a:pPr>
            <a:endParaRPr lang="en-US" sz="4200" b="1" dirty="0" smtClean="0"/>
          </a:p>
          <a:p>
            <a:pPr marL="0" indent="0" algn="just">
              <a:buNone/>
            </a:pPr>
            <a:r>
              <a:rPr lang="es-ES" sz="3400" b="1" dirty="0" smtClean="0"/>
              <a:t>Regla N° 35</a:t>
            </a:r>
            <a:r>
              <a:rPr lang="es-ES" sz="3400" b="1" dirty="0"/>
              <a:t>:</a:t>
            </a:r>
            <a:r>
              <a:rPr lang="es-ES" sz="3400" b="1" dirty="0" smtClean="0"/>
              <a:t> </a:t>
            </a:r>
            <a:r>
              <a:rPr lang="es-ES" sz="3400" b="1" dirty="0"/>
              <a:t>Oralidad</a:t>
            </a:r>
            <a:endParaRPr lang="es-PY" sz="3400" b="1" dirty="0"/>
          </a:p>
          <a:p>
            <a:pPr marL="0" indent="0" algn="just">
              <a:buNone/>
            </a:pPr>
            <a:r>
              <a:rPr lang="es-ES" sz="3400" i="1" dirty="0"/>
              <a:t>Se promoverá la oralidad para mejorar las condiciones de celebración de las actuaciones judiciales contempladas en el Capítulo III de las presentes Reglas, </a:t>
            </a:r>
            <a:r>
              <a:rPr lang="es-ES" sz="3400" b="1" i="1" dirty="0"/>
              <a:t>y favorecer una mayor agilidad en la tramitación del proceso</a:t>
            </a:r>
            <a:r>
              <a:rPr lang="es-ES" sz="3400" i="1" dirty="0"/>
              <a:t>, disminuyendo los efectos del retraso de la resolución judicial sobre la situación de las personas en condición de vulnerabilidad.</a:t>
            </a:r>
            <a:endParaRPr lang="es-PY" sz="3400" i="1" dirty="0"/>
          </a:p>
          <a:p>
            <a:pPr marL="0" indent="0" algn="just">
              <a:buNone/>
            </a:pPr>
            <a:r>
              <a:rPr lang="es-ES" sz="3400" i="1" dirty="0"/>
              <a:t> </a:t>
            </a:r>
            <a:endParaRPr lang="es-PY" sz="3400" i="1" dirty="0"/>
          </a:p>
          <a:p>
            <a:pPr marL="0" indent="0" algn="just">
              <a:buNone/>
            </a:pPr>
            <a:r>
              <a:rPr lang="es-ES" sz="3400" b="1" dirty="0" smtClean="0"/>
              <a:t>Regla N° 42 :Proximidad</a:t>
            </a:r>
            <a:endParaRPr lang="es-PY" sz="3400" b="1" dirty="0"/>
          </a:p>
          <a:p>
            <a:pPr marL="0" indent="0" algn="just">
              <a:buNone/>
            </a:pPr>
            <a:r>
              <a:rPr lang="es-ES" sz="3400" i="1" dirty="0" smtClean="0"/>
              <a:t>Se </a:t>
            </a:r>
            <a:r>
              <a:rPr lang="es-ES" sz="3400" i="1" dirty="0"/>
              <a:t>promoverá la adopción de medidas de acercamiento de los servicios del sistema de justicia a aquellos grupos de población que, debido a las circunstancias propias de su situación de vulnerabilidad, </a:t>
            </a:r>
            <a:r>
              <a:rPr lang="es-ES" sz="3400" b="1" i="1" dirty="0"/>
              <a:t>se encuentran en lugares geográficamente lejanos o con especiales dificultades de comunicación</a:t>
            </a:r>
            <a:r>
              <a:rPr lang="es-ES" sz="3400" b="1" i="1" dirty="0" smtClean="0"/>
              <a:t>.</a:t>
            </a:r>
          </a:p>
          <a:p>
            <a:pPr marL="0" indent="0" algn="just">
              <a:buNone/>
            </a:pPr>
            <a:endParaRPr lang="es-PY" sz="3400" dirty="0"/>
          </a:p>
          <a:p>
            <a:pPr marL="0" indent="0" algn="just">
              <a:buNone/>
            </a:pPr>
            <a:r>
              <a:rPr lang="es-ES" sz="3400" dirty="0"/>
              <a:t> </a:t>
            </a:r>
            <a:r>
              <a:rPr lang="es-ES" sz="3400" b="1" dirty="0" smtClean="0"/>
              <a:t>Regla N°74</a:t>
            </a:r>
            <a:r>
              <a:rPr lang="es-ES" sz="3400" b="1" dirty="0"/>
              <a:t>:</a:t>
            </a:r>
            <a:r>
              <a:rPr lang="es-ES" sz="3400" b="1" dirty="0" smtClean="0"/>
              <a:t> </a:t>
            </a:r>
            <a:r>
              <a:rPr lang="es-ES" sz="3400" i="1" dirty="0"/>
              <a:t>Cuando sea necesario se protegerá a la persona en condición de vulnerabilidad de las consecuencias de prestar declaración en audiencia pública, podrá plantearse la posibilidad de que su participación en el acto judicial se lleve a cabo en condiciones que permitan alcanzar dicho objetivo, incluso excluyendo su presencia física en el lugar del juicio o de la vista, siempre que resulte compatible con el Derecho del </a:t>
            </a:r>
            <a:r>
              <a:rPr lang="es-ES" sz="3400" i="1" dirty="0" smtClean="0"/>
              <a:t>país.</a:t>
            </a:r>
            <a:r>
              <a:rPr lang="es-PY" sz="3400" i="1" dirty="0"/>
              <a:t> </a:t>
            </a:r>
            <a:r>
              <a:rPr lang="es-ES" sz="3400" i="1" dirty="0" smtClean="0"/>
              <a:t>A </a:t>
            </a:r>
            <a:r>
              <a:rPr lang="es-ES" sz="3400" i="1" dirty="0"/>
              <a:t>tal efecto, </a:t>
            </a:r>
            <a:r>
              <a:rPr lang="es-ES" sz="3400" b="1" i="1" dirty="0"/>
              <a:t>puede resultar de utilidad el uso del sistema de videoconferencia </a:t>
            </a:r>
            <a:r>
              <a:rPr lang="es-ES" sz="3400" i="1" dirty="0"/>
              <a:t>o del circuito cerrado de televisión.</a:t>
            </a:r>
            <a:endParaRPr lang="es-PY" sz="3400" i="1" dirty="0"/>
          </a:p>
          <a:p>
            <a:pPr marL="0" indent="0">
              <a:buNone/>
            </a:pPr>
            <a:endParaRPr lang="es-ES" b="1" dirty="0" smtClean="0"/>
          </a:p>
          <a:p>
            <a:pPr marL="0" indent="0">
              <a:buNone/>
            </a:pPr>
            <a:endParaRPr lang="en-US" dirty="0"/>
          </a:p>
        </p:txBody>
      </p:sp>
      <p:sp>
        <p:nvSpPr>
          <p:cNvPr id="4" name="3 Marcador de pie de página"/>
          <p:cNvSpPr>
            <a:spLocks noGrp="1"/>
          </p:cNvSpPr>
          <p:nvPr>
            <p:ph type="ftr" sz="quarter" idx="11"/>
          </p:nvPr>
        </p:nvSpPr>
        <p:spPr>
          <a:xfrm>
            <a:off x="0" y="5715000"/>
            <a:ext cx="9144000" cy="1143000"/>
          </a:xfrm>
        </p:spPr>
        <p:txBody>
          <a:bodyPr/>
          <a:lstStyle/>
          <a:p>
            <a:endParaRPr lang="en-US" dirty="0"/>
          </a:p>
        </p:txBody>
      </p:sp>
      <p:pic>
        <p:nvPicPr>
          <p:cNvPr id="307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562600"/>
            <a:ext cx="9144000" cy="1182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9"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1201" y="152400"/>
            <a:ext cx="27432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Imagen 8" descr="C:\Users\USER\Downloads\Logo y marca gobierno (2).png"/>
          <p:cNvPicPr/>
          <p:nvPr/>
        </p:nvPicPr>
        <p:blipFill>
          <a:blip r:embed="rId5">
            <a:extLst>
              <a:ext uri="{28A0092B-C50C-407E-A947-70E740481C1C}">
                <a14:useLocalDpi xmlns:a14="http://schemas.microsoft.com/office/drawing/2010/main" val="0"/>
              </a:ext>
            </a:extLst>
          </a:blip>
          <a:srcRect/>
          <a:stretch>
            <a:fillRect/>
          </a:stretch>
        </p:blipFill>
        <p:spPr bwMode="auto">
          <a:xfrm>
            <a:off x="304800" y="153081"/>
            <a:ext cx="4800600" cy="761999"/>
          </a:xfrm>
          <a:prstGeom prst="rect">
            <a:avLst/>
          </a:prstGeom>
          <a:noFill/>
          <a:ln>
            <a:noFill/>
          </a:ln>
        </p:spPr>
      </p:pic>
    </p:spTree>
    <p:extLst>
      <p:ext uri="{BB962C8B-B14F-4D97-AF65-F5344CB8AC3E}">
        <p14:creationId xmlns:p14="http://schemas.microsoft.com/office/powerpoint/2010/main" val="136054276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90600"/>
            <a:ext cx="8077200" cy="4724401"/>
          </a:xfrm>
        </p:spPr>
        <p:txBody>
          <a:bodyPr>
            <a:noAutofit/>
          </a:bodyPr>
          <a:lstStyle/>
          <a:p>
            <a:pPr marL="0" lvl="0" indent="0" algn="ctr">
              <a:buNone/>
            </a:pPr>
            <a:r>
              <a:rPr lang="es-ES" sz="1800" b="1" dirty="0"/>
              <a:t>Utilización del Sistema de Video-conferencias para </a:t>
            </a:r>
            <a:r>
              <a:rPr lang="es-ES" sz="1800" b="1" dirty="0" smtClean="0"/>
              <a:t>Actos </a:t>
            </a:r>
            <a:r>
              <a:rPr lang="es-ES" sz="1800" b="1" dirty="0"/>
              <a:t>N</a:t>
            </a:r>
            <a:r>
              <a:rPr lang="es-ES" sz="1800" b="1" dirty="0" smtClean="0"/>
              <a:t>o </a:t>
            </a:r>
            <a:r>
              <a:rPr lang="es-ES" sz="1800" b="1" dirty="0"/>
              <a:t>P</a:t>
            </a:r>
            <a:r>
              <a:rPr lang="es-ES" sz="1800" b="1" dirty="0" smtClean="0"/>
              <a:t>rocesales</a:t>
            </a:r>
            <a:endParaRPr lang="es-ES" sz="1800" b="1" dirty="0" smtClean="0"/>
          </a:p>
          <a:p>
            <a:pPr marL="0" lvl="0" indent="0" algn="ctr">
              <a:buNone/>
            </a:pPr>
            <a:endParaRPr lang="es-ES" sz="1800" b="1" dirty="0" smtClean="0"/>
          </a:p>
          <a:p>
            <a:pPr>
              <a:buFont typeface="Wingdings" panose="05000000000000000000" pitchFamily="2" charset="2"/>
              <a:buChar char="ü"/>
            </a:pPr>
            <a:r>
              <a:rPr lang="es-PY" sz="1600" dirty="0" smtClean="0"/>
              <a:t>El </a:t>
            </a:r>
            <a:r>
              <a:rPr lang="es-PY" sz="1600" dirty="0"/>
              <a:t>sistema de video-conferencias permite su utilización para la interacción de las personas privadas de libertad en actividades que no poseen un carácter estrictamente de actos  procesales. La utilidad de la herramienta permite que a través de la misma las personas privadas de libertad establezcan comunicaciones y actos relativos al control y vigilancia de las condiciones de privación de libertad</a:t>
            </a:r>
            <a:r>
              <a:rPr lang="es-PY" sz="1600" dirty="0" smtClean="0"/>
              <a:t>.</a:t>
            </a:r>
          </a:p>
          <a:p>
            <a:pPr marL="0" indent="0">
              <a:buNone/>
            </a:pPr>
            <a:endParaRPr lang="es-PY" sz="1600" dirty="0" smtClean="0"/>
          </a:p>
          <a:p>
            <a:pPr>
              <a:buFont typeface="Wingdings" panose="05000000000000000000" pitchFamily="2" charset="2"/>
              <a:buChar char="ü"/>
            </a:pPr>
            <a:r>
              <a:rPr lang="es-PY" sz="1600" u="sng" dirty="0" smtClean="0"/>
              <a:t>A modo de ejemplo se han identificado las siguientes:</a:t>
            </a:r>
          </a:p>
          <a:p>
            <a:pPr marL="0" indent="0">
              <a:buNone/>
            </a:pPr>
            <a:r>
              <a:rPr lang="es-PY" sz="1600" dirty="0" smtClean="0"/>
              <a:t>          1) Capacitaciones a funcionarios y miembros de las diferentes instituciones</a:t>
            </a:r>
            <a:endParaRPr lang="en-US" sz="1600" u="sng" dirty="0"/>
          </a:p>
          <a:p>
            <a:pPr marL="457200" lvl="1" indent="0">
              <a:buNone/>
            </a:pPr>
            <a:r>
              <a:rPr lang="es-ES" sz="1600" dirty="0" smtClean="0"/>
              <a:t>2</a:t>
            </a:r>
            <a:r>
              <a:rPr lang="es-ES" sz="1600" dirty="0" smtClean="0"/>
              <a:t>) </a:t>
            </a:r>
            <a:r>
              <a:rPr lang="es-PY" sz="1600" dirty="0" smtClean="0"/>
              <a:t>Entrevistas </a:t>
            </a:r>
            <a:r>
              <a:rPr lang="es-PY" sz="1600" dirty="0"/>
              <a:t>a solicitud de las personas privadas de libertad con Comisionados integrantes del Mecanismo Nacional de Prevención contra la Tortura</a:t>
            </a:r>
            <a:r>
              <a:rPr lang="es-PY" sz="1600" dirty="0" smtClean="0"/>
              <a:t>.</a:t>
            </a:r>
          </a:p>
          <a:p>
            <a:pPr marL="457200" lvl="1" indent="0">
              <a:buNone/>
            </a:pPr>
            <a:r>
              <a:rPr lang="es-PY" sz="1600" dirty="0" smtClean="0"/>
              <a:t>3) Comunicaciones Institucionales</a:t>
            </a:r>
            <a:endParaRPr lang="en-US" sz="1600" dirty="0"/>
          </a:p>
          <a:p>
            <a:pPr marL="457200" lvl="1" indent="0">
              <a:buNone/>
            </a:pPr>
            <a:r>
              <a:rPr lang="es-PY" sz="1600" dirty="0"/>
              <a:t>4</a:t>
            </a:r>
            <a:r>
              <a:rPr lang="es-PY" sz="1600" dirty="0" smtClean="0"/>
              <a:t>) </a:t>
            </a:r>
            <a:r>
              <a:rPr lang="es-PY" sz="1600" dirty="0" smtClean="0"/>
              <a:t>Comunicaciones </a:t>
            </a:r>
            <a:r>
              <a:rPr lang="es-PY" sz="1600" dirty="0"/>
              <a:t>con familiares en caso de que éstos por motivos de discapacidad no pudiesen concurrir a visitas</a:t>
            </a:r>
            <a:r>
              <a:rPr lang="es-PY" sz="1600" dirty="0" smtClean="0"/>
              <a:t>.</a:t>
            </a:r>
          </a:p>
          <a:p>
            <a:pPr marL="457200" lvl="1" indent="0">
              <a:buNone/>
            </a:pPr>
            <a:endParaRPr lang="en-US" sz="1600" dirty="0"/>
          </a:p>
          <a:p>
            <a:pPr marL="0" lvl="0" indent="0" algn="ctr">
              <a:buNone/>
            </a:pPr>
            <a:endParaRPr lang="en-US" sz="1800" dirty="0"/>
          </a:p>
        </p:txBody>
      </p:sp>
      <p:sp>
        <p:nvSpPr>
          <p:cNvPr id="4" name="3 Marcador de pie de página"/>
          <p:cNvSpPr>
            <a:spLocks noGrp="1"/>
          </p:cNvSpPr>
          <p:nvPr>
            <p:ph type="ftr" sz="quarter" idx="11"/>
          </p:nvPr>
        </p:nvSpPr>
        <p:spPr>
          <a:xfrm>
            <a:off x="0" y="5715000"/>
            <a:ext cx="9144000" cy="1143000"/>
          </a:xfrm>
        </p:spPr>
        <p:txBody>
          <a:bodyPr/>
          <a:lstStyle/>
          <a:p>
            <a:endParaRPr lang="en-US" dirty="0"/>
          </a:p>
        </p:txBody>
      </p:sp>
      <p:pic>
        <p:nvPicPr>
          <p:cNvPr id="307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019800"/>
            <a:ext cx="9144000" cy="9448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9"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8400" y="152400"/>
            <a:ext cx="2511425"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Imagen 8" descr="C:\Users\USER\Downloads\Logo y marca gobierno (2).png"/>
          <p:cNvPicPr/>
          <p:nvPr/>
        </p:nvPicPr>
        <p:blipFill>
          <a:blip r:embed="rId5">
            <a:extLst>
              <a:ext uri="{28A0092B-C50C-407E-A947-70E740481C1C}">
                <a14:useLocalDpi xmlns:a14="http://schemas.microsoft.com/office/drawing/2010/main" val="0"/>
              </a:ext>
            </a:extLst>
          </a:blip>
          <a:srcRect/>
          <a:stretch>
            <a:fillRect/>
          </a:stretch>
        </p:blipFill>
        <p:spPr bwMode="auto">
          <a:xfrm>
            <a:off x="304800" y="153081"/>
            <a:ext cx="4800600" cy="761999"/>
          </a:xfrm>
          <a:prstGeom prst="rect">
            <a:avLst/>
          </a:prstGeom>
          <a:noFill/>
          <a:ln>
            <a:noFill/>
          </a:ln>
        </p:spPr>
      </p:pic>
    </p:spTree>
    <p:extLst>
      <p:ext uri="{BB962C8B-B14F-4D97-AF65-F5344CB8AC3E}">
        <p14:creationId xmlns:p14="http://schemas.microsoft.com/office/powerpoint/2010/main" val="1141600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90600"/>
            <a:ext cx="8077200" cy="4724401"/>
          </a:xfrm>
        </p:spPr>
        <p:txBody>
          <a:bodyPr>
            <a:noAutofit/>
          </a:bodyPr>
          <a:lstStyle/>
          <a:p>
            <a:pPr marL="0" indent="0">
              <a:buNone/>
            </a:pPr>
            <a:r>
              <a:rPr lang="en-US" sz="1600" dirty="0" smtClean="0"/>
              <a:t> 5</a:t>
            </a:r>
            <a:r>
              <a:rPr lang="en-US" sz="1600" dirty="0" smtClean="0"/>
              <a:t>) </a:t>
            </a:r>
            <a:r>
              <a:rPr lang="es-MX" sz="1600" dirty="0" smtClean="0"/>
              <a:t>Presentación </a:t>
            </a:r>
            <a:r>
              <a:rPr lang="es-MX" sz="1600" dirty="0"/>
              <a:t>de pretensiones y quejas de los internos a autoridades administrativas o al juez </a:t>
            </a:r>
            <a:r>
              <a:rPr lang="es-MX" sz="1600" dirty="0" smtClean="0"/>
              <a:t>de </a:t>
            </a:r>
            <a:r>
              <a:rPr lang="es-MX" sz="1600" dirty="0"/>
              <a:t>la causa. La Ley Nº 210/70 Penitenciaria en el Artículo 21 establece que:</a:t>
            </a:r>
            <a:r>
              <a:rPr lang="es-MX" sz="1800" dirty="0"/>
              <a:t> </a:t>
            </a:r>
            <a:endParaRPr lang="en-US" sz="1800" dirty="0"/>
          </a:p>
          <a:p>
            <a:pPr marL="0" indent="0">
              <a:buNone/>
            </a:pPr>
            <a:r>
              <a:rPr lang="es-MX" sz="1600" i="1" dirty="0"/>
              <a:t>Todo interno debe tener la oportunidad de presentar pretensiones y quejas al Director del Establecimiento en forma verbal o escrita. Estará autorizado a dirigirse, sin censura en cuanto al fondo pero guardando la debida forma, a otra autoridad administrativa superior, o al juez de la causa</a:t>
            </a:r>
            <a:r>
              <a:rPr lang="es-MX" sz="1800" i="1" dirty="0"/>
              <a:t>.</a:t>
            </a:r>
            <a:endParaRPr lang="en-US" sz="1800" dirty="0"/>
          </a:p>
          <a:p>
            <a:pPr marL="0" lvl="0" indent="0" algn="ctr">
              <a:buNone/>
            </a:pPr>
            <a:endParaRPr lang="en-US" sz="1800" dirty="0"/>
          </a:p>
        </p:txBody>
      </p:sp>
      <p:sp>
        <p:nvSpPr>
          <p:cNvPr id="4" name="3 Marcador de pie de página"/>
          <p:cNvSpPr>
            <a:spLocks noGrp="1"/>
          </p:cNvSpPr>
          <p:nvPr>
            <p:ph type="ftr" sz="quarter" idx="11"/>
          </p:nvPr>
        </p:nvSpPr>
        <p:spPr>
          <a:xfrm>
            <a:off x="0" y="5715000"/>
            <a:ext cx="9144000" cy="1143000"/>
          </a:xfrm>
        </p:spPr>
        <p:txBody>
          <a:bodyPr/>
          <a:lstStyle/>
          <a:p>
            <a:endParaRPr lang="en-US" dirty="0"/>
          </a:p>
        </p:txBody>
      </p:sp>
      <p:pic>
        <p:nvPicPr>
          <p:cNvPr id="307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019800"/>
            <a:ext cx="9144000" cy="9448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9"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1" y="152400"/>
            <a:ext cx="2514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Imagen 8" descr="C:\Users\USER\Downloads\Logo y marca gobierno (2).png"/>
          <p:cNvPicPr/>
          <p:nvPr/>
        </p:nvPicPr>
        <p:blipFill>
          <a:blip r:embed="rId5">
            <a:extLst>
              <a:ext uri="{28A0092B-C50C-407E-A947-70E740481C1C}">
                <a14:useLocalDpi xmlns:a14="http://schemas.microsoft.com/office/drawing/2010/main" val="0"/>
              </a:ext>
            </a:extLst>
          </a:blip>
          <a:srcRect/>
          <a:stretch>
            <a:fillRect/>
          </a:stretch>
        </p:blipFill>
        <p:spPr bwMode="auto">
          <a:xfrm>
            <a:off x="304800" y="153081"/>
            <a:ext cx="4800600" cy="761999"/>
          </a:xfrm>
          <a:prstGeom prst="rect">
            <a:avLst/>
          </a:prstGeom>
          <a:noFill/>
          <a:ln>
            <a:noFill/>
          </a:ln>
        </p:spPr>
      </p:pic>
    </p:spTree>
    <p:extLst>
      <p:ext uri="{BB962C8B-B14F-4D97-AF65-F5344CB8AC3E}">
        <p14:creationId xmlns:p14="http://schemas.microsoft.com/office/powerpoint/2010/main" val="3623919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90601"/>
            <a:ext cx="8077200" cy="4571320"/>
          </a:xfrm>
        </p:spPr>
        <p:txBody>
          <a:bodyPr>
            <a:normAutofit fontScale="70000" lnSpcReduction="20000"/>
          </a:bodyPr>
          <a:lstStyle/>
          <a:p>
            <a:pPr marL="0" lvl="0" indent="0" algn="ctr">
              <a:buNone/>
            </a:pPr>
            <a:r>
              <a:rPr lang="es-ES" sz="2200" b="1" dirty="0"/>
              <a:t>La propuesta de trabajo </a:t>
            </a:r>
            <a:r>
              <a:rPr lang="es-ES" sz="2200" b="1" dirty="0" smtClean="0"/>
              <a:t>interinstitucional</a:t>
            </a:r>
          </a:p>
          <a:p>
            <a:pPr marL="0" lvl="0" indent="0" algn="ctr">
              <a:buNone/>
            </a:pPr>
            <a:endParaRPr lang="es-ES" sz="1900" b="1" dirty="0" smtClean="0"/>
          </a:p>
          <a:p>
            <a:pPr marL="0" indent="0" algn="just">
              <a:buNone/>
            </a:pPr>
            <a:r>
              <a:rPr lang="es-MX" sz="1900" dirty="0" smtClean="0"/>
              <a:t>1° Se </a:t>
            </a:r>
            <a:r>
              <a:rPr lang="es-MX" sz="1900" dirty="0"/>
              <a:t>propone la conformación de una Mesa Interinstitucional que incluye a la Corte Suprema de Justicia, el Ministerio Público, el Ministerio de la Defensa Publica y el Ministerio de Justicia y Trabajo. </a:t>
            </a:r>
            <a:endParaRPr lang="es-MX" sz="1900" dirty="0" smtClean="0"/>
          </a:p>
          <a:p>
            <a:pPr marL="0" indent="0" algn="just">
              <a:buNone/>
            </a:pPr>
            <a:endParaRPr lang="es-MX" sz="1900" dirty="0" smtClean="0"/>
          </a:p>
          <a:p>
            <a:pPr marL="0" indent="0" algn="just">
              <a:buNone/>
            </a:pPr>
            <a:r>
              <a:rPr lang="es-MX" sz="1900" dirty="0" smtClean="0"/>
              <a:t>2°En </a:t>
            </a:r>
            <a:r>
              <a:rPr lang="es-MX" sz="1900" dirty="0"/>
              <a:t>esta instancia se conformará una Comisión Interinstitucional cuyos representantes  involucrados  se comprometerán a dar seguimiento y facilitar  la  ejecución del proyecto. Como un primer resultado de la mesa se prevé la firma de un instrumento que se constituirá en el marco del trabajo interinstitucional</a:t>
            </a:r>
            <a:r>
              <a:rPr lang="es-MX" sz="1900" dirty="0" smtClean="0"/>
              <a:t>.</a:t>
            </a:r>
          </a:p>
          <a:p>
            <a:pPr marL="0" indent="0" algn="just">
              <a:buNone/>
            </a:pPr>
            <a:endParaRPr lang="en-US" sz="1700" dirty="0"/>
          </a:p>
          <a:p>
            <a:pPr marL="0" indent="0" algn="just">
              <a:buNone/>
            </a:pPr>
            <a:r>
              <a:rPr lang="es-MX" sz="1900" dirty="0" smtClean="0"/>
              <a:t>3°Como </a:t>
            </a:r>
            <a:r>
              <a:rPr lang="es-MX" sz="1900" dirty="0"/>
              <a:t>producto principal de esta instancia se tiene prevista la elaboración de un “Protocolo de acceso a la justicia para personas adultas privadas de libertad”, cuya revisión y validación  estará a cargo de la Comisión. La redacción del Protocolo estará a cargo de un experto internacional con el apoyo de un experto nacional. El producto será presentado a la Comisión </a:t>
            </a:r>
            <a:r>
              <a:rPr lang="es-MX" sz="1900" dirty="0" smtClean="0"/>
              <a:t> </a:t>
            </a:r>
            <a:r>
              <a:rPr lang="es-MX" sz="1900" dirty="0"/>
              <a:t>y se espera el retorno de las Instituciones involucradas para la enriquecer el contenido de la propuesta</a:t>
            </a:r>
            <a:r>
              <a:rPr lang="es-MX" sz="1900" dirty="0" smtClean="0"/>
              <a:t>.</a:t>
            </a:r>
          </a:p>
          <a:p>
            <a:pPr algn="just"/>
            <a:endParaRPr lang="en-US" sz="1900" dirty="0"/>
          </a:p>
          <a:p>
            <a:pPr algn="just">
              <a:buFont typeface="Wingdings" panose="05000000000000000000" pitchFamily="2" charset="2"/>
              <a:buChar char="ü"/>
            </a:pPr>
            <a:r>
              <a:rPr lang="es-MX" sz="1900" dirty="0"/>
              <a:t>El Ministerio de Justicia y Trabajo a través del Viceministerio de Justicia y Derechos Humanos identificó la instalación de un sistema de video conferencias en </a:t>
            </a:r>
            <a:r>
              <a:rPr lang="es-MX" sz="1900" dirty="0" smtClean="0"/>
              <a:t>2 </a:t>
            </a:r>
            <a:r>
              <a:rPr lang="es-MX" sz="1900" dirty="0"/>
              <a:t>Penitenciarias </a:t>
            </a:r>
            <a:r>
              <a:rPr lang="es-MX" sz="1900" dirty="0" smtClean="0"/>
              <a:t>y </a:t>
            </a:r>
            <a:r>
              <a:rPr lang="es-MX" sz="1900" dirty="0"/>
              <a:t>los juzgados penales de </a:t>
            </a:r>
            <a:r>
              <a:rPr lang="es-MX" sz="1900" dirty="0" smtClean="0"/>
              <a:t>Asunción.</a:t>
            </a:r>
            <a:r>
              <a:rPr lang="es-PY" sz="1900" dirty="0" smtClean="0"/>
              <a:t>Las </a:t>
            </a:r>
            <a:r>
              <a:rPr lang="es-PY" sz="1900" dirty="0"/>
              <a:t>Penitenciarias seleccionadas para la puesta en marcha del Protocolo, incluyendo el equipamiento con tecnología para videoconferencia son</a:t>
            </a:r>
            <a:r>
              <a:rPr lang="es-PY" sz="1900" dirty="0" smtClean="0"/>
              <a:t>:</a:t>
            </a:r>
            <a:r>
              <a:rPr lang="es-PY" sz="1900" dirty="0"/>
              <a:t>	</a:t>
            </a:r>
            <a:endParaRPr lang="es-PY" sz="1900" dirty="0" smtClean="0"/>
          </a:p>
          <a:p>
            <a:pPr marL="0" indent="0">
              <a:buNone/>
            </a:pPr>
            <a:r>
              <a:rPr lang="es-PY" sz="1900" dirty="0" smtClean="0"/>
              <a:t> 	1. Penitenciaria </a:t>
            </a:r>
            <a:r>
              <a:rPr lang="es-PY" sz="1900" dirty="0"/>
              <a:t>Nacional de </a:t>
            </a:r>
            <a:r>
              <a:rPr lang="es-PY" sz="1900" dirty="0" err="1"/>
              <a:t>Tacumbú</a:t>
            </a:r>
            <a:r>
              <a:rPr lang="es-PY" sz="1900" dirty="0"/>
              <a:t>, ubicado en el Bañado Sur de Capital cuya población </a:t>
            </a:r>
            <a:r>
              <a:rPr lang="es-PY" sz="1900" dirty="0" smtClean="0"/>
              <a:t>	es </a:t>
            </a:r>
            <a:r>
              <a:rPr lang="es-PY" sz="1900" dirty="0"/>
              <a:t>de </a:t>
            </a:r>
            <a:r>
              <a:rPr lang="es-PY" sz="1900" dirty="0" smtClean="0"/>
              <a:t>	    3.594 </a:t>
            </a:r>
            <a:r>
              <a:rPr lang="es-PY" sz="1900" dirty="0" smtClean="0"/>
              <a:t>internos, y; </a:t>
            </a:r>
            <a:endParaRPr lang="es-PY" sz="1900" dirty="0" smtClean="0"/>
          </a:p>
          <a:p>
            <a:pPr marL="0" indent="0">
              <a:buNone/>
            </a:pPr>
            <a:r>
              <a:rPr lang="es-PY" sz="1900" dirty="0" smtClean="0"/>
              <a:t>	2. </a:t>
            </a:r>
            <a:r>
              <a:rPr lang="es-PY" sz="1900" dirty="0" smtClean="0"/>
              <a:t>la </a:t>
            </a:r>
            <a:r>
              <a:rPr lang="es-PY" sz="1900" dirty="0" smtClean="0"/>
              <a:t>Penitenciaría </a:t>
            </a:r>
            <a:r>
              <a:rPr lang="es-PY" sz="1900" dirty="0"/>
              <a:t>Regional de Alto Paraná</a:t>
            </a:r>
            <a:endParaRPr lang="en-US" sz="1900" dirty="0"/>
          </a:p>
          <a:p>
            <a:pPr marL="0" lvl="0" indent="0" algn="ctr">
              <a:buNone/>
            </a:pPr>
            <a:endParaRPr lang="en-US" sz="1200" dirty="0"/>
          </a:p>
        </p:txBody>
      </p:sp>
      <p:sp>
        <p:nvSpPr>
          <p:cNvPr id="4" name="3 Marcador de pie de página"/>
          <p:cNvSpPr>
            <a:spLocks noGrp="1"/>
          </p:cNvSpPr>
          <p:nvPr>
            <p:ph type="ftr" sz="quarter" idx="11"/>
          </p:nvPr>
        </p:nvSpPr>
        <p:spPr>
          <a:xfrm>
            <a:off x="0" y="5715000"/>
            <a:ext cx="9144000" cy="1143000"/>
          </a:xfrm>
        </p:spPr>
        <p:txBody>
          <a:bodyPr/>
          <a:lstStyle/>
          <a:p>
            <a:endParaRPr lang="en-US" dirty="0"/>
          </a:p>
        </p:txBody>
      </p:sp>
      <p:pic>
        <p:nvPicPr>
          <p:cNvPr id="307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714320"/>
            <a:ext cx="9144000" cy="10309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9"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24600" y="152400"/>
            <a:ext cx="2435225" cy="6858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Imagen 8" descr="C:\Users\USER\Downloads\Logo y marca gobierno (2).png"/>
          <p:cNvPicPr/>
          <p:nvPr/>
        </p:nvPicPr>
        <p:blipFill>
          <a:blip r:embed="rId5">
            <a:extLst>
              <a:ext uri="{28A0092B-C50C-407E-A947-70E740481C1C}">
                <a14:useLocalDpi xmlns:a14="http://schemas.microsoft.com/office/drawing/2010/main" val="0"/>
              </a:ext>
            </a:extLst>
          </a:blip>
          <a:srcRect/>
          <a:stretch>
            <a:fillRect/>
          </a:stretch>
        </p:blipFill>
        <p:spPr bwMode="auto">
          <a:xfrm>
            <a:off x="304800" y="153081"/>
            <a:ext cx="4800600" cy="761999"/>
          </a:xfrm>
          <a:prstGeom prst="rect">
            <a:avLst/>
          </a:prstGeom>
          <a:noFill/>
          <a:ln>
            <a:noFill/>
          </a:ln>
        </p:spPr>
      </p:pic>
    </p:spTree>
    <p:extLst>
      <p:ext uri="{BB962C8B-B14F-4D97-AF65-F5344CB8AC3E}">
        <p14:creationId xmlns:p14="http://schemas.microsoft.com/office/powerpoint/2010/main" val="392409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90601"/>
            <a:ext cx="8077200" cy="4571320"/>
          </a:xfrm>
        </p:spPr>
        <p:txBody>
          <a:bodyPr>
            <a:normAutofit/>
          </a:bodyPr>
          <a:lstStyle/>
          <a:p>
            <a:pPr marL="0" lvl="0" indent="0" algn="ctr">
              <a:buNone/>
            </a:pPr>
            <a:endParaRPr lang="en-US" sz="2800" dirty="0" smtClean="0"/>
          </a:p>
          <a:p>
            <a:pPr marL="0" lvl="0" indent="0" algn="ctr">
              <a:buNone/>
            </a:pPr>
            <a:endParaRPr lang="en-US" sz="2800" dirty="0"/>
          </a:p>
          <a:p>
            <a:pPr marL="0" lvl="0" indent="0" algn="ctr">
              <a:buNone/>
            </a:pPr>
            <a:endParaRPr lang="en-US" sz="2800" dirty="0" smtClean="0"/>
          </a:p>
          <a:p>
            <a:pPr marL="0" lvl="0" indent="0" algn="ctr">
              <a:buNone/>
            </a:pPr>
            <a:endParaRPr lang="en-US" sz="2800" dirty="0"/>
          </a:p>
          <a:p>
            <a:pPr marL="0" lvl="0" indent="0" algn="ctr">
              <a:buNone/>
            </a:pPr>
            <a:r>
              <a:rPr lang="en-US" sz="2800" dirty="0" smtClean="0"/>
              <a:t>¡Muchas Gracias por su </a:t>
            </a:r>
            <a:r>
              <a:rPr lang="en-US" sz="2800" dirty="0" err="1" smtClean="0"/>
              <a:t>atención</a:t>
            </a:r>
            <a:r>
              <a:rPr lang="en-US" sz="2800" dirty="0" smtClean="0"/>
              <a:t>!</a:t>
            </a:r>
            <a:endParaRPr lang="en-US" sz="2800" dirty="0"/>
          </a:p>
        </p:txBody>
      </p:sp>
      <p:sp>
        <p:nvSpPr>
          <p:cNvPr id="4" name="3 Marcador de pie de página"/>
          <p:cNvSpPr>
            <a:spLocks noGrp="1"/>
          </p:cNvSpPr>
          <p:nvPr>
            <p:ph type="ftr" sz="quarter" idx="11"/>
          </p:nvPr>
        </p:nvSpPr>
        <p:spPr>
          <a:xfrm>
            <a:off x="0" y="5715000"/>
            <a:ext cx="9144000" cy="1143000"/>
          </a:xfrm>
        </p:spPr>
        <p:txBody>
          <a:bodyPr/>
          <a:lstStyle/>
          <a:p>
            <a:endParaRPr lang="en-US" dirty="0"/>
          </a:p>
        </p:txBody>
      </p:sp>
      <p:pic>
        <p:nvPicPr>
          <p:cNvPr id="307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714320"/>
            <a:ext cx="9144000" cy="10309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9"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24600" y="152400"/>
            <a:ext cx="2435225" cy="6858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Imagen 8" descr="C:\Users\USER\Downloads\Logo y marca gobierno (2).png"/>
          <p:cNvPicPr/>
          <p:nvPr/>
        </p:nvPicPr>
        <p:blipFill>
          <a:blip r:embed="rId5">
            <a:extLst>
              <a:ext uri="{28A0092B-C50C-407E-A947-70E740481C1C}">
                <a14:useLocalDpi xmlns:a14="http://schemas.microsoft.com/office/drawing/2010/main" val="0"/>
              </a:ext>
            </a:extLst>
          </a:blip>
          <a:srcRect/>
          <a:stretch>
            <a:fillRect/>
          </a:stretch>
        </p:blipFill>
        <p:spPr bwMode="auto">
          <a:xfrm>
            <a:off x="304800" y="153081"/>
            <a:ext cx="4800600" cy="761999"/>
          </a:xfrm>
          <a:prstGeom prst="rect">
            <a:avLst/>
          </a:prstGeom>
          <a:noFill/>
          <a:ln>
            <a:noFill/>
          </a:ln>
        </p:spPr>
      </p:pic>
    </p:spTree>
    <p:extLst>
      <p:ext uri="{BB962C8B-B14F-4D97-AF65-F5344CB8AC3E}">
        <p14:creationId xmlns:p14="http://schemas.microsoft.com/office/powerpoint/2010/main" val="349074214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600201"/>
            <a:ext cx="8077200" cy="4114800"/>
          </a:xfrm>
        </p:spPr>
        <p:txBody>
          <a:bodyPr/>
          <a:lstStyle/>
          <a:p>
            <a:pPr marL="0" indent="0" algn="ctr">
              <a:buNone/>
            </a:pPr>
            <a:r>
              <a:rPr lang="es-MX" b="1" dirty="0" smtClean="0"/>
              <a:t>Objeto del Proyecto</a:t>
            </a:r>
          </a:p>
          <a:p>
            <a:endParaRPr lang="es-MX" dirty="0"/>
          </a:p>
          <a:p>
            <a:pPr marL="0" indent="0" algn="just">
              <a:buNone/>
            </a:pPr>
            <a:r>
              <a:rPr lang="es-MX" i="1" dirty="0" smtClean="0"/>
              <a:t>Reducir </a:t>
            </a:r>
            <a:r>
              <a:rPr lang="es-MX" i="1" dirty="0"/>
              <a:t>las  barreras de infraestructura, geográficas y administrativas que afectan a las personas  privadas de libertad, procesadas y condenadas,  para facilitar su  acceso a la justicia. </a:t>
            </a:r>
            <a:endParaRPr lang="en-US" i="1" dirty="0"/>
          </a:p>
          <a:p>
            <a:endParaRPr lang="en-US" dirty="0"/>
          </a:p>
        </p:txBody>
      </p:sp>
      <p:sp>
        <p:nvSpPr>
          <p:cNvPr id="4" name="3 Marcador de pie de página"/>
          <p:cNvSpPr>
            <a:spLocks noGrp="1"/>
          </p:cNvSpPr>
          <p:nvPr>
            <p:ph type="ftr" sz="quarter" idx="11"/>
          </p:nvPr>
        </p:nvSpPr>
        <p:spPr>
          <a:xfrm>
            <a:off x="0" y="5715000"/>
            <a:ext cx="9144000" cy="1143000"/>
          </a:xfrm>
        </p:spPr>
        <p:txBody>
          <a:bodyPr/>
          <a:lstStyle/>
          <a:p>
            <a:endParaRPr lang="en-US" dirty="0"/>
          </a:p>
        </p:txBody>
      </p:sp>
      <p:pic>
        <p:nvPicPr>
          <p:cNvPr id="307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562600"/>
            <a:ext cx="9144000" cy="1182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9"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1200" y="152400"/>
            <a:ext cx="296862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Imagen 8" descr="C:\Users\USER\Downloads\Logo y marca gobierno (2).png"/>
          <p:cNvPicPr/>
          <p:nvPr/>
        </p:nvPicPr>
        <p:blipFill>
          <a:blip r:embed="rId5">
            <a:extLst>
              <a:ext uri="{28A0092B-C50C-407E-A947-70E740481C1C}">
                <a14:useLocalDpi xmlns:a14="http://schemas.microsoft.com/office/drawing/2010/main" val="0"/>
              </a:ext>
            </a:extLst>
          </a:blip>
          <a:srcRect/>
          <a:stretch>
            <a:fillRect/>
          </a:stretch>
        </p:blipFill>
        <p:spPr bwMode="auto">
          <a:xfrm>
            <a:off x="304800" y="153081"/>
            <a:ext cx="4800600" cy="761999"/>
          </a:xfrm>
          <a:prstGeom prst="rect">
            <a:avLst/>
          </a:prstGeom>
          <a:noFill/>
          <a:ln>
            <a:noFill/>
          </a:ln>
        </p:spPr>
      </p:pic>
    </p:spTree>
    <p:extLst>
      <p:ext uri="{BB962C8B-B14F-4D97-AF65-F5344CB8AC3E}">
        <p14:creationId xmlns:p14="http://schemas.microsoft.com/office/powerpoint/2010/main" val="147329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600201"/>
            <a:ext cx="8077200" cy="4114800"/>
          </a:xfrm>
        </p:spPr>
        <p:txBody>
          <a:bodyPr>
            <a:normAutofit fontScale="85000" lnSpcReduction="20000"/>
          </a:bodyPr>
          <a:lstStyle/>
          <a:p>
            <a:pPr marL="0" indent="0" algn="ctr">
              <a:buNone/>
            </a:pPr>
            <a:r>
              <a:rPr lang="es-ES" sz="3600" b="1" dirty="0"/>
              <a:t>Presentación de la Propuesta</a:t>
            </a:r>
            <a:endParaRPr lang="es-MX" sz="3600" dirty="0" smtClean="0"/>
          </a:p>
          <a:p>
            <a:pPr algn="just"/>
            <a:endParaRPr lang="es-MX" dirty="0"/>
          </a:p>
          <a:p>
            <a:pPr algn="just"/>
            <a:r>
              <a:rPr lang="es-MX" sz="3100" dirty="0" smtClean="0">
                <a:latin typeface="+mj-lt"/>
              </a:rPr>
              <a:t>La </a:t>
            </a:r>
            <a:r>
              <a:rPr lang="es-MX" sz="3100" dirty="0">
                <a:latin typeface="+mj-lt"/>
              </a:rPr>
              <a:t>herramienta propuesta </a:t>
            </a:r>
            <a:r>
              <a:rPr lang="es-MX" sz="3100" dirty="0" smtClean="0">
                <a:latin typeface="+mj-lt"/>
              </a:rPr>
              <a:t>es el  </a:t>
            </a:r>
            <a:r>
              <a:rPr lang="es-MX" sz="3100" dirty="0">
                <a:latin typeface="+mj-lt"/>
              </a:rPr>
              <a:t>sistema de </a:t>
            </a:r>
            <a:r>
              <a:rPr lang="es-MX" sz="3100" dirty="0" smtClean="0">
                <a:latin typeface="+mj-lt"/>
              </a:rPr>
              <a:t>video-conferencia.</a:t>
            </a:r>
            <a:endParaRPr lang="es-MX" sz="3100" dirty="0">
              <a:latin typeface="+mj-lt"/>
            </a:endParaRPr>
          </a:p>
          <a:p>
            <a:pPr marL="0" indent="0" algn="just">
              <a:buNone/>
            </a:pPr>
            <a:endParaRPr lang="en-US" sz="3100" dirty="0">
              <a:latin typeface="+mj-lt"/>
            </a:endParaRPr>
          </a:p>
          <a:p>
            <a:pPr algn="just"/>
            <a:r>
              <a:rPr lang="es-MX" sz="3100" dirty="0">
                <a:latin typeface="+mj-lt"/>
              </a:rPr>
              <a:t>El sistema de </a:t>
            </a:r>
            <a:r>
              <a:rPr lang="es-MX" sz="3100" dirty="0" smtClean="0">
                <a:latin typeface="+mj-lt"/>
              </a:rPr>
              <a:t>video-conferencia </a:t>
            </a:r>
            <a:r>
              <a:rPr lang="es-MX" sz="3100" dirty="0">
                <a:latin typeface="+mj-lt"/>
              </a:rPr>
              <a:t>es una herramienta informática que se instala en sitios estratégicos para facilitar el acceso de las  personas procesadas y </a:t>
            </a:r>
            <a:r>
              <a:rPr lang="es-MX" sz="3100" dirty="0" smtClean="0">
                <a:latin typeface="+mj-lt"/>
              </a:rPr>
              <a:t>condenadas </a:t>
            </a:r>
            <a:r>
              <a:rPr lang="es-MX" sz="3100" dirty="0" smtClean="0">
                <a:latin typeface="+mj-lt"/>
              </a:rPr>
              <a:t>a la </a:t>
            </a:r>
            <a:r>
              <a:rPr lang="es-MX" sz="3100" dirty="0">
                <a:latin typeface="+mj-lt"/>
              </a:rPr>
              <a:t>realización de  actos procesales y otros actos que pueden tener lugar en el marco del proceso o de la ejecución de la pena. </a:t>
            </a:r>
          </a:p>
          <a:p>
            <a:endParaRPr lang="en-US" sz="3100" dirty="0"/>
          </a:p>
        </p:txBody>
      </p:sp>
      <p:sp>
        <p:nvSpPr>
          <p:cNvPr id="4" name="3 Marcador de pie de página"/>
          <p:cNvSpPr>
            <a:spLocks noGrp="1"/>
          </p:cNvSpPr>
          <p:nvPr>
            <p:ph type="ftr" sz="quarter" idx="11"/>
          </p:nvPr>
        </p:nvSpPr>
        <p:spPr>
          <a:xfrm>
            <a:off x="0" y="5715000"/>
            <a:ext cx="9144000" cy="1143000"/>
          </a:xfrm>
        </p:spPr>
        <p:txBody>
          <a:bodyPr/>
          <a:lstStyle/>
          <a:p>
            <a:endParaRPr lang="en-US" dirty="0"/>
          </a:p>
        </p:txBody>
      </p:sp>
      <p:pic>
        <p:nvPicPr>
          <p:cNvPr id="307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562600"/>
            <a:ext cx="9144000" cy="1182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9"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1200" y="152400"/>
            <a:ext cx="296862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Imagen 8" descr="C:\Users\USER\Downloads\Logo y marca gobierno (2).png"/>
          <p:cNvPicPr/>
          <p:nvPr/>
        </p:nvPicPr>
        <p:blipFill>
          <a:blip r:embed="rId5">
            <a:extLst>
              <a:ext uri="{28A0092B-C50C-407E-A947-70E740481C1C}">
                <a14:useLocalDpi xmlns:a14="http://schemas.microsoft.com/office/drawing/2010/main" val="0"/>
              </a:ext>
            </a:extLst>
          </a:blip>
          <a:srcRect/>
          <a:stretch>
            <a:fillRect/>
          </a:stretch>
        </p:blipFill>
        <p:spPr bwMode="auto">
          <a:xfrm>
            <a:off x="304800" y="153081"/>
            <a:ext cx="4800600" cy="761999"/>
          </a:xfrm>
          <a:prstGeom prst="rect">
            <a:avLst/>
          </a:prstGeom>
          <a:noFill/>
          <a:ln>
            <a:noFill/>
          </a:ln>
        </p:spPr>
      </p:pic>
    </p:spTree>
    <p:extLst>
      <p:ext uri="{BB962C8B-B14F-4D97-AF65-F5344CB8AC3E}">
        <p14:creationId xmlns:p14="http://schemas.microsoft.com/office/powerpoint/2010/main" val="2013557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066800"/>
            <a:ext cx="8077200" cy="4800600"/>
          </a:xfrm>
        </p:spPr>
        <p:txBody>
          <a:bodyPr>
            <a:normAutofit fontScale="77500" lnSpcReduction="20000"/>
          </a:bodyPr>
          <a:lstStyle/>
          <a:p>
            <a:pPr marL="0" indent="0" algn="ctr">
              <a:buNone/>
            </a:pPr>
            <a:r>
              <a:rPr lang="es-MX" sz="4000" b="1" dirty="0"/>
              <a:t>VENTAJAS QUE PRESENTA SU UTILIZACION</a:t>
            </a:r>
            <a:r>
              <a:rPr lang="en-US" dirty="0"/>
              <a:t/>
            </a:r>
            <a:br>
              <a:rPr lang="en-US" dirty="0"/>
            </a:br>
            <a:endParaRPr lang="es-MX" dirty="0"/>
          </a:p>
          <a:p>
            <a:pPr algn="just">
              <a:buFont typeface="Wingdings" panose="05000000000000000000" pitchFamily="2" charset="2"/>
              <a:buChar char="ü"/>
            </a:pPr>
            <a:r>
              <a:rPr lang="es-MX" dirty="0"/>
              <a:t>E</a:t>
            </a:r>
            <a:r>
              <a:rPr lang="es-MX" dirty="0" smtClean="0"/>
              <a:t>vacuar </a:t>
            </a:r>
            <a:r>
              <a:rPr lang="es-MX" dirty="0"/>
              <a:t>las audiencias, permitiendo la realización de actos procesales a personas privadas de libertad desde el centro penitenciario en que se encuentran, en lugar de llevar a cabo su traslado físico. </a:t>
            </a:r>
          </a:p>
          <a:p>
            <a:pPr algn="just">
              <a:buFont typeface="Wingdings" panose="05000000000000000000" pitchFamily="2" charset="2"/>
              <a:buChar char="ü"/>
            </a:pPr>
            <a:r>
              <a:rPr lang="es-MX" dirty="0"/>
              <a:t>E</a:t>
            </a:r>
            <a:r>
              <a:rPr lang="es-MX" dirty="0" smtClean="0"/>
              <a:t>vitar</a:t>
            </a:r>
            <a:r>
              <a:rPr lang="es-MX" dirty="0"/>
              <a:t>, y por </a:t>
            </a:r>
            <a:r>
              <a:rPr lang="es-MX" dirty="0" smtClean="0"/>
              <a:t>tanto, disminuir </a:t>
            </a:r>
            <a:r>
              <a:rPr lang="es-MX" dirty="0"/>
              <a:t>el índice de aplazamiento de audiencias de la persona privada de </a:t>
            </a:r>
            <a:r>
              <a:rPr lang="es-MX" dirty="0" smtClean="0"/>
              <a:t>libertad</a:t>
            </a:r>
          </a:p>
          <a:p>
            <a:pPr algn="just">
              <a:buFont typeface="Wingdings" panose="05000000000000000000" pitchFamily="2" charset="2"/>
              <a:buChar char="ü"/>
            </a:pPr>
            <a:r>
              <a:rPr lang="es-MX" dirty="0" smtClean="0"/>
              <a:t> </a:t>
            </a:r>
            <a:r>
              <a:rPr lang="es-MX" dirty="0"/>
              <a:t>O</a:t>
            </a:r>
            <a:r>
              <a:rPr lang="es-MX" dirty="0" smtClean="0"/>
              <a:t>torgará </a:t>
            </a:r>
            <a:r>
              <a:rPr lang="es-MX" dirty="0"/>
              <a:t>agilidad al </a:t>
            </a:r>
            <a:r>
              <a:rPr lang="es-MX" dirty="0" smtClean="0"/>
              <a:t>proceso</a:t>
            </a:r>
          </a:p>
          <a:p>
            <a:pPr algn="just">
              <a:buFont typeface="Wingdings" panose="05000000000000000000" pitchFamily="2" charset="2"/>
              <a:buChar char="ü"/>
            </a:pPr>
            <a:r>
              <a:rPr lang="es-MX" dirty="0" smtClean="0"/>
              <a:t> </a:t>
            </a:r>
            <a:r>
              <a:rPr lang="es-MX" dirty="0"/>
              <a:t>R</a:t>
            </a:r>
            <a:r>
              <a:rPr lang="es-MX" dirty="0" smtClean="0"/>
              <a:t>educirá </a:t>
            </a:r>
            <a:r>
              <a:rPr lang="es-MX" dirty="0"/>
              <a:t>costos </a:t>
            </a:r>
            <a:r>
              <a:rPr lang="es-MX" dirty="0" smtClean="0"/>
              <a:t>y;</a:t>
            </a:r>
          </a:p>
          <a:p>
            <a:pPr algn="just">
              <a:buFont typeface="Wingdings" panose="05000000000000000000" pitchFamily="2" charset="2"/>
              <a:buChar char="ü"/>
            </a:pPr>
            <a:r>
              <a:rPr lang="es-MX" dirty="0" smtClean="0"/>
              <a:t> </a:t>
            </a:r>
            <a:r>
              <a:rPr lang="es-MX" dirty="0"/>
              <a:t>P</a:t>
            </a:r>
            <a:r>
              <a:rPr lang="es-MX" dirty="0" smtClean="0"/>
              <a:t>ropulsará </a:t>
            </a:r>
            <a:r>
              <a:rPr lang="es-MX" dirty="0"/>
              <a:t>mayor seguridad  al prescindir de las medidas de seguridad que suponen los de traslados desde los centros penitenciarios.</a:t>
            </a:r>
            <a:endParaRPr lang="en-US" dirty="0"/>
          </a:p>
          <a:p>
            <a:endParaRPr lang="en-US" dirty="0"/>
          </a:p>
        </p:txBody>
      </p:sp>
      <p:sp>
        <p:nvSpPr>
          <p:cNvPr id="4" name="3 Marcador de pie de página"/>
          <p:cNvSpPr>
            <a:spLocks noGrp="1"/>
          </p:cNvSpPr>
          <p:nvPr>
            <p:ph type="ftr" sz="quarter" idx="11"/>
          </p:nvPr>
        </p:nvSpPr>
        <p:spPr>
          <a:xfrm>
            <a:off x="0" y="5715000"/>
            <a:ext cx="9144000" cy="1143000"/>
          </a:xfrm>
        </p:spPr>
        <p:txBody>
          <a:bodyPr/>
          <a:lstStyle/>
          <a:p>
            <a:endParaRPr lang="en-US" dirty="0"/>
          </a:p>
        </p:txBody>
      </p:sp>
      <p:pic>
        <p:nvPicPr>
          <p:cNvPr id="307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193" y="5867400"/>
            <a:ext cx="9144000" cy="877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9"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9800" y="152400"/>
            <a:ext cx="274002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Imagen 8" descr="C:\Users\USER\Downloads\Logo y marca gobierno (2).png"/>
          <p:cNvPicPr/>
          <p:nvPr/>
        </p:nvPicPr>
        <p:blipFill>
          <a:blip r:embed="rId5">
            <a:extLst>
              <a:ext uri="{28A0092B-C50C-407E-A947-70E740481C1C}">
                <a14:useLocalDpi xmlns:a14="http://schemas.microsoft.com/office/drawing/2010/main" val="0"/>
              </a:ext>
            </a:extLst>
          </a:blip>
          <a:srcRect/>
          <a:stretch>
            <a:fillRect/>
          </a:stretch>
        </p:blipFill>
        <p:spPr bwMode="auto">
          <a:xfrm>
            <a:off x="304800" y="153081"/>
            <a:ext cx="4800600" cy="761999"/>
          </a:xfrm>
          <a:prstGeom prst="rect">
            <a:avLst/>
          </a:prstGeom>
          <a:noFill/>
          <a:ln>
            <a:noFill/>
          </a:ln>
        </p:spPr>
      </p:pic>
    </p:spTree>
    <p:extLst>
      <p:ext uri="{BB962C8B-B14F-4D97-AF65-F5344CB8AC3E}">
        <p14:creationId xmlns:p14="http://schemas.microsoft.com/office/powerpoint/2010/main" val="864087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90600"/>
            <a:ext cx="8077200" cy="4724401"/>
          </a:xfrm>
        </p:spPr>
        <p:txBody>
          <a:bodyPr>
            <a:normAutofit fontScale="62500" lnSpcReduction="20000"/>
          </a:bodyPr>
          <a:lstStyle/>
          <a:p>
            <a:pPr marL="0" indent="0" algn="ctr">
              <a:buNone/>
            </a:pPr>
            <a:r>
              <a:rPr lang="es-ES" sz="4500" b="1" dirty="0"/>
              <a:t>Antecedentes sobre su utilización en el país</a:t>
            </a:r>
            <a:r>
              <a:rPr lang="en-US" sz="4500" b="1" dirty="0"/>
              <a:t/>
            </a:r>
            <a:br>
              <a:rPr lang="en-US" sz="4500" b="1" dirty="0"/>
            </a:br>
            <a:endParaRPr lang="en-US" sz="3800" dirty="0"/>
          </a:p>
          <a:p>
            <a:pPr algn="just"/>
            <a:r>
              <a:rPr lang="es-MX" sz="4200" dirty="0"/>
              <a:t>El Ministerio Público ha sido la primera Institución  del Paraguay que desde el año </a:t>
            </a:r>
            <a:r>
              <a:rPr lang="es-MX" sz="4200" dirty="0" smtClean="0"/>
              <a:t>2009.La </a:t>
            </a:r>
            <a:r>
              <a:rPr lang="es-MX" sz="4200" dirty="0"/>
              <a:t>Institución cuenta con equipos informáticos instalados y recursos humanos capacitados que desarrollan la implementación. </a:t>
            </a:r>
            <a:endParaRPr lang="es-MX" sz="4200" dirty="0" smtClean="0"/>
          </a:p>
          <a:p>
            <a:pPr marL="0" indent="0" algn="just">
              <a:buNone/>
            </a:pPr>
            <a:endParaRPr lang="en-US" sz="4200" dirty="0"/>
          </a:p>
          <a:p>
            <a:pPr algn="just"/>
            <a:r>
              <a:rPr lang="es-MX" sz="4200" dirty="0" smtClean="0"/>
              <a:t> El Poder </a:t>
            </a:r>
            <a:r>
              <a:rPr lang="es-MX" sz="4200" dirty="0"/>
              <a:t>Judicial cuenta con un equipo  de video- </a:t>
            </a:r>
            <a:r>
              <a:rPr lang="es-MX" sz="4200" dirty="0" smtClean="0"/>
              <a:t>conferencia </a:t>
            </a:r>
            <a:r>
              <a:rPr lang="es-MX" sz="4200" dirty="0"/>
              <a:t>instalado en la Sala de Conferencias del Poder Judicial que es utilizado por las autoridades para establecer reuniones con sus pares de otros países. </a:t>
            </a:r>
            <a:r>
              <a:rPr lang="es-MX" sz="4200" dirty="0" smtClean="0"/>
              <a:t>En </a:t>
            </a:r>
            <a:r>
              <a:rPr lang="es-MX" sz="4200" dirty="0"/>
              <a:t>similar sentido, la herramienta es utilizada como un medio para realizar ciclos de capacitación </a:t>
            </a:r>
            <a:r>
              <a:rPr lang="es-MX" sz="4200" dirty="0" smtClean="0"/>
              <a:t>internacional.</a:t>
            </a:r>
            <a:endParaRPr lang="en-US" dirty="0"/>
          </a:p>
        </p:txBody>
      </p:sp>
      <p:sp>
        <p:nvSpPr>
          <p:cNvPr id="4" name="3 Marcador de pie de página"/>
          <p:cNvSpPr>
            <a:spLocks noGrp="1"/>
          </p:cNvSpPr>
          <p:nvPr>
            <p:ph type="ftr" sz="quarter" idx="11"/>
          </p:nvPr>
        </p:nvSpPr>
        <p:spPr>
          <a:xfrm>
            <a:off x="0" y="5715000"/>
            <a:ext cx="9144000" cy="1143000"/>
          </a:xfrm>
        </p:spPr>
        <p:txBody>
          <a:bodyPr/>
          <a:lstStyle/>
          <a:p>
            <a:endParaRPr lang="en-US" dirty="0"/>
          </a:p>
        </p:txBody>
      </p:sp>
      <p:pic>
        <p:nvPicPr>
          <p:cNvPr id="307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562600"/>
            <a:ext cx="9144000" cy="1182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9"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9800" y="152400"/>
            <a:ext cx="274002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Imagen 8" descr="C:\Users\USER\Downloads\Logo y marca gobierno (2).png"/>
          <p:cNvPicPr/>
          <p:nvPr/>
        </p:nvPicPr>
        <p:blipFill>
          <a:blip r:embed="rId5">
            <a:extLst>
              <a:ext uri="{28A0092B-C50C-407E-A947-70E740481C1C}">
                <a14:useLocalDpi xmlns:a14="http://schemas.microsoft.com/office/drawing/2010/main" val="0"/>
              </a:ext>
            </a:extLst>
          </a:blip>
          <a:srcRect/>
          <a:stretch>
            <a:fillRect/>
          </a:stretch>
        </p:blipFill>
        <p:spPr bwMode="auto">
          <a:xfrm>
            <a:off x="304800" y="153081"/>
            <a:ext cx="4800600" cy="761999"/>
          </a:xfrm>
          <a:prstGeom prst="rect">
            <a:avLst/>
          </a:prstGeom>
          <a:noFill/>
          <a:ln>
            <a:noFill/>
          </a:ln>
        </p:spPr>
      </p:pic>
    </p:spTree>
    <p:extLst>
      <p:ext uri="{BB962C8B-B14F-4D97-AF65-F5344CB8AC3E}">
        <p14:creationId xmlns:p14="http://schemas.microsoft.com/office/powerpoint/2010/main" val="3395902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3400" y="1143000"/>
            <a:ext cx="8077200" cy="4419600"/>
          </a:xfrm>
        </p:spPr>
        <p:txBody>
          <a:bodyPr>
            <a:noAutofit/>
          </a:bodyPr>
          <a:lstStyle/>
          <a:p>
            <a:pPr marL="0" indent="0" algn="ctr">
              <a:buNone/>
            </a:pPr>
            <a:r>
              <a:rPr lang="es-ES" sz="2000" b="1" dirty="0"/>
              <a:t>Otras iniciativas relacionas a la implementación del Sistema en el </a:t>
            </a:r>
            <a:r>
              <a:rPr lang="es-ES" sz="2000" b="1" dirty="0" smtClean="0"/>
              <a:t>país</a:t>
            </a:r>
          </a:p>
          <a:p>
            <a:pPr marL="0" indent="0" algn="ctr">
              <a:buNone/>
            </a:pPr>
            <a:endParaRPr lang="es-ES" sz="1400" dirty="0"/>
          </a:p>
          <a:p>
            <a:pPr algn="just"/>
            <a:r>
              <a:rPr lang="es-ES" sz="1400" dirty="0" smtClean="0"/>
              <a:t>La </a:t>
            </a:r>
            <a:r>
              <a:rPr lang="es-ES" sz="1400" b="1" dirty="0"/>
              <a:t>Convención de Palermo</a:t>
            </a:r>
            <a:r>
              <a:rPr lang="es-ES" sz="1400" dirty="0"/>
              <a:t>, ratificada por el Paraguay, alienta el uso de la videoconferencia a fin de agilizar la cooperación internacional Estableciendo en el artículo 18 sobre </a:t>
            </a:r>
            <a:r>
              <a:rPr lang="es-ES" sz="1400" i="1" dirty="0"/>
              <a:t>Asistencia judicial recíproca en el párrafo 18</a:t>
            </a:r>
            <a:r>
              <a:rPr lang="es-ES" sz="1400" i="1" dirty="0" smtClean="0"/>
              <a:t>.</a:t>
            </a:r>
            <a:endParaRPr lang="en-US" sz="1400" dirty="0"/>
          </a:p>
          <a:p>
            <a:r>
              <a:rPr lang="es-PY" sz="1400" dirty="0" smtClean="0"/>
              <a:t>La </a:t>
            </a:r>
            <a:r>
              <a:rPr lang="es-PY" sz="1400" dirty="0"/>
              <a:t>Corte Suprema de Justicia  mediante la </a:t>
            </a:r>
            <a:r>
              <a:rPr lang="es-PY" sz="1400" b="1" dirty="0"/>
              <a:t>Acordada Nº 633/10 establece la implementación de las 100 Reglas de Brasilia</a:t>
            </a:r>
            <a:r>
              <a:rPr lang="es-PY" sz="1400" dirty="0"/>
              <a:t>, un instrumento que aborda cuestiones básicas concernientes al acceso a la justicia de las personas en situación de vulnerabilidad</a:t>
            </a:r>
            <a:r>
              <a:rPr lang="es-PY" sz="1400" dirty="0" smtClean="0"/>
              <a:t>. Destacamos el Capítulo sobre </a:t>
            </a:r>
            <a:r>
              <a:rPr lang="es-ES" sz="1400" b="1" i="1" dirty="0" smtClean="0"/>
              <a:t>Nuevas tecnologías el cual en la  Regla N° 95 establece</a:t>
            </a:r>
            <a:r>
              <a:rPr lang="es-ES" sz="1400" dirty="0" smtClean="0"/>
              <a:t>: “</a:t>
            </a:r>
            <a:r>
              <a:rPr lang="es-ES" sz="1400" i="1" dirty="0" smtClean="0"/>
              <a:t>Se </a:t>
            </a:r>
            <a:r>
              <a:rPr lang="es-ES" sz="1400" i="1" dirty="0"/>
              <a:t>procurará el aprovechamiento de las posibilidades que ofrezca el progreso técnico para mejorar las condiciones de acceso a la justicia de las personas en condición de </a:t>
            </a:r>
            <a:r>
              <a:rPr lang="es-ES" sz="1400" i="1" dirty="0" smtClean="0"/>
              <a:t>vulnerabilidad”.</a:t>
            </a:r>
            <a:endParaRPr lang="en-US" sz="1400" i="1" dirty="0"/>
          </a:p>
          <a:p>
            <a:pPr algn="just"/>
            <a:r>
              <a:rPr lang="es-PY" sz="1400" dirty="0"/>
              <a:t>En base a la misma Acordada, </a:t>
            </a:r>
            <a:r>
              <a:rPr lang="es-PY" sz="1400" b="1" dirty="0"/>
              <a:t>el Ministerio de la Defensa Pública </a:t>
            </a:r>
            <a:r>
              <a:rPr lang="es-PY" sz="1400" dirty="0"/>
              <a:t>se encuentra abordando el acceso a la justicia de grupos en situación de vulnerabilidad como es el caso de las personas privadas de su libertad y condenadas</a:t>
            </a:r>
            <a:r>
              <a:rPr lang="es-PY" sz="1400" dirty="0" smtClean="0"/>
              <a:t>.</a:t>
            </a:r>
            <a:endParaRPr lang="es-PY" sz="1400" dirty="0"/>
          </a:p>
          <a:p>
            <a:pPr algn="just"/>
            <a:r>
              <a:rPr lang="es-MX" sz="1400" dirty="0"/>
              <a:t>El Ministerio de Justicia y Trabajo a través de la firma del </a:t>
            </a:r>
            <a:r>
              <a:rPr lang="es-MX" sz="1400" b="1" dirty="0"/>
              <a:t>“Convenio Iberoamericano sobre el uso de la videoconferencia en la Cooperación Internacional entre Sistemas de Justicia” </a:t>
            </a:r>
            <a:r>
              <a:rPr lang="es-MX" sz="1400" dirty="0"/>
              <a:t>La citada Institución realizó los trámites correspondientes para su ratificación constituyendo ello, una iniciativa que suma a la instalación de la herramienta propuesta.</a:t>
            </a:r>
            <a:endParaRPr lang="en-US" sz="1400" dirty="0"/>
          </a:p>
          <a:p>
            <a:endParaRPr lang="en-US" sz="1800" dirty="0"/>
          </a:p>
        </p:txBody>
      </p:sp>
      <p:sp>
        <p:nvSpPr>
          <p:cNvPr id="4" name="3 Marcador de pie de página"/>
          <p:cNvSpPr>
            <a:spLocks noGrp="1"/>
          </p:cNvSpPr>
          <p:nvPr>
            <p:ph type="ftr" sz="quarter" idx="11"/>
          </p:nvPr>
        </p:nvSpPr>
        <p:spPr>
          <a:xfrm>
            <a:off x="0" y="5715000"/>
            <a:ext cx="9144000" cy="1143000"/>
          </a:xfrm>
        </p:spPr>
        <p:txBody>
          <a:bodyPr/>
          <a:lstStyle/>
          <a:p>
            <a:endParaRPr lang="en-US" dirty="0"/>
          </a:p>
        </p:txBody>
      </p:sp>
      <p:pic>
        <p:nvPicPr>
          <p:cNvPr id="307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562600"/>
            <a:ext cx="9144000" cy="1182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9"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1200" y="152400"/>
            <a:ext cx="296862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Imagen 8" descr="C:\Users\USER\Downloads\Logo y marca gobierno (2).png"/>
          <p:cNvPicPr/>
          <p:nvPr/>
        </p:nvPicPr>
        <p:blipFill>
          <a:blip r:embed="rId5">
            <a:extLst>
              <a:ext uri="{28A0092B-C50C-407E-A947-70E740481C1C}">
                <a14:useLocalDpi xmlns:a14="http://schemas.microsoft.com/office/drawing/2010/main" val="0"/>
              </a:ext>
            </a:extLst>
          </a:blip>
          <a:srcRect/>
          <a:stretch>
            <a:fillRect/>
          </a:stretch>
        </p:blipFill>
        <p:spPr bwMode="auto">
          <a:xfrm>
            <a:off x="304800" y="153081"/>
            <a:ext cx="4800600" cy="761999"/>
          </a:xfrm>
          <a:prstGeom prst="rect">
            <a:avLst/>
          </a:prstGeom>
          <a:noFill/>
          <a:ln>
            <a:noFill/>
          </a:ln>
        </p:spPr>
      </p:pic>
    </p:spTree>
    <p:extLst>
      <p:ext uri="{BB962C8B-B14F-4D97-AF65-F5344CB8AC3E}">
        <p14:creationId xmlns:p14="http://schemas.microsoft.com/office/powerpoint/2010/main" val="5571722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066800"/>
            <a:ext cx="8077200" cy="4648201"/>
          </a:xfrm>
        </p:spPr>
        <p:txBody>
          <a:bodyPr>
            <a:normAutofit fontScale="40000" lnSpcReduction="20000"/>
          </a:bodyPr>
          <a:lstStyle/>
          <a:p>
            <a:pPr marL="0" indent="0" algn="just">
              <a:buNone/>
            </a:pPr>
            <a:r>
              <a:rPr lang="es-ES" sz="4500" b="1" dirty="0" smtClean="0"/>
              <a:t>Antecedentes </a:t>
            </a:r>
            <a:r>
              <a:rPr lang="es-ES" sz="4500" b="1" dirty="0"/>
              <a:t>Internacionales de utilización del Sistema de Videoconferencias</a:t>
            </a:r>
            <a:endParaRPr lang="es-PY" sz="4500" dirty="0"/>
          </a:p>
          <a:p>
            <a:pPr algn="just"/>
            <a:endParaRPr lang="es-PY" dirty="0" smtClean="0"/>
          </a:p>
          <a:p>
            <a:pPr marL="0" indent="0" algn="just">
              <a:buNone/>
            </a:pPr>
            <a:r>
              <a:rPr lang="es-PY" sz="3400" dirty="0" smtClean="0"/>
              <a:t>A </a:t>
            </a:r>
            <a:r>
              <a:rPr lang="es-PY" sz="3400" dirty="0"/>
              <a:t>nivel internacional existen numerosos antecedentes del uso de videoconferencias en los sistemas judiciales (incluyendo al sistema penitenciario). Su utiliza como instrumento en tres áreas principales: </a:t>
            </a:r>
            <a:endParaRPr lang="es-PY" sz="3400" dirty="0" smtClean="0"/>
          </a:p>
          <a:p>
            <a:pPr algn="just">
              <a:buFont typeface="Wingdings" panose="05000000000000000000" pitchFamily="2" charset="2"/>
              <a:buChar char="ü"/>
            </a:pPr>
            <a:r>
              <a:rPr lang="es-PY" sz="3400" dirty="0" smtClean="0"/>
              <a:t>capacitación </a:t>
            </a:r>
            <a:r>
              <a:rPr lang="es-PY" sz="3400" dirty="0"/>
              <a:t>de jueces, fiscales, defensores, y operadores judiciales en general; </a:t>
            </a:r>
            <a:endParaRPr lang="es-PY" sz="3400" dirty="0" smtClean="0"/>
          </a:p>
          <a:p>
            <a:pPr algn="just">
              <a:buFont typeface="Wingdings" panose="05000000000000000000" pitchFamily="2" charset="2"/>
              <a:buChar char="ü"/>
            </a:pPr>
            <a:r>
              <a:rPr lang="es-PY" sz="3400" dirty="0" smtClean="0"/>
              <a:t>comunicación</a:t>
            </a:r>
            <a:r>
              <a:rPr lang="es-PY" sz="3400" dirty="0"/>
              <a:t>; </a:t>
            </a:r>
            <a:r>
              <a:rPr lang="es-PY" sz="3400" dirty="0" smtClean="0"/>
              <a:t>y</a:t>
            </a:r>
          </a:p>
          <a:p>
            <a:pPr algn="just">
              <a:buFont typeface="Wingdings" panose="05000000000000000000" pitchFamily="2" charset="2"/>
              <a:buChar char="ü"/>
            </a:pPr>
            <a:r>
              <a:rPr lang="es-PY" sz="3400" dirty="0" smtClean="0"/>
              <a:t> </a:t>
            </a:r>
            <a:r>
              <a:rPr lang="es-PY" sz="3400" dirty="0"/>
              <a:t>actos procesales</a:t>
            </a:r>
            <a:r>
              <a:rPr lang="es-PY" sz="3400" dirty="0" smtClean="0"/>
              <a:t>.</a:t>
            </a:r>
          </a:p>
          <a:p>
            <a:pPr marL="0" indent="0" algn="just">
              <a:buNone/>
            </a:pPr>
            <a:endParaRPr lang="es-PY" sz="3400" dirty="0"/>
          </a:p>
          <a:p>
            <a:pPr marL="0" indent="0" algn="just">
              <a:buNone/>
            </a:pPr>
            <a:r>
              <a:rPr lang="es-PY" sz="3400" b="1" dirty="0" smtClean="0"/>
              <a:t>Ejemplo:</a:t>
            </a:r>
          </a:p>
          <a:p>
            <a:pPr marL="0" indent="0" algn="just">
              <a:buNone/>
            </a:pPr>
            <a:r>
              <a:rPr lang="es-PY" sz="3400" dirty="0"/>
              <a:t>C</a:t>
            </a:r>
            <a:r>
              <a:rPr lang="es-PY" sz="3400" dirty="0" smtClean="0"/>
              <a:t>asos </a:t>
            </a:r>
            <a:r>
              <a:rPr lang="es-PY" sz="3400" dirty="0"/>
              <a:t>de la Corte Interamericana de Derechos Humanos, Costa Rica, España y Argentina, sin pretender con ello agotar las ricas experiencias que se están desplegando en la materia.</a:t>
            </a:r>
          </a:p>
          <a:p>
            <a:pPr marL="0" indent="0" algn="just">
              <a:buNone/>
            </a:pPr>
            <a:endParaRPr lang="en-US" sz="3400" dirty="0"/>
          </a:p>
          <a:p>
            <a:pPr algn="just">
              <a:buFont typeface="Wingdings" panose="05000000000000000000" pitchFamily="2" charset="2"/>
              <a:buChar char="ü"/>
            </a:pPr>
            <a:r>
              <a:rPr lang="es-PY" sz="3400" u="sng" dirty="0" smtClean="0"/>
              <a:t>Como Instrumento </a:t>
            </a:r>
            <a:r>
              <a:rPr lang="es-PY" sz="3400" u="sng" dirty="0"/>
              <a:t>de </a:t>
            </a:r>
            <a:r>
              <a:rPr lang="es-PY" sz="3400" u="sng" dirty="0"/>
              <a:t>C</a:t>
            </a:r>
            <a:r>
              <a:rPr lang="es-PY" sz="3400" u="sng" dirty="0" smtClean="0"/>
              <a:t>omunicación en Costa </a:t>
            </a:r>
            <a:r>
              <a:rPr lang="es-PY" sz="3400" u="sng" dirty="0" err="1" smtClean="0"/>
              <a:t>Rica:</a:t>
            </a:r>
            <a:r>
              <a:rPr lang="es-PY" sz="3400" dirty="0" err="1" smtClean="0"/>
              <a:t>la</a:t>
            </a:r>
            <a:r>
              <a:rPr lang="es-PY" sz="3400" dirty="0" smtClean="0"/>
              <a:t> </a:t>
            </a:r>
            <a:r>
              <a:rPr lang="es-PY" sz="3400" dirty="0"/>
              <a:t>Defensa Pública </a:t>
            </a:r>
            <a:r>
              <a:rPr lang="es-PY" sz="3400" dirty="0" smtClean="0"/>
              <a:t>lo utiliza en form</a:t>
            </a:r>
            <a:r>
              <a:rPr lang="es-PY" sz="3400" dirty="0" smtClean="0"/>
              <a:t>a sistemática </a:t>
            </a:r>
            <a:r>
              <a:rPr lang="es-PY" sz="3400" dirty="0" smtClean="0"/>
              <a:t>para </a:t>
            </a:r>
            <a:r>
              <a:rPr lang="es-PY" sz="3400" dirty="0"/>
              <a:t>la comunicación de personas privadas de libertad con el coordinador de Defensores. </a:t>
            </a:r>
            <a:r>
              <a:rPr lang="es-PY" sz="3400" dirty="0" smtClean="0"/>
              <a:t>La </a:t>
            </a:r>
            <a:r>
              <a:rPr lang="es-PY" sz="3400" dirty="0"/>
              <a:t>finalidad es dar seguimiento a la calidad de la defensa que reciben. </a:t>
            </a:r>
            <a:endParaRPr lang="es-PY" sz="3400" dirty="0" smtClean="0"/>
          </a:p>
          <a:p>
            <a:pPr algn="just"/>
            <a:r>
              <a:rPr lang="es-PY" sz="3400" u="sng" dirty="0" err="1" smtClean="0"/>
              <a:t>Procedimeinto</a:t>
            </a:r>
            <a:r>
              <a:rPr lang="es-PY" sz="3400" u="sng" dirty="0" smtClean="0"/>
              <a:t>: </a:t>
            </a:r>
            <a:r>
              <a:rPr lang="es-PY" sz="3400" dirty="0" smtClean="0"/>
              <a:t>A </a:t>
            </a:r>
            <a:r>
              <a:rPr lang="es-PY" sz="3400" dirty="0"/>
              <a:t>través de los asistentes jurídicos (abogados del Ministerio de Justicia ubicados en los centros de detención) se organizan periódicamente videoconferencias donde algunos privados de libertad pueden transmitir sus comentarios, dudas y/o quejas sobre las condiciones de privación de libertad o el servicio de defensa que reciben al coordinador de la Defensa Pública. En cada videoconferencia se atienden hasta 5 o 6 privados e libertad, con un tiempo máximo de 45´ para cada uno. Se da seguimiento a sus consultas, entregándose luego un informe al privado de libertad o al asistente jurídico, quien se lo transmite.</a:t>
            </a:r>
            <a:endParaRPr lang="en-US" sz="3400" dirty="0"/>
          </a:p>
          <a:p>
            <a:endParaRPr lang="en-US" dirty="0"/>
          </a:p>
        </p:txBody>
      </p:sp>
      <p:sp>
        <p:nvSpPr>
          <p:cNvPr id="4" name="3 Marcador de pie de página"/>
          <p:cNvSpPr>
            <a:spLocks noGrp="1"/>
          </p:cNvSpPr>
          <p:nvPr>
            <p:ph type="ftr" sz="quarter" idx="11"/>
          </p:nvPr>
        </p:nvSpPr>
        <p:spPr>
          <a:xfrm>
            <a:off x="0" y="5715000"/>
            <a:ext cx="9144000" cy="1143000"/>
          </a:xfrm>
        </p:spPr>
        <p:txBody>
          <a:bodyPr/>
          <a:lstStyle/>
          <a:p>
            <a:endParaRPr lang="en-US" dirty="0"/>
          </a:p>
        </p:txBody>
      </p:sp>
      <p:pic>
        <p:nvPicPr>
          <p:cNvPr id="307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562600"/>
            <a:ext cx="9144000" cy="1182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9"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1201" y="152400"/>
            <a:ext cx="27432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Imagen 8" descr="C:\Users\USER\Downloads\Logo y marca gobierno (2).png"/>
          <p:cNvPicPr/>
          <p:nvPr/>
        </p:nvPicPr>
        <p:blipFill>
          <a:blip r:embed="rId5">
            <a:extLst>
              <a:ext uri="{28A0092B-C50C-407E-A947-70E740481C1C}">
                <a14:useLocalDpi xmlns:a14="http://schemas.microsoft.com/office/drawing/2010/main" val="0"/>
              </a:ext>
            </a:extLst>
          </a:blip>
          <a:srcRect/>
          <a:stretch>
            <a:fillRect/>
          </a:stretch>
        </p:blipFill>
        <p:spPr bwMode="auto">
          <a:xfrm>
            <a:off x="304800" y="153081"/>
            <a:ext cx="4800600" cy="761999"/>
          </a:xfrm>
          <a:prstGeom prst="rect">
            <a:avLst/>
          </a:prstGeom>
          <a:noFill/>
          <a:ln>
            <a:noFill/>
          </a:ln>
        </p:spPr>
      </p:pic>
    </p:spTree>
    <p:extLst>
      <p:ext uri="{BB962C8B-B14F-4D97-AF65-F5344CB8AC3E}">
        <p14:creationId xmlns:p14="http://schemas.microsoft.com/office/powerpoint/2010/main" val="4213991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90600"/>
            <a:ext cx="8077200" cy="4724401"/>
          </a:xfrm>
        </p:spPr>
        <p:txBody>
          <a:bodyPr>
            <a:normAutofit fontScale="47500" lnSpcReduction="20000"/>
          </a:bodyPr>
          <a:lstStyle/>
          <a:p>
            <a:pPr marL="0" indent="0" algn="just">
              <a:buNone/>
            </a:pPr>
            <a:endParaRPr lang="es-PY" dirty="0" smtClean="0"/>
          </a:p>
          <a:p>
            <a:pPr algn="just">
              <a:buFont typeface="Wingdings" panose="05000000000000000000" pitchFamily="2" charset="2"/>
              <a:buChar char="ü"/>
            </a:pPr>
            <a:r>
              <a:rPr lang="es-PY" sz="3400" u="sng" dirty="0" smtClean="0"/>
              <a:t>Actos Procesales en Costa Rica</a:t>
            </a:r>
            <a:r>
              <a:rPr lang="es-PY" sz="3400" dirty="0" smtClean="0"/>
              <a:t>: A </a:t>
            </a:r>
            <a:r>
              <a:rPr lang="es-PY" sz="3400" dirty="0"/>
              <a:t>través de resoluciones de la Corte Suprema, se ha generalizado su uso para la celebración de audiencias de libertad condicional, donde participan fiscal, defensor y juez de ejecución penal. Esto ha generado sustanciales ahorros en los costos de traslado de los privados de </a:t>
            </a:r>
            <a:r>
              <a:rPr lang="es-PY" sz="3400" dirty="0" smtClean="0"/>
              <a:t>libertad.</a:t>
            </a:r>
          </a:p>
          <a:p>
            <a:pPr algn="just">
              <a:buFont typeface="Wingdings" panose="05000000000000000000" pitchFamily="2" charset="2"/>
              <a:buChar char="ü"/>
            </a:pPr>
            <a:r>
              <a:rPr lang="es-PY" sz="3400" u="sng" dirty="0" smtClean="0"/>
              <a:t>C</a:t>
            </a:r>
            <a:r>
              <a:rPr lang="es-PY" sz="3400" u="sng" dirty="0" smtClean="0"/>
              <a:t>elebración </a:t>
            </a:r>
            <a:r>
              <a:rPr lang="es-PY" sz="3400" u="sng" dirty="0"/>
              <a:t>de audiencias en </a:t>
            </a:r>
            <a:r>
              <a:rPr lang="es-PY" sz="3400" u="sng" dirty="0" smtClean="0"/>
              <a:t>incidencias Costa Rica</a:t>
            </a:r>
            <a:r>
              <a:rPr lang="es-PY" sz="3400" dirty="0" smtClean="0"/>
              <a:t>: </a:t>
            </a:r>
            <a:r>
              <a:rPr lang="es-PY" sz="3400" dirty="0" smtClean="0"/>
              <a:t>se </a:t>
            </a:r>
            <a:r>
              <a:rPr lang="es-PY" sz="3400" dirty="0"/>
              <a:t>utiliza para la </a:t>
            </a:r>
            <a:r>
              <a:rPr lang="es-PY" sz="3400" dirty="0" smtClean="0"/>
              <a:t>de </a:t>
            </a:r>
            <a:r>
              <a:rPr lang="es-PY" sz="3400" dirty="0"/>
              <a:t>todo tipo durante la ejecución de la pena (quejas, enfermedad, sanciones disciplinarias, etc.), por decisión del juez en cada caso.</a:t>
            </a:r>
          </a:p>
          <a:p>
            <a:pPr algn="just"/>
            <a:endParaRPr lang="en-US" sz="3400" dirty="0"/>
          </a:p>
          <a:p>
            <a:pPr algn="just">
              <a:buFont typeface="Wingdings" panose="05000000000000000000" pitchFamily="2" charset="2"/>
              <a:buChar char="ü"/>
            </a:pPr>
            <a:r>
              <a:rPr lang="es-PY" sz="3400" u="sng" dirty="0"/>
              <a:t>En </a:t>
            </a:r>
            <a:r>
              <a:rPr lang="es-PY" sz="3400" u="sng" dirty="0" smtClean="0"/>
              <a:t>España:</a:t>
            </a:r>
            <a:r>
              <a:rPr lang="es-PY" sz="3400" dirty="0" smtClean="0"/>
              <a:t> </a:t>
            </a:r>
            <a:r>
              <a:rPr lang="es-PY" sz="3400" dirty="0"/>
              <a:t>desde el 2003 y aun </a:t>
            </a:r>
            <a:r>
              <a:rPr lang="es-PY" sz="3400" i="1" u="sng" dirty="0"/>
              <a:t>sin una regulación específica</a:t>
            </a:r>
            <a:r>
              <a:rPr lang="es-PY" sz="3400" dirty="0"/>
              <a:t>, los órganos judiciales comenzaron a beneficiarse de las ventajas del uso de la videoconferencia bajo el respaldo legal genérico del art. 230 de la Ley Orgánica del Poder Judicial que otorga cobertura al empleo de las nuevas tecnologías, es decir, de cualesquiera medios técnicos, electrónicos, informáticos y telemáticos para el ejercicio de las funciones de los jueces y tribunales</a:t>
            </a:r>
            <a:r>
              <a:rPr lang="es-PY" sz="3400" dirty="0" smtClean="0"/>
              <a:t>.</a:t>
            </a:r>
          </a:p>
          <a:p>
            <a:pPr marL="0" indent="0" algn="just">
              <a:buNone/>
            </a:pPr>
            <a:endParaRPr lang="es-PY" sz="3400" dirty="0"/>
          </a:p>
          <a:p>
            <a:pPr algn="just">
              <a:buFont typeface="Wingdings" panose="05000000000000000000" pitchFamily="2" charset="2"/>
              <a:buChar char="ü"/>
            </a:pPr>
            <a:r>
              <a:rPr lang="es-PY" sz="3400" u="sng" dirty="0" smtClean="0"/>
              <a:t> </a:t>
            </a:r>
            <a:r>
              <a:rPr lang="es-PY" sz="3400" u="sng" dirty="0"/>
              <a:t>Corte Interamericana de Derechos </a:t>
            </a:r>
            <a:r>
              <a:rPr lang="es-PY" sz="3400" u="sng" dirty="0" smtClean="0"/>
              <a:t>Humanos: </a:t>
            </a:r>
            <a:r>
              <a:rPr lang="es-PY" sz="3400" dirty="0" smtClean="0"/>
              <a:t>Par evacuar pruebas. </a:t>
            </a:r>
            <a:r>
              <a:rPr lang="es-PY" sz="3400" dirty="0"/>
              <a:t>En su Reglamento, el artículo 51.11, relativo a las audiencias, establece que “</a:t>
            </a:r>
            <a:r>
              <a:rPr lang="es-PY" sz="3400" i="1" dirty="0"/>
              <a:t>11. La Corte podrá recibir declaraciones testimoniales, periciales o de presuntas víctimas haciendo uso de medios electrónicos audiovisuales</a:t>
            </a:r>
            <a:r>
              <a:rPr lang="es-PY" sz="3400" dirty="0"/>
              <a:t>”.</a:t>
            </a:r>
            <a:endParaRPr lang="en-US" sz="3400" dirty="0"/>
          </a:p>
          <a:p>
            <a:endParaRPr lang="en-US" dirty="0"/>
          </a:p>
        </p:txBody>
      </p:sp>
      <p:sp>
        <p:nvSpPr>
          <p:cNvPr id="4" name="3 Marcador de pie de página"/>
          <p:cNvSpPr>
            <a:spLocks noGrp="1"/>
          </p:cNvSpPr>
          <p:nvPr>
            <p:ph type="ftr" sz="quarter" idx="11"/>
          </p:nvPr>
        </p:nvSpPr>
        <p:spPr>
          <a:xfrm>
            <a:off x="0" y="5715000"/>
            <a:ext cx="9144000" cy="1143000"/>
          </a:xfrm>
        </p:spPr>
        <p:txBody>
          <a:bodyPr/>
          <a:lstStyle/>
          <a:p>
            <a:endParaRPr lang="en-US" dirty="0"/>
          </a:p>
        </p:txBody>
      </p:sp>
      <p:pic>
        <p:nvPicPr>
          <p:cNvPr id="307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562600"/>
            <a:ext cx="9144000" cy="1182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9"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1201" y="152400"/>
            <a:ext cx="2667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Imagen 8" descr="C:\Users\USER\Downloads\Logo y marca gobierno (2).png"/>
          <p:cNvPicPr/>
          <p:nvPr/>
        </p:nvPicPr>
        <p:blipFill>
          <a:blip r:embed="rId5">
            <a:extLst>
              <a:ext uri="{28A0092B-C50C-407E-A947-70E740481C1C}">
                <a14:useLocalDpi xmlns:a14="http://schemas.microsoft.com/office/drawing/2010/main" val="0"/>
              </a:ext>
            </a:extLst>
          </a:blip>
          <a:srcRect/>
          <a:stretch>
            <a:fillRect/>
          </a:stretch>
        </p:blipFill>
        <p:spPr bwMode="auto">
          <a:xfrm>
            <a:off x="304800" y="153081"/>
            <a:ext cx="4800600" cy="761999"/>
          </a:xfrm>
          <a:prstGeom prst="rect">
            <a:avLst/>
          </a:prstGeom>
          <a:noFill/>
          <a:ln>
            <a:noFill/>
          </a:ln>
        </p:spPr>
      </p:pic>
    </p:spTree>
    <p:extLst>
      <p:ext uri="{BB962C8B-B14F-4D97-AF65-F5344CB8AC3E}">
        <p14:creationId xmlns:p14="http://schemas.microsoft.com/office/powerpoint/2010/main" val="742421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3400" y="990600"/>
            <a:ext cx="8077200" cy="4724400"/>
          </a:xfrm>
        </p:spPr>
        <p:txBody>
          <a:bodyPr>
            <a:normAutofit fontScale="85000" lnSpcReduction="20000"/>
          </a:bodyPr>
          <a:lstStyle/>
          <a:p>
            <a:pPr marL="0" lvl="1" indent="0" algn="ctr">
              <a:buNone/>
            </a:pPr>
            <a:r>
              <a:rPr lang="es-ES" sz="3200" b="1" dirty="0" smtClean="0"/>
              <a:t>A modo de Ejemplo se han identificado algunos Actos </a:t>
            </a:r>
          </a:p>
          <a:p>
            <a:pPr marL="0" lvl="1" indent="0" algn="ctr">
              <a:buNone/>
            </a:pPr>
            <a:r>
              <a:rPr lang="es-ES" sz="3200" b="1" dirty="0" smtClean="0"/>
              <a:t> </a:t>
            </a:r>
            <a:r>
              <a:rPr lang="es-ES" sz="3200" b="1" dirty="0"/>
              <a:t>para la Utilización del Sistema de </a:t>
            </a:r>
            <a:r>
              <a:rPr lang="es-ES" sz="3200" b="1" dirty="0" smtClean="0"/>
              <a:t>Videoconferencias </a:t>
            </a:r>
            <a:r>
              <a:rPr lang="es-ES" sz="3200" b="1" dirty="0" smtClean="0"/>
              <a:t>en el </a:t>
            </a:r>
            <a:r>
              <a:rPr lang="es-ES" sz="3200" b="1" dirty="0" smtClean="0"/>
              <a:t>Paraguay</a:t>
            </a:r>
          </a:p>
          <a:p>
            <a:pPr marL="0" lvl="1" indent="0" algn="ctr">
              <a:buNone/>
            </a:pPr>
            <a:endParaRPr lang="es-ES" sz="2300" b="1" dirty="0" smtClean="0"/>
          </a:p>
          <a:p>
            <a:pPr marL="342900" lvl="1" indent="-342900">
              <a:buAutoNum type="arabicPeriod"/>
            </a:pPr>
            <a:r>
              <a:rPr lang="es-ES" sz="2300" dirty="0" smtClean="0"/>
              <a:t>Actos </a:t>
            </a:r>
            <a:r>
              <a:rPr lang="es-ES" sz="2300" dirty="0"/>
              <a:t>de Investigación </a:t>
            </a:r>
            <a:endParaRPr lang="es-ES" sz="2300" dirty="0" smtClean="0"/>
          </a:p>
          <a:p>
            <a:pPr marL="0" lvl="1" indent="0">
              <a:buNone/>
            </a:pPr>
            <a:r>
              <a:rPr lang="es-ES" sz="2300" dirty="0" smtClean="0"/>
              <a:t>1.1. </a:t>
            </a:r>
            <a:r>
              <a:rPr lang="es-ES" sz="2300" dirty="0" smtClean="0"/>
              <a:t>Testimonios:</a:t>
            </a:r>
            <a:r>
              <a:rPr lang="es-ES" sz="2300" dirty="0" smtClean="0"/>
              <a:t> </a:t>
            </a:r>
            <a:endParaRPr lang="es-ES" sz="2300" dirty="0" smtClean="0"/>
          </a:p>
          <a:p>
            <a:pPr marL="0" lvl="1" indent="0">
              <a:buNone/>
            </a:pPr>
            <a:r>
              <a:rPr lang="es-ES" sz="2300" dirty="0" smtClean="0"/>
              <a:t>1.1. Residentes </a:t>
            </a:r>
            <a:r>
              <a:rPr lang="es-ES" sz="2300" dirty="0"/>
              <a:t>Lejanos </a:t>
            </a:r>
            <a:r>
              <a:rPr lang="es-ES" sz="2300" dirty="0" smtClean="0"/>
              <a:t>(Artículo 209 CPP) . </a:t>
            </a:r>
            <a:endParaRPr lang="es-ES" sz="2300" dirty="0"/>
          </a:p>
          <a:p>
            <a:pPr marL="0" lvl="1" indent="0">
              <a:buNone/>
            </a:pPr>
            <a:r>
              <a:rPr lang="es-ES" sz="2300" dirty="0" smtClean="0"/>
              <a:t>1.2. </a:t>
            </a:r>
            <a:r>
              <a:rPr lang="es-ES" sz="2300" dirty="0" smtClean="0"/>
              <a:t>Residentes en el </a:t>
            </a:r>
            <a:r>
              <a:rPr lang="es-ES" sz="2300" dirty="0" smtClean="0"/>
              <a:t>Extranjero (</a:t>
            </a:r>
            <a:r>
              <a:rPr lang="es-ES" sz="2300" dirty="0"/>
              <a:t>Artículo </a:t>
            </a:r>
            <a:r>
              <a:rPr lang="es-ES" sz="2300" dirty="0" smtClean="0"/>
              <a:t>211 CPP)</a:t>
            </a:r>
            <a:endParaRPr lang="es-ES" sz="2300" dirty="0" smtClean="0"/>
          </a:p>
          <a:p>
            <a:pPr marL="0" lvl="1" indent="0">
              <a:buNone/>
            </a:pPr>
            <a:r>
              <a:rPr lang="es-ES" sz="2300" dirty="0"/>
              <a:t>2</a:t>
            </a:r>
            <a:r>
              <a:rPr lang="es-ES" sz="2300" dirty="0" smtClean="0"/>
              <a:t>. </a:t>
            </a:r>
            <a:r>
              <a:rPr lang="es-ES" sz="2300" dirty="0" smtClean="0"/>
              <a:t>Anticipo Jurisdiccional de </a:t>
            </a:r>
            <a:r>
              <a:rPr lang="es-ES" sz="2300" dirty="0" smtClean="0"/>
              <a:t>Prueba (</a:t>
            </a:r>
            <a:r>
              <a:rPr lang="es-ES" sz="2300" dirty="0"/>
              <a:t>Artículo </a:t>
            </a:r>
            <a:r>
              <a:rPr lang="es-ES" sz="2300" dirty="0" smtClean="0"/>
              <a:t>320 CPP)</a:t>
            </a:r>
            <a:endParaRPr lang="es-ES" sz="2300" dirty="0" smtClean="0"/>
          </a:p>
          <a:p>
            <a:pPr marL="0" lvl="1" indent="0">
              <a:buNone/>
            </a:pPr>
            <a:r>
              <a:rPr lang="es-ES" sz="2300" dirty="0" smtClean="0"/>
              <a:t>3. </a:t>
            </a:r>
            <a:r>
              <a:rPr lang="es-ES" sz="2300" dirty="0"/>
              <a:t>Audiencia de revisión de Medidas Cautelares de Carácter </a:t>
            </a:r>
            <a:r>
              <a:rPr lang="es-ES" sz="2300" dirty="0" smtClean="0"/>
              <a:t>Personal</a:t>
            </a:r>
            <a:r>
              <a:rPr lang="en-US" sz="2300" dirty="0" smtClean="0"/>
              <a:t> : </a:t>
            </a:r>
            <a:r>
              <a:rPr lang="es-ES" sz="2300" dirty="0" smtClean="0"/>
              <a:t>Excarcelación y Revisión de </a:t>
            </a:r>
            <a:r>
              <a:rPr lang="es-ES" sz="2300" dirty="0" smtClean="0"/>
              <a:t>Medidas (</a:t>
            </a:r>
            <a:r>
              <a:rPr lang="es-ES" sz="2300" dirty="0"/>
              <a:t>Artículo </a:t>
            </a:r>
            <a:r>
              <a:rPr lang="es-ES" sz="2300" dirty="0" smtClean="0"/>
              <a:t>250 CPP)</a:t>
            </a:r>
            <a:endParaRPr lang="es-ES" sz="2300" dirty="0" smtClean="0"/>
          </a:p>
          <a:p>
            <a:pPr marL="0" lvl="1" indent="0">
              <a:buNone/>
            </a:pPr>
            <a:r>
              <a:rPr lang="es-ES" sz="2300" dirty="0" smtClean="0"/>
              <a:t>4. Audiencia </a:t>
            </a:r>
            <a:r>
              <a:rPr lang="es-ES" sz="2300" dirty="0"/>
              <a:t>de resolución de incidentes durante la Ejecución de la </a:t>
            </a:r>
            <a:r>
              <a:rPr lang="es-ES" sz="2300" dirty="0"/>
              <a:t>P</a:t>
            </a:r>
            <a:r>
              <a:rPr lang="es-ES" sz="2300" dirty="0" smtClean="0"/>
              <a:t>ena</a:t>
            </a:r>
            <a:r>
              <a:rPr lang="es-ES" sz="2300" dirty="0" smtClean="0"/>
              <a:t>: Defensa; Incidentes; Remisión y Reglas </a:t>
            </a:r>
            <a:r>
              <a:rPr lang="es-ES" sz="2300" dirty="0" smtClean="0"/>
              <a:t>Especiales (</a:t>
            </a:r>
            <a:r>
              <a:rPr lang="es-ES" sz="2300" dirty="0" smtClean="0"/>
              <a:t>Artículos  490, 495 y 501 CPP)</a:t>
            </a:r>
          </a:p>
          <a:p>
            <a:pPr marL="0" lvl="1" indent="0">
              <a:buNone/>
            </a:pPr>
            <a:r>
              <a:rPr lang="es-ES" sz="2400" dirty="0" smtClean="0"/>
              <a:t>5. Control General de la Sanción (</a:t>
            </a:r>
            <a:r>
              <a:rPr lang="es-ES" sz="2400" dirty="0" smtClean="0"/>
              <a:t>Artículo 492 CPP)</a:t>
            </a:r>
            <a:endParaRPr lang="es-ES" sz="2400" dirty="0"/>
          </a:p>
          <a:p>
            <a:pPr marL="0" lvl="1" indent="0">
              <a:buNone/>
            </a:pPr>
            <a:endParaRPr lang="en-US" sz="1600" b="1" dirty="0"/>
          </a:p>
          <a:p>
            <a:endParaRPr lang="en-US" dirty="0"/>
          </a:p>
        </p:txBody>
      </p:sp>
      <p:sp>
        <p:nvSpPr>
          <p:cNvPr id="4" name="3 Marcador de pie de página"/>
          <p:cNvSpPr>
            <a:spLocks noGrp="1"/>
          </p:cNvSpPr>
          <p:nvPr>
            <p:ph type="ftr" sz="quarter" idx="11"/>
          </p:nvPr>
        </p:nvSpPr>
        <p:spPr>
          <a:xfrm>
            <a:off x="0" y="5715000"/>
            <a:ext cx="9144000" cy="1143000"/>
          </a:xfrm>
        </p:spPr>
        <p:txBody>
          <a:bodyPr/>
          <a:lstStyle/>
          <a:p>
            <a:endParaRPr lang="en-US" dirty="0"/>
          </a:p>
        </p:txBody>
      </p:sp>
      <p:pic>
        <p:nvPicPr>
          <p:cNvPr id="307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562600"/>
            <a:ext cx="9144000" cy="1182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9"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9801" y="304800"/>
            <a:ext cx="2667000" cy="57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Imagen 8" descr="C:\Users\USER\Downloads\Logo y marca gobierno (2).png"/>
          <p:cNvPicPr/>
          <p:nvPr/>
        </p:nvPicPr>
        <p:blipFill>
          <a:blip r:embed="rId5">
            <a:extLst>
              <a:ext uri="{28A0092B-C50C-407E-A947-70E740481C1C}">
                <a14:useLocalDpi xmlns:a14="http://schemas.microsoft.com/office/drawing/2010/main" val="0"/>
              </a:ext>
            </a:extLst>
          </a:blip>
          <a:srcRect/>
          <a:stretch>
            <a:fillRect/>
          </a:stretch>
        </p:blipFill>
        <p:spPr bwMode="auto">
          <a:xfrm>
            <a:off x="304800" y="153081"/>
            <a:ext cx="4800600" cy="761999"/>
          </a:xfrm>
          <a:prstGeom prst="rect">
            <a:avLst/>
          </a:prstGeom>
          <a:noFill/>
          <a:ln>
            <a:noFill/>
          </a:ln>
        </p:spPr>
      </p:pic>
    </p:spTree>
    <p:extLst>
      <p:ext uri="{BB962C8B-B14F-4D97-AF65-F5344CB8AC3E}">
        <p14:creationId xmlns:p14="http://schemas.microsoft.com/office/powerpoint/2010/main" val="27827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479</TotalTime>
  <Words>1735</Words>
  <Application>Microsoft Office PowerPoint</Application>
  <PresentationFormat>Presentación en pantalla (4:3)</PresentationFormat>
  <Paragraphs>103</Paragraphs>
  <Slides>15</Slides>
  <Notes>15</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15</vt:i4>
      </vt:variant>
    </vt:vector>
  </HeadingPairs>
  <TitlesOfParts>
    <vt:vector size="19" baseType="lpstr">
      <vt:lpstr>Arial</vt:lpstr>
      <vt:lpstr>Calibri</vt:lpstr>
      <vt:lpstr>Wingdings</vt:lpstr>
      <vt:lpstr>Tema de Office</vt:lpstr>
      <vt:lpstr> “Marco legal para la implementación de un Protocolo de acceso a la justicia para personas privadas de libertad en Paraguay”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“Marco legal para la implementación de un Protocolo de acceso a la justicia para personas privadas de libertad en Paraguay”</dc:title>
  <dc:creator>user</dc:creator>
  <cp:lastModifiedBy>Ariana Escobar</cp:lastModifiedBy>
  <cp:revision>40</cp:revision>
  <cp:lastPrinted>2013-09-16T19:05:28Z</cp:lastPrinted>
  <dcterms:created xsi:type="dcterms:W3CDTF">2013-06-24T14:54:09Z</dcterms:created>
  <dcterms:modified xsi:type="dcterms:W3CDTF">2013-09-16T20:36:26Z</dcterms:modified>
</cp:coreProperties>
</file>