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59" r:id="rId3"/>
    <p:sldId id="260" r:id="rId4"/>
    <p:sldId id="261" r:id="rId5"/>
    <p:sldId id="262" r:id="rId6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zione predefinita" id="{500033F0-003E-4551-8497-5E38382ED17F}">
          <p14:sldIdLst>
            <p14:sldId id="270"/>
            <p14:sldId id="259"/>
            <p14:sldId id="260"/>
            <p14:sldId id="261"/>
            <p14:sldId id="262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590" autoAdjust="0"/>
  </p:normalViewPr>
  <p:slideViewPr>
    <p:cSldViewPr>
      <p:cViewPr varScale="1">
        <p:scale>
          <a:sx n="70" d="100"/>
          <a:sy n="70" d="100"/>
        </p:scale>
        <p:origin x="-13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CD0A6-0459-4154-BD2E-3D7E66804ECA}" type="datetimeFigureOut">
              <a:rPr lang="it-IT" smtClean="0"/>
              <a:t>20/05/2013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506F4-DCE6-43F0-A86E-708AD21F6EA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74823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CD0A6-0459-4154-BD2E-3D7E66804ECA}" type="datetimeFigureOut">
              <a:rPr lang="it-IT" smtClean="0"/>
              <a:t>20/05/2013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506F4-DCE6-43F0-A86E-708AD21F6EA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87086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CD0A6-0459-4154-BD2E-3D7E66804ECA}" type="datetimeFigureOut">
              <a:rPr lang="it-IT" smtClean="0"/>
              <a:t>20/05/2013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506F4-DCE6-43F0-A86E-708AD21F6EA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2506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CD0A6-0459-4154-BD2E-3D7E66804ECA}" type="datetimeFigureOut">
              <a:rPr lang="it-IT" smtClean="0"/>
              <a:t>20/05/2013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506F4-DCE6-43F0-A86E-708AD21F6EA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70482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CD0A6-0459-4154-BD2E-3D7E66804ECA}" type="datetimeFigureOut">
              <a:rPr lang="it-IT" smtClean="0"/>
              <a:t>20/05/2013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506F4-DCE6-43F0-A86E-708AD21F6EA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42822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CD0A6-0459-4154-BD2E-3D7E66804ECA}" type="datetimeFigureOut">
              <a:rPr lang="it-IT" smtClean="0"/>
              <a:t>20/05/2013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506F4-DCE6-43F0-A86E-708AD21F6EA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4954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CD0A6-0459-4154-BD2E-3D7E66804ECA}" type="datetimeFigureOut">
              <a:rPr lang="it-IT" smtClean="0"/>
              <a:t>20/05/2013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506F4-DCE6-43F0-A86E-708AD21F6EA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17917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CD0A6-0459-4154-BD2E-3D7E66804ECA}" type="datetimeFigureOut">
              <a:rPr lang="it-IT" smtClean="0"/>
              <a:t>20/05/2013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506F4-DCE6-43F0-A86E-708AD21F6EA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12749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CD0A6-0459-4154-BD2E-3D7E66804ECA}" type="datetimeFigureOut">
              <a:rPr lang="it-IT" smtClean="0"/>
              <a:t>20/05/2013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506F4-DCE6-43F0-A86E-708AD21F6EA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464036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CD0A6-0459-4154-BD2E-3D7E66804ECA}" type="datetimeFigureOut">
              <a:rPr lang="it-IT" smtClean="0"/>
              <a:t>20/05/2013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506F4-DCE6-43F0-A86E-708AD21F6EA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560344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CD0A6-0459-4154-BD2E-3D7E66804ECA}" type="datetimeFigureOut">
              <a:rPr lang="it-IT" smtClean="0"/>
              <a:t>20/05/2013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506F4-DCE6-43F0-A86E-708AD21F6EA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37973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8CD0A6-0459-4154-BD2E-3D7E66804ECA}" type="datetimeFigureOut">
              <a:rPr lang="it-IT" smtClean="0"/>
              <a:t>20/05/2013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8506F4-DCE6-43F0-A86E-708AD21F6EA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70031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346287" y="5445077"/>
            <a:ext cx="8229600" cy="5692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it-IT" sz="1200" i="1" dirty="0" smtClean="0">
                <a:latin typeface="Century Gothic" pitchFamily="34" charset="0"/>
              </a:rPr>
              <a:t>Maurizio </a:t>
            </a:r>
            <a:r>
              <a:rPr lang="it-IT" sz="1200" i="1" dirty="0" err="1" smtClean="0">
                <a:latin typeface="Century Gothic" pitchFamily="34" charset="0"/>
              </a:rPr>
              <a:t>Sorcioni</a:t>
            </a:r>
            <a:r>
              <a:rPr lang="it-IT" sz="1200" i="1" dirty="0" smtClean="0">
                <a:latin typeface="Century Gothic" pitchFamily="34" charset="0"/>
              </a:rPr>
              <a:t> </a:t>
            </a:r>
          </a:p>
          <a:p>
            <a:pPr marL="342900" indent="-342900" algn="ctr">
              <a:spcBef>
                <a:spcPct val="20000"/>
              </a:spcBef>
            </a:pPr>
            <a:r>
              <a:rPr lang="it-IT" sz="1200" i="1" dirty="0" smtClean="0">
                <a:latin typeface="Century Gothic" pitchFamily="34" charset="0"/>
              </a:rPr>
              <a:t>Staff di </a:t>
            </a:r>
            <a:r>
              <a:rPr lang="it-IT" sz="1200" b="1" i="1" dirty="0" smtClean="0">
                <a:solidFill>
                  <a:srgbClr val="FF6600"/>
                </a:solidFill>
                <a:latin typeface="Century Gothic" pitchFamily="34" charset="0"/>
              </a:rPr>
              <a:t>S</a:t>
            </a:r>
            <a:r>
              <a:rPr lang="it-IT" sz="1200" i="1" dirty="0" smtClean="0">
                <a:latin typeface="Century Gothic" pitchFamily="34" charset="0"/>
              </a:rPr>
              <a:t>tatistica </a:t>
            </a:r>
            <a:r>
              <a:rPr lang="it-IT" sz="1200" b="1" i="1" dirty="0" smtClean="0">
                <a:solidFill>
                  <a:srgbClr val="FF6600"/>
                </a:solidFill>
                <a:latin typeface="Century Gothic" pitchFamily="34" charset="0"/>
              </a:rPr>
              <a:t>S</a:t>
            </a:r>
            <a:r>
              <a:rPr lang="it-IT" sz="1200" i="1" dirty="0" smtClean="0">
                <a:latin typeface="Century Gothic" pitchFamily="34" charset="0"/>
              </a:rPr>
              <a:t>tudi e </a:t>
            </a:r>
            <a:r>
              <a:rPr lang="it-IT" sz="1200" b="1" i="1" dirty="0" smtClean="0">
                <a:solidFill>
                  <a:srgbClr val="FF6600"/>
                </a:solidFill>
                <a:latin typeface="Century Gothic" pitchFamily="34" charset="0"/>
              </a:rPr>
              <a:t>R</a:t>
            </a:r>
            <a:r>
              <a:rPr lang="it-IT" sz="1200" i="1" dirty="0" smtClean="0">
                <a:latin typeface="Century Gothic" pitchFamily="34" charset="0"/>
              </a:rPr>
              <a:t>icerche sul </a:t>
            </a:r>
            <a:r>
              <a:rPr lang="it-IT" sz="1200" b="1" i="1" dirty="0" smtClean="0">
                <a:solidFill>
                  <a:srgbClr val="FF6600"/>
                </a:solidFill>
                <a:latin typeface="Century Gothic" pitchFamily="34" charset="0"/>
              </a:rPr>
              <a:t>M</a:t>
            </a:r>
            <a:r>
              <a:rPr lang="it-IT" sz="1200" i="1" dirty="0" smtClean="0">
                <a:latin typeface="Century Gothic" pitchFamily="34" charset="0"/>
              </a:rPr>
              <a:t>ercato del </a:t>
            </a:r>
            <a:r>
              <a:rPr lang="it-IT" sz="1200" b="1" i="1" dirty="0" smtClean="0">
                <a:solidFill>
                  <a:srgbClr val="FF6600"/>
                </a:solidFill>
                <a:latin typeface="Century Gothic" pitchFamily="34" charset="0"/>
              </a:rPr>
              <a:t>L</a:t>
            </a:r>
            <a:r>
              <a:rPr lang="it-IT" sz="1200" i="1" dirty="0" smtClean="0">
                <a:latin typeface="Century Gothic" pitchFamily="34" charset="0"/>
              </a:rPr>
              <a:t>avoro - </a:t>
            </a:r>
            <a:r>
              <a:rPr lang="it-IT" sz="1200" b="1" i="1" dirty="0" err="1" smtClean="0">
                <a:solidFill>
                  <a:srgbClr val="FF6600"/>
                </a:solidFill>
                <a:latin typeface="Century Gothic" pitchFamily="34" charset="0"/>
              </a:rPr>
              <a:t>SSRM</a:t>
            </a:r>
            <a:r>
              <a:rPr lang="it-IT" sz="1200" i="1" dirty="0" err="1" smtClean="0">
                <a:latin typeface="Century Gothic" pitchFamily="34" charset="0"/>
              </a:rPr>
              <a:t>d</a:t>
            </a:r>
            <a:r>
              <a:rPr lang="it-IT" sz="1200" b="1" i="1" dirty="0" err="1" smtClean="0">
                <a:solidFill>
                  <a:srgbClr val="FF6600"/>
                </a:solidFill>
                <a:latin typeface="Century Gothic" pitchFamily="34" charset="0"/>
              </a:rPr>
              <a:t>L</a:t>
            </a:r>
            <a:endParaRPr lang="it-IT" sz="1200" b="1" i="1" dirty="0" smtClean="0">
              <a:solidFill>
                <a:srgbClr val="FF6600"/>
              </a:solidFill>
              <a:latin typeface="Century Gothic" pitchFamily="34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it-IT" sz="1200" i="1" dirty="0">
              <a:latin typeface="Century Gothic" pitchFamily="34" charset="0"/>
            </a:endParaRPr>
          </a:p>
        </p:txBody>
      </p:sp>
      <p:pic>
        <p:nvPicPr>
          <p:cNvPr id="2050" name="0 Imagen" descr="logo_eurosocial_rg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955" y="162608"/>
            <a:ext cx="1760797" cy="48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ttangolo 4"/>
          <p:cNvSpPr/>
          <p:nvPr/>
        </p:nvSpPr>
        <p:spPr>
          <a:xfrm>
            <a:off x="1218355" y="967052"/>
            <a:ext cx="603421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b="1" dirty="0"/>
              <a:t>Acción SOL</a:t>
            </a:r>
            <a:r>
              <a:rPr lang="es-ES" dirty="0"/>
              <a:t> </a:t>
            </a:r>
            <a:endParaRPr lang="it-IT" dirty="0"/>
          </a:p>
          <a:p>
            <a:pPr algn="ctr"/>
            <a:r>
              <a:rPr lang="es-ES" dirty="0"/>
              <a:t>Encuentro de Trabajo internacional </a:t>
            </a:r>
            <a:endParaRPr lang="it-IT" dirty="0"/>
          </a:p>
          <a:p>
            <a:pPr algn="ctr"/>
            <a:r>
              <a:rPr lang="es-ES" b="1" i="1" dirty="0" smtClean="0"/>
              <a:t>Monitoreo </a:t>
            </a:r>
            <a:r>
              <a:rPr lang="es-ES" b="1" i="1" dirty="0"/>
              <a:t>y evaluación de las políticas de empleo</a:t>
            </a:r>
            <a:endParaRPr lang="it-IT" dirty="0"/>
          </a:p>
          <a:p>
            <a:pPr algn="ctr"/>
            <a:r>
              <a:rPr lang="es-ES" b="1" i="1" dirty="0"/>
              <a:t>Comparación de experiencias y metodologías</a:t>
            </a:r>
            <a:endParaRPr lang="it-IT" dirty="0"/>
          </a:p>
        </p:txBody>
      </p:sp>
      <p:sp>
        <p:nvSpPr>
          <p:cNvPr id="6" name="Rettangolo 5"/>
          <p:cNvSpPr/>
          <p:nvPr/>
        </p:nvSpPr>
        <p:spPr>
          <a:xfrm>
            <a:off x="93365" y="2035242"/>
            <a:ext cx="82296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400" b="1" i="1" dirty="0"/>
              <a:t>Roma - Italia Lavoro </a:t>
            </a:r>
            <a:r>
              <a:rPr lang="it-IT" sz="1400" dirty="0"/>
              <a:t> </a:t>
            </a:r>
            <a:r>
              <a:rPr lang="es-ES" sz="1400" b="1" i="1" dirty="0" smtClean="0"/>
              <a:t>20</a:t>
            </a:r>
            <a:r>
              <a:rPr lang="es-ES" sz="1400" b="1" i="1" dirty="0"/>
              <a:t>– 22  de Mayo de 2013 </a:t>
            </a:r>
            <a:endParaRPr lang="it-IT" sz="1400" dirty="0"/>
          </a:p>
        </p:txBody>
      </p:sp>
      <p:sp>
        <p:nvSpPr>
          <p:cNvPr id="7" name="Rettangolo 6"/>
          <p:cNvSpPr/>
          <p:nvPr/>
        </p:nvSpPr>
        <p:spPr>
          <a:xfrm>
            <a:off x="346287" y="3140968"/>
            <a:ext cx="81369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SOL – Colombia  </a:t>
            </a:r>
            <a:r>
              <a:rPr lang="it-IT" sz="2400" dirty="0"/>
              <a:t/>
            </a:r>
            <a:br>
              <a:rPr lang="it-IT" sz="2400" dirty="0"/>
            </a:br>
            <a:r>
              <a:rPr lang="es-ES" sz="2400" b="1" i="1" dirty="0"/>
              <a:t>Propuesta de  modelo de desarrollo </a:t>
            </a:r>
            <a:endParaRPr lang="it-IT" sz="2400" dirty="0"/>
          </a:p>
          <a:p>
            <a:pPr algn="ctr"/>
            <a:r>
              <a:rPr lang="es-ES" sz="2400" b="1" i="1" dirty="0"/>
              <a:t>del Observatorio Nacional del Mercado </a:t>
            </a:r>
            <a:endParaRPr lang="it-IT" sz="2400" dirty="0"/>
          </a:p>
          <a:p>
            <a:pPr algn="ctr"/>
            <a:r>
              <a:rPr lang="es-ES" sz="2400" b="1" i="1" dirty="0"/>
              <a:t>y las Políticas Laborales </a:t>
            </a:r>
            <a:endParaRPr lang="it-IT" sz="2400" dirty="0"/>
          </a:p>
        </p:txBody>
      </p:sp>
      <p:pic>
        <p:nvPicPr>
          <p:cNvPr id="2051" name="2 Imagen" descr="parrilla_logos_rg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5947" y="65464"/>
            <a:ext cx="6087244" cy="67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378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mmagine 104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8784976" cy="6624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39898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7" name="Picture 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1958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8928992" cy="6741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7554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188640"/>
            <a:ext cx="8856984" cy="6552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0875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2430</TotalTime>
  <Words>47</Words>
  <Application>Microsoft Office PowerPoint</Application>
  <PresentationFormat>Presentazione su schermo (4:3)</PresentationFormat>
  <Paragraphs>10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5</vt:i4>
      </vt:variant>
    </vt:vector>
  </HeadingPairs>
  <TitlesOfParts>
    <vt:vector size="6" baseType="lpstr"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  Sistema Osservatorio del mercato del Lavoro</dc:title>
  <dc:creator>Maurizio</dc:creator>
  <cp:lastModifiedBy>admin</cp:lastModifiedBy>
  <cp:revision>13</cp:revision>
  <dcterms:created xsi:type="dcterms:W3CDTF">2013-02-09T15:28:52Z</dcterms:created>
  <dcterms:modified xsi:type="dcterms:W3CDTF">2013-05-20T02:49:00Z</dcterms:modified>
</cp:coreProperties>
</file>