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8.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9.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7" r:id="rId2"/>
    <p:sldId id="268" r:id="rId3"/>
    <p:sldId id="312" r:id="rId4"/>
    <p:sldId id="313" r:id="rId5"/>
    <p:sldId id="275" r:id="rId6"/>
    <p:sldId id="277" r:id="rId7"/>
    <p:sldId id="283" r:id="rId8"/>
    <p:sldId id="285" r:id="rId9"/>
    <p:sldId id="286" r:id="rId10"/>
    <p:sldId id="287" r:id="rId11"/>
    <p:sldId id="288" r:id="rId12"/>
    <p:sldId id="289" r:id="rId13"/>
    <p:sldId id="290" r:id="rId14"/>
    <p:sldId id="298" r:id="rId15"/>
    <p:sldId id="299" r:id="rId16"/>
    <p:sldId id="300" r:id="rId17"/>
    <p:sldId id="301" r:id="rId18"/>
    <p:sldId id="302" r:id="rId19"/>
    <p:sldId id="303" r:id="rId20"/>
    <p:sldId id="304" r:id="rId21"/>
    <p:sldId id="308" r:id="rId22"/>
    <p:sldId id="309" r:id="rId23"/>
    <p:sldId id="310" r:id="rId24"/>
    <p:sldId id="291" r:id="rId25"/>
    <p:sldId id="292" r:id="rId26"/>
    <p:sldId id="293" r:id="rId27"/>
    <p:sldId id="294" r:id="rId28"/>
    <p:sldId id="295" r:id="rId29"/>
    <p:sldId id="296" r:id="rId30"/>
    <p:sldId id="311"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816" y="3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F380BF-53BB-4E3C-BB95-402A67538F33}" type="doc">
      <dgm:prSet loTypeId="urn:microsoft.com/office/officeart/2005/8/layout/hList3" loCatId="list" qsTypeId="urn:microsoft.com/office/officeart/2005/8/quickstyle/simple5" qsCatId="simple" csTypeId="urn:microsoft.com/office/officeart/2005/8/colors/accent4_1" csCatId="accent4" phldr="1"/>
      <dgm:spPr/>
      <dgm:t>
        <a:bodyPr/>
        <a:lstStyle/>
        <a:p>
          <a:endParaRPr lang="es-EC"/>
        </a:p>
      </dgm:t>
    </dgm:pt>
    <dgm:pt modelId="{04B18C1A-F615-487E-9DB9-7ABA683E93E4}">
      <dgm:prSet phldrT="[Texto]"/>
      <dgm:spPr/>
      <dgm:t>
        <a:bodyPr/>
        <a:lstStyle/>
        <a:p>
          <a:r>
            <a:rPr lang="es-EC" dirty="0" smtClean="0"/>
            <a:t>Código Orgánico de Planificación y Finanzas Públicas</a:t>
          </a:r>
          <a:endParaRPr lang="es-EC" dirty="0"/>
        </a:p>
      </dgm:t>
    </dgm:pt>
    <dgm:pt modelId="{BBBDE58E-AA4E-4AEB-ACCC-77B3F9EDC12D}" type="parTrans" cxnId="{378EA5E7-4D73-40FF-8D77-969CB9508F2D}">
      <dgm:prSet/>
      <dgm:spPr/>
      <dgm:t>
        <a:bodyPr/>
        <a:lstStyle/>
        <a:p>
          <a:endParaRPr lang="es-EC"/>
        </a:p>
      </dgm:t>
    </dgm:pt>
    <dgm:pt modelId="{76B06916-C214-4631-9CDB-A78D10FD6A64}" type="sibTrans" cxnId="{378EA5E7-4D73-40FF-8D77-969CB9508F2D}">
      <dgm:prSet/>
      <dgm:spPr/>
      <dgm:t>
        <a:bodyPr/>
        <a:lstStyle/>
        <a:p>
          <a:endParaRPr lang="es-EC"/>
        </a:p>
      </dgm:t>
    </dgm:pt>
    <dgm:pt modelId="{9BE20760-3571-462C-8D08-09B037F92298}">
      <dgm:prSet phldrT="[Texto]"/>
      <dgm:spPr/>
      <dgm:t>
        <a:bodyPr/>
        <a:lstStyle/>
        <a:p>
          <a:r>
            <a:rPr lang="es-MX" dirty="0" smtClean="0"/>
            <a:t>Art. 4. “Se someterán a este Código todas las entidades, instituciones y organismos comprendidos en los artículos 225, 297 y 315 de la Constitución de la República”</a:t>
          </a:r>
          <a:endParaRPr lang="es-EC" dirty="0"/>
        </a:p>
      </dgm:t>
    </dgm:pt>
    <dgm:pt modelId="{8F9C5DED-B9E5-4E0E-930A-FE7A0ABF12A7}" type="parTrans" cxnId="{64E17C64-1473-4086-ABFE-A308CD3ED38F}">
      <dgm:prSet/>
      <dgm:spPr/>
      <dgm:t>
        <a:bodyPr/>
        <a:lstStyle/>
        <a:p>
          <a:endParaRPr lang="es-EC"/>
        </a:p>
      </dgm:t>
    </dgm:pt>
    <dgm:pt modelId="{B98BE2B4-8788-4D58-AA59-9FC39CF54647}" type="sibTrans" cxnId="{64E17C64-1473-4086-ABFE-A308CD3ED38F}">
      <dgm:prSet/>
      <dgm:spPr/>
      <dgm:t>
        <a:bodyPr/>
        <a:lstStyle/>
        <a:p>
          <a:endParaRPr lang="es-EC"/>
        </a:p>
      </dgm:t>
    </dgm:pt>
    <dgm:pt modelId="{4ED8F1EF-B9CD-4DBD-8117-8A1564A4201C}">
      <dgm:prSet phldrT="[Texto]"/>
      <dgm:spPr/>
      <dgm:t>
        <a:bodyPr/>
        <a:lstStyle/>
        <a:p>
          <a:r>
            <a:rPr lang="es-MX" dirty="0" smtClean="0"/>
            <a:t>Art. 5.1. La programación, formulación, aprobación, asignación, ejecución, seguimiento y evaluación del Presupuesto General del Estado, los demás presupuestos de las entidades públicas y todos los recursos públicos, se sujetarán a los lineamientos de la planificación del desarrollo de todos los niveles de gobierno…” </a:t>
          </a:r>
          <a:endParaRPr lang="es-EC" dirty="0"/>
        </a:p>
      </dgm:t>
    </dgm:pt>
    <dgm:pt modelId="{C0E04993-6682-4317-9AF3-8FD6C6728721}" type="parTrans" cxnId="{476DB5FD-9366-4FA3-BDB2-E2F2A59031CD}">
      <dgm:prSet/>
      <dgm:spPr/>
      <dgm:t>
        <a:bodyPr/>
        <a:lstStyle/>
        <a:p>
          <a:endParaRPr lang="es-EC"/>
        </a:p>
      </dgm:t>
    </dgm:pt>
    <dgm:pt modelId="{4A3197B4-6FD8-4321-B212-67DDAE45BC13}" type="sibTrans" cxnId="{476DB5FD-9366-4FA3-BDB2-E2F2A59031CD}">
      <dgm:prSet/>
      <dgm:spPr/>
      <dgm:t>
        <a:bodyPr/>
        <a:lstStyle/>
        <a:p>
          <a:endParaRPr lang="es-EC"/>
        </a:p>
      </dgm:t>
    </dgm:pt>
    <dgm:pt modelId="{2BA37827-CC6E-4ABA-8E24-17841ACA313A}">
      <dgm:prSet phldrT="[Texto]"/>
      <dgm:spPr/>
      <dgm:t>
        <a:bodyPr/>
        <a:lstStyle/>
        <a:p>
          <a:r>
            <a:rPr lang="es-MX" dirty="0" smtClean="0"/>
            <a:t>Art. 5.3. “Las entidades rectoras de la planificación del desarrollo y de las finanzas públicas, y todas las entidades que forman parte de los sistemas de planificación y finanzas públicas, tienen el deber de coordinar acciones para el efectivo cumplimiento de sus fines”. </a:t>
          </a:r>
          <a:endParaRPr lang="es-EC" dirty="0"/>
        </a:p>
      </dgm:t>
    </dgm:pt>
    <dgm:pt modelId="{2CC06082-5B70-4ADE-BEFE-92EE0BB9AAA0}" type="parTrans" cxnId="{F44B7562-DD55-4936-89D0-B01936CAAC98}">
      <dgm:prSet/>
      <dgm:spPr/>
      <dgm:t>
        <a:bodyPr/>
        <a:lstStyle/>
        <a:p>
          <a:endParaRPr lang="es-EC"/>
        </a:p>
      </dgm:t>
    </dgm:pt>
    <dgm:pt modelId="{9FF2D954-2443-4E52-9C88-FEA50B9F3D90}" type="sibTrans" cxnId="{F44B7562-DD55-4936-89D0-B01936CAAC98}">
      <dgm:prSet/>
      <dgm:spPr/>
      <dgm:t>
        <a:bodyPr/>
        <a:lstStyle/>
        <a:p>
          <a:endParaRPr lang="es-EC"/>
        </a:p>
      </dgm:t>
    </dgm:pt>
    <dgm:pt modelId="{07F9B1EB-8E22-445E-953C-E59C4E259DF3}" type="pres">
      <dgm:prSet presAssocID="{84F380BF-53BB-4E3C-BB95-402A67538F33}" presName="composite" presStyleCnt="0">
        <dgm:presLayoutVars>
          <dgm:chMax val="1"/>
          <dgm:dir/>
          <dgm:resizeHandles val="exact"/>
        </dgm:presLayoutVars>
      </dgm:prSet>
      <dgm:spPr/>
      <dgm:t>
        <a:bodyPr/>
        <a:lstStyle/>
        <a:p>
          <a:endParaRPr lang="es-EC"/>
        </a:p>
      </dgm:t>
    </dgm:pt>
    <dgm:pt modelId="{431C69CC-226E-4678-868A-D945987CF5C4}" type="pres">
      <dgm:prSet presAssocID="{04B18C1A-F615-487E-9DB9-7ABA683E93E4}" presName="roof" presStyleLbl="dkBgShp" presStyleIdx="0" presStyleCnt="2"/>
      <dgm:spPr/>
      <dgm:t>
        <a:bodyPr/>
        <a:lstStyle/>
        <a:p>
          <a:endParaRPr lang="es-EC"/>
        </a:p>
      </dgm:t>
    </dgm:pt>
    <dgm:pt modelId="{B69BBB34-1845-4AF0-A063-8523FCF539A1}" type="pres">
      <dgm:prSet presAssocID="{04B18C1A-F615-487E-9DB9-7ABA683E93E4}" presName="pillars" presStyleCnt="0"/>
      <dgm:spPr/>
    </dgm:pt>
    <dgm:pt modelId="{852D0D49-7C4D-4ECE-B033-551BFB96E18A}" type="pres">
      <dgm:prSet presAssocID="{04B18C1A-F615-487E-9DB9-7ABA683E93E4}" presName="pillar1" presStyleLbl="node1" presStyleIdx="0" presStyleCnt="3">
        <dgm:presLayoutVars>
          <dgm:bulletEnabled val="1"/>
        </dgm:presLayoutVars>
      </dgm:prSet>
      <dgm:spPr/>
      <dgm:t>
        <a:bodyPr/>
        <a:lstStyle/>
        <a:p>
          <a:endParaRPr lang="es-EC"/>
        </a:p>
      </dgm:t>
    </dgm:pt>
    <dgm:pt modelId="{AB2E27CF-332C-421F-90C6-FE75333570E6}" type="pres">
      <dgm:prSet presAssocID="{4ED8F1EF-B9CD-4DBD-8117-8A1564A4201C}" presName="pillarX" presStyleLbl="node1" presStyleIdx="1" presStyleCnt="3">
        <dgm:presLayoutVars>
          <dgm:bulletEnabled val="1"/>
        </dgm:presLayoutVars>
      </dgm:prSet>
      <dgm:spPr/>
      <dgm:t>
        <a:bodyPr/>
        <a:lstStyle/>
        <a:p>
          <a:endParaRPr lang="es-EC"/>
        </a:p>
      </dgm:t>
    </dgm:pt>
    <dgm:pt modelId="{96477280-FE0C-47BD-93BD-5032800887B6}" type="pres">
      <dgm:prSet presAssocID="{2BA37827-CC6E-4ABA-8E24-17841ACA313A}" presName="pillarX" presStyleLbl="node1" presStyleIdx="2" presStyleCnt="3">
        <dgm:presLayoutVars>
          <dgm:bulletEnabled val="1"/>
        </dgm:presLayoutVars>
      </dgm:prSet>
      <dgm:spPr/>
      <dgm:t>
        <a:bodyPr/>
        <a:lstStyle/>
        <a:p>
          <a:endParaRPr lang="es-EC"/>
        </a:p>
      </dgm:t>
    </dgm:pt>
    <dgm:pt modelId="{F0BB9FC5-770B-4C62-8F05-4E9D61C23CC2}" type="pres">
      <dgm:prSet presAssocID="{04B18C1A-F615-487E-9DB9-7ABA683E93E4}" presName="base" presStyleLbl="dkBgShp" presStyleIdx="1" presStyleCnt="2"/>
      <dgm:spPr/>
    </dgm:pt>
  </dgm:ptLst>
  <dgm:cxnLst>
    <dgm:cxn modelId="{03FFBA6F-C95E-479C-B2D3-A5148957AC6A}" type="presOf" srcId="{4ED8F1EF-B9CD-4DBD-8117-8A1564A4201C}" destId="{AB2E27CF-332C-421F-90C6-FE75333570E6}" srcOrd="0" destOrd="0" presId="urn:microsoft.com/office/officeart/2005/8/layout/hList3"/>
    <dgm:cxn modelId="{397F5074-B8BE-4E79-9544-656721B4312A}" type="presOf" srcId="{04B18C1A-F615-487E-9DB9-7ABA683E93E4}" destId="{431C69CC-226E-4678-868A-D945987CF5C4}" srcOrd="0" destOrd="0" presId="urn:microsoft.com/office/officeart/2005/8/layout/hList3"/>
    <dgm:cxn modelId="{4FF087D0-F393-4CFF-ACE7-21D903B9A2B1}" type="presOf" srcId="{9BE20760-3571-462C-8D08-09B037F92298}" destId="{852D0D49-7C4D-4ECE-B033-551BFB96E18A}" srcOrd="0" destOrd="0" presId="urn:microsoft.com/office/officeart/2005/8/layout/hList3"/>
    <dgm:cxn modelId="{476DB5FD-9366-4FA3-BDB2-E2F2A59031CD}" srcId="{04B18C1A-F615-487E-9DB9-7ABA683E93E4}" destId="{4ED8F1EF-B9CD-4DBD-8117-8A1564A4201C}" srcOrd="1" destOrd="0" parTransId="{C0E04993-6682-4317-9AF3-8FD6C6728721}" sibTransId="{4A3197B4-6FD8-4321-B212-67DDAE45BC13}"/>
    <dgm:cxn modelId="{F44B7562-DD55-4936-89D0-B01936CAAC98}" srcId="{04B18C1A-F615-487E-9DB9-7ABA683E93E4}" destId="{2BA37827-CC6E-4ABA-8E24-17841ACA313A}" srcOrd="2" destOrd="0" parTransId="{2CC06082-5B70-4ADE-BEFE-92EE0BB9AAA0}" sibTransId="{9FF2D954-2443-4E52-9C88-FEA50B9F3D90}"/>
    <dgm:cxn modelId="{6217C7FA-9EA4-4B03-B350-120933943574}" type="presOf" srcId="{84F380BF-53BB-4E3C-BB95-402A67538F33}" destId="{07F9B1EB-8E22-445E-953C-E59C4E259DF3}" srcOrd="0" destOrd="0" presId="urn:microsoft.com/office/officeart/2005/8/layout/hList3"/>
    <dgm:cxn modelId="{0CB18744-E4E0-4FAC-B393-9B531DF227B4}" type="presOf" srcId="{2BA37827-CC6E-4ABA-8E24-17841ACA313A}" destId="{96477280-FE0C-47BD-93BD-5032800887B6}" srcOrd="0" destOrd="0" presId="urn:microsoft.com/office/officeart/2005/8/layout/hList3"/>
    <dgm:cxn modelId="{378EA5E7-4D73-40FF-8D77-969CB9508F2D}" srcId="{84F380BF-53BB-4E3C-BB95-402A67538F33}" destId="{04B18C1A-F615-487E-9DB9-7ABA683E93E4}" srcOrd="0" destOrd="0" parTransId="{BBBDE58E-AA4E-4AEB-ACCC-77B3F9EDC12D}" sibTransId="{76B06916-C214-4631-9CDB-A78D10FD6A64}"/>
    <dgm:cxn modelId="{64E17C64-1473-4086-ABFE-A308CD3ED38F}" srcId="{04B18C1A-F615-487E-9DB9-7ABA683E93E4}" destId="{9BE20760-3571-462C-8D08-09B037F92298}" srcOrd="0" destOrd="0" parTransId="{8F9C5DED-B9E5-4E0E-930A-FE7A0ABF12A7}" sibTransId="{B98BE2B4-8788-4D58-AA59-9FC39CF54647}"/>
    <dgm:cxn modelId="{6621A5F3-74C7-4FEC-84AE-A1DD28DB5C38}" type="presParOf" srcId="{07F9B1EB-8E22-445E-953C-E59C4E259DF3}" destId="{431C69CC-226E-4678-868A-D945987CF5C4}" srcOrd="0" destOrd="0" presId="urn:microsoft.com/office/officeart/2005/8/layout/hList3"/>
    <dgm:cxn modelId="{CDC24149-1850-4DFE-B7A4-9268E4250F8A}" type="presParOf" srcId="{07F9B1EB-8E22-445E-953C-E59C4E259DF3}" destId="{B69BBB34-1845-4AF0-A063-8523FCF539A1}" srcOrd="1" destOrd="0" presId="urn:microsoft.com/office/officeart/2005/8/layout/hList3"/>
    <dgm:cxn modelId="{C7A2C387-BF10-47B0-85C7-A7EC00FBFBEF}" type="presParOf" srcId="{B69BBB34-1845-4AF0-A063-8523FCF539A1}" destId="{852D0D49-7C4D-4ECE-B033-551BFB96E18A}" srcOrd="0" destOrd="0" presId="urn:microsoft.com/office/officeart/2005/8/layout/hList3"/>
    <dgm:cxn modelId="{422F0E8D-3AD8-4143-8DCA-FE526D46F74A}" type="presParOf" srcId="{B69BBB34-1845-4AF0-A063-8523FCF539A1}" destId="{AB2E27CF-332C-421F-90C6-FE75333570E6}" srcOrd="1" destOrd="0" presId="urn:microsoft.com/office/officeart/2005/8/layout/hList3"/>
    <dgm:cxn modelId="{407139EA-35A5-4BF6-A5FA-C7A653FA4FA2}" type="presParOf" srcId="{B69BBB34-1845-4AF0-A063-8523FCF539A1}" destId="{96477280-FE0C-47BD-93BD-5032800887B6}" srcOrd="2" destOrd="0" presId="urn:microsoft.com/office/officeart/2005/8/layout/hList3"/>
    <dgm:cxn modelId="{121BAD10-4EE2-4AD5-B27D-81BDDA5985D3}" type="presParOf" srcId="{07F9B1EB-8E22-445E-953C-E59C4E259DF3}" destId="{F0BB9FC5-770B-4C62-8F05-4E9D61C23CC2}"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6B2C9A5-C828-4E14-9CC3-DB2B8F28D2DF}" type="doc">
      <dgm:prSet loTypeId="urn:microsoft.com/office/officeart/2005/8/layout/arrow2" loCatId="process" qsTypeId="urn:microsoft.com/office/officeart/2005/8/quickstyle/simple1" qsCatId="simple" csTypeId="urn:microsoft.com/office/officeart/2005/8/colors/colorful1#2" csCatId="colorful" phldr="1"/>
      <dgm:spPr/>
    </dgm:pt>
    <dgm:pt modelId="{B143A64B-F6F7-414C-B920-1B4F8B04D752}">
      <dgm:prSet phldrT="[Texto]" custT="1"/>
      <dgm:spPr/>
      <dgm:t>
        <a:bodyPr/>
        <a:lstStyle/>
        <a:p>
          <a:r>
            <a:rPr lang="es-EC" sz="1000" b="1" dirty="0" smtClean="0"/>
            <a:t>FUNCIÓN: El Ministerio de Justicia, Derechos Humanos y Cultos, tiene la finalidad de:</a:t>
          </a:r>
        </a:p>
        <a:p>
          <a:r>
            <a:rPr lang="es-EC" sz="1000" b="1" dirty="0" smtClean="0"/>
            <a:t>Generar Política pública en lo referente a Justicia, Derechos Humanos, Rehabilitación Social y Regulación para el libre ejercicio de Cultos.</a:t>
          </a:r>
        </a:p>
        <a:p>
          <a:r>
            <a:rPr lang="es-EC" sz="1000" b="1" dirty="0" smtClean="0"/>
            <a:t>Coordinar las acciones y nexos de apoyo a la función judicial y Ministerio público para velar por el efectivo acceso a una justicia de calidad, oportuna y lograr una implementación del proceso penal que de efectivo cumplimiento a las garantías del debido proceso como derecho fundamental de todos los ecuatorianos.</a:t>
          </a:r>
        </a:p>
      </dgm:t>
    </dgm:pt>
    <dgm:pt modelId="{E77931FD-0779-4BFF-8384-B2B7712FE827}" type="parTrans" cxnId="{2C3A8231-4991-4E5E-97DE-CE15236E0C63}">
      <dgm:prSet/>
      <dgm:spPr/>
      <dgm:t>
        <a:bodyPr/>
        <a:lstStyle/>
        <a:p>
          <a:endParaRPr lang="es-EC"/>
        </a:p>
      </dgm:t>
    </dgm:pt>
    <dgm:pt modelId="{408509E3-9A6E-494E-98AB-5DC93BCD0F3E}" type="sibTrans" cxnId="{2C3A8231-4991-4E5E-97DE-CE15236E0C63}">
      <dgm:prSet/>
      <dgm:spPr/>
      <dgm:t>
        <a:bodyPr/>
        <a:lstStyle/>
        <a:p>
          <a:endParaRPr lang="es-EC"/>
        </a:p>
      </dgm:t>
    </dgm:pt>
    <dgm:pt modelId="{90C3FC77-7D72-4D15-8D79-C2359FCF85C6}">
      <dgm:prSet phldrT="[Texto]" custT="1"/>
      <dgm:spPr/>
      <dgm:t>
        <a:bodyPr/>
        <a:lstStyle/>
        <a:p>
          <a:r>
            <a:rPr lang="es-EC" sz="1000" b="1" dirty="0" smtClean="0"/>
            <a:t>MISIÓN: Velar por el acceso a una justicia oportuna, independiente y de calidad, promover la paz social, la plena vigencia de los Derechos Humanos, la regulación y el libre ejercicio de Cultos, mejorar la rehabilitación y reinserción social, mediante normas, políticas, programas y acciones coordinadas con las instituciones relacionadas.</a:t>
          </a:r>
          <a:endParaRPr lang="es-EC" sz="1000" dirty="0"/>
        </a:p>
      </dgm:t>
    </dgm:pt>
    <dgm:pt modelId="{180CE7EF-0088-419A-9063-20D8FE537767}" type="parTrans" cxnId="{BD04DB8F-6F9F-4221-925B-6BD3BCD428A0}">
      <dgm:prSet/>
      <dgm:spPr/>
      <dgm:t>
        <a:bodyPr/>
        <a:lstStyle/>
        <a:p>
          <a:endParaRPr lang="es-EC"/>
        </a:p>
      </dgm:t>
    </dgm:pt>
    <dgm:pt modelId="{D919486A-2B61-46C6-B7A9-091209244F43}" type="sibTrans" cxnId="{BD04DB8F-6F9F-4221-925B-6BD3BCD428A0}">
      <dgm:prSet/>
      <dgm:spPr/>
      <dgm:t>
        <a:bodyPr/>
        <a:lstStyle/>
        <a:p>
          <a:endParaRPr lang="es-EC"/>
        </a:p>
      </dgm:t>
    </dgm:pt>
    <dgm:pt modelId="{D3324AF8-D20D-41CF-9A16-68A85F0DA74F}">
      <dgm:prSet phldrT="[Texto]" custT="1"/>
      <dgm:spPr/>
      <dgm:t>
        <a:bodyPr/>
        <a:lstStyle/>
        <a:p>
          <a:r>
            <a:rPr lang="es-EC" sz="1050" b="1" dirty="0" smtClean="0"/>
            <a:t>VISIÓN: Al 2017 el Ministerio de Justicia, Derechos Humanos y Cultos habrán logrado la plena vigencia de  los Derechos Humanos, la transformación del sistema de justicia, la regulación del libre ejercicio de cultos al convertirse en un referente de gestión pública a nivel nacional e internacional.</a:t>
          </a:r>
          <a:endParaRPr lang="es-EC" sz="1050" dirty="0"/>
        </a:p>
      </dgm:t>
    </dgm:pt>
    <dgm:pt modelId="{684DB954-E902-41AE-9F60-B975C21A8B98}" type="parTrans" cxnId="{BF7A81D7-7584-4123-BA98-A8A478C86A3D}">
      <dgm:prSet/>
      <dgm:spPr/>
      <dgm:t>
        <a:bodyPr/>
        <a:lstStyle/>
        <a:p>
          <a:endParaRPr lang="es-EC"/>
        </a:p>
      </dgm:t>
    </dgm:pt>
    <dgm:pt modelId="{C3009F11-BCC6-41A3-9AC0-BEB67B79DD76}" type="sibTrans" cxnId="{BF7A81D7-7584-4123-BA98-A8A478C86A3D}">
      <dgm:prSet/>
      <dgm:spPr/>
      <dgm:t>
        <a:bodyPr/>
        <a:lstStyle/>
        <a:p>
          <a:endParaRPr lang="es-EC"/>
        </a:p>
      </dgm:t>
    </dgm:pt>
    <dgm:pt modelId="{2E8C2A08-3900-485B-82C2-F410B06B209E}" type="pres">
      <dgm:prSet presAssocID="{56B2C9A5-C828-4E14-9CC3-DB2B8F28D2DF}" presName="arrowDiagram" presStyleCnt="0">
        <dgm:presLayoutVars>
          <dgm:chMax val="5"/>
          <dgm:dir/>
          <dgm:resizeHandles val="exact"/>
        </dgm:presLayoutVars>
      </dgm:prSet>
      <dgm:spPr/>
    </dgm:pt>
    <dgm:pt modelId="{D81C4E35-34CD-4604-9A64-6D0513B3F3BC}" type="pres">
      <dgm:prSet presAssocID="{56B2C9A5-C828-4E14-9CC3-DB2B8F28D2DF}" presName="arrow" presStyleLbl="bgShp" presStyleIdx="0" presStyleCnt="1"/>
      <dgm:spPr/>
    </dgm:pt>
    <dgm:pt modelId="{B967E581-B769-45F5-8476-6A584863CEF5}" type="pres">
      <dgm:prSet presAssocID="{56B2C9A5-C828-4E14-9CC3-DB2B8F28D2DF}" presName="arrowDiagram3" presStyleCnt="0"/>
      <dgm:spPr/>
    </dgm:pt>
    <dgm:pt modelId="{C5061A46-BD9C-492C-9014-C99E96EA584D}" type="pres">
      <dgm:prSet presAssocID="{B143A64B-F6F7-414C-B920-1B4F8B04D752}" presName="bullet3a" presStyleLbl="node1" presStyleIdx="0" presStyleCnt="3"/>
      <dgm:spPr/>
    </dgm:pt>
    <dgm:pt modelId="{4832CCD7-2F90-43E9-B027-8FE0B4D089C1}" type="pres">
      <dgm:prSet presAssocID="{B143A64B-F6F7-414C-B920-1B4F8B04D752}" presName="textBox3a" presStyleLbl="revTx" presStyleIdx="0" presStyleCnt="3" custScaleX="112875" custScaleY="156723" custLinFactNeighborX="7153" custLinFactNeighborY="6580">
        <dgm:presLayoutVars>
          <dgm:bulletEnabled val="1"/>
        </dgm:presLayoutVars>
      </dgm:prSet>
      <dgm:spPr/>
      <dgm:t>
        <a:bodyPr/>
        <a:lstStyle/>
        <a:p>
          <a:endParaRPr lang="es-EC"/>
        </a:p>
      </dgm:t>
    </dgm:pt>
    <dgm:pt modelId="{36B45D74-2B2A-44E9-BE36-F25CFDEDBF37}" type="pres">
      <dgm:prSet presAssocID="{90C3FC77-7D72-4D15-8D79-C2359FCF85C6}" presName="bullet3b" presStyleLbl="node1" presStyleIdx="1" presStyleCnt="3"/>
      <dgm:spPr/>
    </dgm:pt>
    <dgm:pt modelId="{31B1B038-B8A1-466D-A9BD-9D3D605C7ACD}" type="pres">
      <dgm:prSet presAssocID="{90C3FC77-7D72-4D15-8D79-C2359FCF85C6}" presName="textBox3b" presStyleLbl="revTx" presStyleIdx="1" presStyleCnt="3" custScaleY="56862" custLinFactNeighborX="8333" custLinFactNeighborY="-25555">
        <dgm:presLayoutVars>
          <dgm:bulletEnabled val="1"/>
        </dgm:presLayoutVars>
      </dgm:prSet>
      <dgm:spPr/>
      <dgm:t>
        <a:bodyPr/>
        <a:lstStyle/>
        <a:p>
          <a:endParaRPr lang="es-EC"/>
        </a:p>
      </dgm:t>
    </dgm:pt>
    <dgm:pt modelId="{489B94C3-20CF-4ADF-9E0F-39FF147839F3}" type="pres">
      <dgm:prSet presAssocID="{D3324AF8-D20D-41CF-9A16-68A85F0DA74F}" presName="bullet3c" presStyleLbl="node1" presStyleIdx="2" presStyleCnt="3"/>
      <dgm:spPr/>
    </dgm:pt>
    <dgm:pt modelId="{3D4AD26D-7AB2-480E-BD54-C50EE1B743CA}" type="pres">
      <dgm:prSet presAssocID="{D3324AF8-D20D-41CF-9A16-68A85F0DA74F}" presName="textBox3c" presStyleLbl="revTx" presStyleIdx="2" presStyleCnt="3" custScaleY="40810" custLinFactNeighborX="7639" custLinFactNeighborY="-39766">
        <dgm:presLayoutVars>
          <dgm:bulletEnabled val="1"/>
        </dgm:presLayoutVars>
      </dgm:prSet>
      <dgm:spPr/>
      <dgm:t>
        <a:bodyPr/>
        <a:lstStyle/>
        <a:p>
          <a:endParaRPr lang="es-EC"/>
        </a:p>
      </dgm:t>
    </dgm:pt>
  </dgm:ptLst>
  <dgm:cxnLst>
    <dgm:cxn modelId="{2C3A8231-4991-4E5E-97DE-CE15236E0C63}" srcId="{56B2C9A5-C828-4E14-9CC3-DB2B8F28D2DF}" destId="{B143A64B-F6F7-414C-B920-1B4F8B04D752}" srcOrd="0" destOrd="0" parTransId="{E77931FD-0779-4BFF-8384-B2B7712FE827}" sibTransId="{408509E3-9A6E-494E-98AB-5DC93BCD0F3E}"/>
    <dgm:cxn modelId="{BD04DB8F-6F9F-4221-925B-6BD3BCD428A0}" srcId="{56B2C9A5-C828-4E14-9CC3-DB2B8F28D2DF}" destId="{90C3FC77-7D72-4D15-8D79-C2359FCF85C6}" srcOrd="1" destOrd="0" parTransId="{180CE7EF-0088-419A-9063-20D8FE537767}" sibTransId="{D919486A-2B61-46C6-B7A9-091209244F43}"/>
    <dgm:cxn modelId="{F4FFE67C-6693-46EB-8CF0-48109E8418CB}" type="presOf" srcId="{B143A64B-F6F7-414C-B920-1B4F8B04D752}" destId="{4832CCD7-2F90-43E9-B027-8FE0B4D089C1}" srcOrd="0" destOrd="0" presId="urn:microsoft.com/office/officeart/2005/8/layout/arrow2"/>
    <dgm:cxn modelId="{A8A3B333-961A-44F0-B58E-D168BAC33BE3}" type="presOf" srcId="{90C3FC77-7D72-4D15-8D79-C2359FCF85C6}" destId="{31B1B038-B8A1-466D-A9BD-9D3D605C7ACD}" srcOrd="0" destOrd="0" presId="urn:microsoft.com/office/officeart/2005/8/layout/arrow2"/>
    <dgm:cxn modelId="{BF7A81D7-7584-4123-BA98-A8A478C86A3D}" srcId="{56B2C9A5-C828-4E14-9CC3-DB2B8F28D2DF}" destId="{D3324AF8-D20D-41CF-9A16-68A85F0DA74F}" srcOrd="2" destOrd="0" parTransId="{684DB954-E902-41AE-9F60-B975C21A8B98}" sibTransId="{C3009F11-BCC6-41A3-9AC0-BEB67B79DD76}"/>
    <dgm:cxn modelId="{F760F0AD-0894-49B0-9C73-0DE24AC2464A}" type="presOf" srcId="{D3324AF8-D20D-41CF-9A16-68A85F0DA74F}" destId="{3D4AD26D-7AB2-480E-BD54-C50EE1B743CA}" srcOrd="0" destOrd="0" presId="urn:microsoft.com/office/officeart/2005/8/layout/arrow2"/>
    <dgm:cxn modelId="{3E4CC191-37F4-49C6-8A54-AC5572E6B102}" type="presOf" srcId="{56B2C9A5-C828-4E14-9CC3-DB2B8F28D2DF}" destId="{2E8C2A08-3900-485B-82C2-F410B06B209E}" srcOrd="0" destOrd="0" presId="urn:microsoft.com/office/officeart/2005/8/layout/arrow2"/>
    <dgm:cxn modelId="{330F8C24-056D-4E50-8BC3-DF346AFBB2A9}" type="presParOf" srcId="{2E8C2A08-3900-485B-82C2-F410B06B209E}" destId="{D81C4E35-34CD-4604-9A64-6D0513B3F3BC}" srcOrd="0" destOrd="0" presId="urn:microsoft.com/office/officeart/2005/8/layout/arrow2"/>
    <dgm:cxn modelId="{8AB1297C-50E3-498A-8609-FC900ACCAD48}" type="presParOf" srcId="{2E8C2A08-3900-485B-82C2-F410B06B209E}" destId="{B967E581-B769-45F5-8476-6A584863CEF5}" srcOrd="1" destOrd="0" presId="urn:microsoft.com/office/officeart/2005/8/layout/arrow2"/>
    <dgm:cxn modelId="{C6294AAF-6BEC-4FDE-AB84-6B6D36098D3D}" type="presParOf" srcId="{B967E581-B769-45F5-8476-6A584863CEF5}" destId="{C5061A46-BD9C-492C-9014-C99E96EA584D}" srcOrd="0" destOrd="0" presId="urn:microsoft.com/office/officeart/2005/8/layout/arrow2"/>
    <dgm:cxn modelId="{E62FD665-B879-444D-8FBB-5AD23BEA47BA}" type="presParOf" srcId="{B967E581-B769-45F5-8476-6A584863CEF5}" destId="{4832CCD7-2F90-43E9-B027-8FE0B4D089C1}" srcOrd="1" destOrd="0" presId="urn:microsoft.com/office/officeart/2005/8/layout/arrow2"/>
    <dgm:cxn modelId="{9C46CB57-8EDD-47D6-92F9-C8B4022CF465}" type="presParOf" srcId="{B967E581-B769-45F5-8476-6A584863CEF5}" destId="{36B45D74-2B2A-44E9-BE36-F25CFDEDBF37}" srcOrd="2" destOrd="0" presId="urn:microsoft.com/office/officeart/2005/8/layout/arrow2"/>
    <dgm:cxn modelId="{167E882D-A570-4253-A47B-71EA37662A52}" type="presParOf" srcId="{B967E581-B769-45F5-8476-6A584863CEF5}" destId="{31B1B038-B8A1-466D-A9BD-9D3D605C7ACD}" srcOrd="3" destOrd="0" presId="urn:microsoft.com/office/officeart/2005/8/layout/arrow2"/>
    <dgm:cxn modelId="{612DC7DB-20EF-4BA5-A10F-F63611D245D2}" type="presParOf" srcId="{B967E581-B769-45F5-8476-6A584863CEF5}" destId="{489B94C3-20CF-4ADF-9E0F-39FF147839F3}" srcOrd="4" destOrd="0" presId="urn:microsoft.com/office/officeart/2005/8/layout/arrow2"/>
    <dgm:cxn modelId="{78D80CA8-8129-4C5A-B91A-D0CE3C5ADB74}" type="presParOf" srcId="{B967E581-B769-45F5-8476-6A584863CEF5}" destId="{3D4AD26D-7AB2-480E-BD54-C50EE1B743CA}"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9 Garantizar la vigencia de los derechos y la justicia</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just"/>
          <a:r>
            <a:rPr lang="es-EC" b="1" dirty="0" smtClean="0"/>
            <a:t>9.5 Impulsar un sistema de rehabilitación social que posibilite el ejercicio de derechos y responsabilidades de las personas privadas de la libertad.</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MX" sz="1600" dirty="0" smtClean="0"/>
            <a:t>N/A</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1</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18B6CFDA-EF8A-4A8C-B6E2-A9B0592EEA7B}">
      <dgm:prSet phldrT="[Texto]"/>
      <dgm:spPr/>
      <dgm:t>
        <a:bodyPr/>
        <a:lstStyle/>
        <a:p>
          <a:pPr algn="ctr"/>
          <a:r>
            <a:rPr lang="es-MX" b="1" dirty="0" smtClean="0"/>
            <a:t>Meta :</a:t>
          </a:r>
        </a:p>
        <a:p>
          <a:pPr algn="just"/>
          <a:r>
            <a:rPr lang="es-EC" b="1" dirty="0" smtClean="0"/>
            <a:t>9.5.1 Reducir en un 60% el déficit en la capacidad instalada en los Centros de Rehabilitación Social al 2013</a:t>
          </a:r>
        </a:p>
        <a:p>
          <a:pPr algn="ctr"/>
          <a:r>
            <a:rPr lang="es-EC" b="1" dirty="0" smtClean="0"/>
            <a:t>Indicador:</a:t>
          </a:r>
        </a:p>
        <a:p>
          <a:pPr algn="just"/>
          <a:r>
            <a:rPr lang="es-EC" b="1" dirty="0" smtClean="0"/>
            <a:t>Porcentaje de déficit en la capacidad instalada en los centros de rehabilitación social</a:t>
          </a:r>
          <a:endParaRPr lang="es-MX" b="1" dirty="0"/>
        </a:p>
      </dgm:t>
    </dgm:pt>
    <dgm:pt modelId="{062A8815-9919-4615-A0D7-D13AD4FEB0A0}" type="parTrans" cxnId="{993ED441-8307-4B25-894E-BE68E76AADC5}">
      <dgm:prSet/>
      <dgm:spPr/>
      <dgm:t>
        <a:bodyPr/>
        <a:lstStyle/>
        <a:p>
          <a:endParaRPr lang="es-EC"/>
        </a:p>
      </dgm:t>
    </dgm:pt>
    <dgm:pt modelId="{FE71D353-D4C1-4B20-A3AA-22C0CEC2B545}" type="sibTrans" cxnId="{993ED441-8307-4B25-894E-BE68E76AADC5}">
      <dgm:prSet/>
      <dgm:spPr/>
      <dgm:t>
        <a:bodyPr/>
        <a:lstStyle/>
        <a:p>
          <a:endParaRPr lang="es-EC"/>
        </a:p>
      </dgm:t>
    </dgm:pt>
    <dgm:pt modelId="{CFE4EFF7-2E49-444F-B091-9DCF590EDAA5}">
      <dgm:prSet phldrT="[Texto]" custT="1"/>
      <dgm:spPr/>
      <dgm:t>
        <a:bodyPr/>
        <a:lstStyle/>
        <a:p>
          <a:r>
            <a:rPr lang="es-EC" sz="1400" b="1" dirty="0" smtClean="0"/>
            <a:t>Incrementar la rehabilitación y reinserción de las personas adultas y adolescentes en conflicto con la ley</a:t>
          </a:r>
          <a:endParaRPr lang="es-MX" sz="1400" dirty="0"/>
        </a:p>
      </dgm:t>
    </dgm:pt>
    <dgm:pt modelId="{C524AA89-8AA1-4C0A-8DF9-3CD08281EA6D}" type="parTrans" cxnId="{B59D7EC5-6027-4610-BC79-3E323E89A324}">
      <dgm:prSet/>
      <dgm:spPr/>
      <dgm:t>
        <a:bodyPr/>
        <a:lstStyle/>
        <a:p>
          <a:endParaRPr lang="es-EC"/>
        </a:p>
      </dgm:t>
    </dgm:pt>
    <dgm:pt modelId="{DF47302E-4975-4AEB-9DB9-28864A913C3C}" type="sibTrans" cxnId="{B59D7EC5-6027-4610-BC79-3E323E89A324}">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X="122744" custScaleY="110000" custLinFactY="-26804" custLinFactNeighborX="282" custLinFactNeighborY="-10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custScaleX="122744" custLinFactY="-27061" custLinFactNeighborX="282" custLinFactNeighborY="-100000">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FA5D55C7-14DA-49BA-8B2F-9B23E3CA3272}" type="pres">
      <dgm:prSet presAssocID="{18B6CFDA-EF8A-4A8C-B6E2-A9B0592EEA7B}" presName="oChild" presStyleLbl="fgAcc1" presStyleIdx="2" presStyleCnt="5" custScaleX="122744" custScaleY="143124" custLinFactY="-24917" custLinFactNeighborX="282" custLinFactNeighborY="-100000">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custScaleX="95327"/>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custScaleX="77114" custLinFactNeighborX="8815" custLinFactNeighborY="67"/>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3" presStyleCnt="5" custScaleX="17994" custScaleY="132892" custLinFactNeighborX="-52886" custLinFactNeighborY="-55354">
        <dgm:presLayoutVars>
          <dgm:bulletEnabled val="1"/>
        </dgm:presLayoutVars>
      </dgm:prSet>
      <dgm:spPr/>
      <dgm:t>
        <a:bodyPr/>
        <a:lstStyle/>
        <a:p>
          <a:endParaRPr lang="es-MX"/>
        </a:p>
      </dgm:t>
    </dgm:pt>
    <dgm:pt modelId="{419DE3D3-EE33-415E-B034-77110663EC49}" type="pres">
      <dgm:prSet presAssocID="{7C273D79-4C7B-4C54-88D7-32BAAD8903BD}" presName="centerSibTrans" presStyleCnt="0"/>
      <dgm:spPr/>
    </dgm:pt>
    <dgm:pt modelId="{5798403B-4F2E-4BD0-B14E-EA97995C9D4C}" type="pres">
      <dgm:prSet presAssocID="{CFE4EFF7-2E49-444F-B091-9DCF590EDAA5}" presName="cChild" presStyleLbl="fgAcc1" presStyleIdx="4" presStyleCnt="5" custScaleX="63283" custScaleY="132894" custLinFactX="5024" custLinFactNeighborX="100000" custLinFactNeighborY="751">
        <dgm:presLayoutVars>
          <dgm:bulletEnabled val="1"/>
        </dgm:presLayoutVars>
      </dgm:prSet>
      <dgm:spPr/>
      <dgm:t>
        <a:bodyPr/>
        <a:lstStyle/>
        <a:p>
          <a:endParaRPr lang="es-EC"/>
        </a:p>
      </dgm:t>
    </dgm:pt>
  </dgm:ptLst>
  <dgm:cxnLst>
    <dgm:cxn modelId="{BDA6F533-78ED-4FCA-BED0-16CBFC0AC57A}" srcId="{11A2E063-A162-471D-A254-551D86E000D4}" destId="{6E35E447-FB10-4B81-B5EC-5114227F78D0}" srcOrd="0" destOrd="0" parTransId="{11368A4F-7ADA-4A7E-B58C-CF113CF699F3}" sibTransId="{29CEE2D3-8410-4FB2-AFBF-3F35DA6B2397}"/>
    <dgm:cxn modelId="{617C8BB3-6D20-4FA8-A58F-CA100C661479}" type="presOf" srcId="{5C6AEF20-1B0F-4BAC-8782-697DA9BF0FDC}" destId="{8227DD52-5834-4E24-A7D9-385F1CF76A82}" srcOrd="0" destOrd="0" presId="urn:microsoft.com/office/officeart/2005/8/layout/target2"/>
    <dgm:cxn modelId="{AAD0CF04-CAFD-40E3-AD07-C8420B92182E}" type="presOf" srcId="{11A2E063-A162-471D-A254-551D86E000D4}" destId="{E104E90A-F655-4CD4-A26B-BB36FAE92B50}" srcOrd="0" destOrd="0" presId="urn:microsoft.com/office/officeart/2005/8/layout/target2"/>
    <dgm:cxn modelId="{DD3C98A7-DA12-4546-840E-625D98510C06}" type="presOf" srcId="{06D52B5A-C9E2-41E8-AE09-EDD776C6A8D8}" destId="{398EDC74-8C14-4049-A834-0B8DB547065F}" srcOrd="0" destOrd="0" presId="urn:microsoft.com/office/officeart/2005/8/layout/target2"/>
    <dgm:cxn modelId="{DF1375EB-4D7C-4E2F-ABC8-A9F193FCB76E}" type="presOf" srcId="{6E35E447-FB10-4B81-B5EC-5114227F78D0}" destId="{6700839B-EF45-41D3-B258-2FA5919832EE}" srcOrd="0" destOrd="0" presId="urn:microsoft.com/office/officeart/2005/8/layout/target2"/>
    <dgm:cxn modelId="{958735D4-4E2F-4057-8054-F1E67C8FE2AA}" type="presOf" srcId="{CFE4EFF7-2E49-444F-B091-9DCF590EDAA5}" destId="{5798403B-4F2E-4BD0-B14E-EA97995C9D4C}"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98D6A8A3-E8EE-449E-A41B-CA6C0FC0A0E5}" srcId="{11A2E063-A162-471D-A254-551D86E000D4}" destId="{FA7B90A1-94BF-413F-8319-D73109E8C121}" srcOrd="1" destOrd="0" parTransId="{49AC7231-2587-49DB-95F5-E590AE1AD9E2}" sibTransId="{CC65E50B-E194-4E71-A517-9EBBBFBF6742}"/>
    <dgm:cxn modelId="{B59D7EC5-6027-4610-BC79-3E323E89A324}" srcId="{E88C8B5C-17A1-455C-8E9F-F3708130C7AA}" destId="{CFE4EFF7-2E49-444F-B091-9DCF590EDAA5}" srcOrd="1" destOrd="0" parTransId="{C524AA89-8AA1-4C0A-8DF9-3CD08281EA6D}" sibTransId="{DF47302E-4975-4AEB-9DB9-28864A913C3C}"/>
    <dgm:cxn modelId="{3A54625E-049D-42EC-82E3-B9425BF6445A}" srcId="{6E35E447-FB10-4B81-B5EC-5114227F78D0}" destId="{5C6AEF20-1B0F-4BAC-8782-697DA9BF0FDC}" srcOrd="1" destOrd="0" parTransId="{0F28D695-6E8F-4A96-A13D-E4BF5A9DE6CC}" sibTransId="{A726B39E-96DD-40C2-8F33-021FFA9B597C}"/>
    <dgm:cxn modelId="{B2263680-7647-4FF8-9AD7-0FC6236025A1}" srcId="{11A2E063-A162-471D-A254-551D86E000D4}" destId="{E88C8B5C-17A1-455C-8E9F-F3708130C7AA}" srcOrd="2" destOrd="0" parTransId="{5A392D87-5184-49D2-BBE7-98F686A9BACB}" sibTransId="{C893F1C6-1488-4BA3-8F06-E06C0F60147A}"/>
    <dgm:cxn modelId="{A0510DF7-B857-466A-B864-29239B4976D9}" type="presOf" srcId="{18B6CFDA-EF8A-4A8C-B6E2-A9B0592EEA7B}" destId="{FA5D55C7-14DA-49BA-8B2F-9B23E3CA3272}" srcOrd="0" destOrd="0" presId="urn:microsoft.com/office/officeart/2005/8/layout/target2"/>
    <dgm:cxn modelId="{0718070E-FCB1-4BDE-B781-1DE757F6C5C6}" type="presOf" srcId="{E88C8B5C-17A1-455C-8E9F-F3708130C7AA}" destId="{B37B3C91-563C-47B6-AD3F-E5BDD9DF75FA}" srcOrd="0" destOrd="0" presId="urn:microsoft.com/office/officeart/2005/8/layout/target2"/>
    <dgm:cxn modelId="{FD4E10ED-C39C-4575-845A-4AC05221ACEE}" srcId="{E88C8B5C-17A1-455C-8E9F-F3708130C7AA}" destId="{EF02EF57-02F2-47A1-8571-F9812295390B}" srcOrd="0" destOrd="0" parTransId="{DF50D5E2-E431-495D-96F7-1C9E23B2DB47}" sibTransId="{7C273D79-4C7B-4C54-88D7-32BAAD8903BD}"/>
    <dgm:cxn modelId="{993ED441-8307-4B25-894E-BE68E76AADC5}" srcId="{6E35E447-FB10-4B81-B5EC-5114227F78D0}" destId="{18B6CFDA-EF8A-4A8C-B6E2-A9B0592EEA7B}" srcOrd="2" destOrd="0" parTransId="{062A8815-9919-4615-A0D7-D13AD4FEB0A0}" sibTransId="{FE71D353-D4C1-4B20-A3AA-22C0CEC2B545}"/>
    <dgm:cxn modelId="{DE6F71B5-E51C-448E-AA8E-7F4F8BA6B9A9}" type="presOf" srcId="{FA7B90A1-94BF-413F-8319-D73109E8C121}" destId="{938E9AE5-9B7F-4FDF-868D-A2A7DB342536}" srcOrd="0" destOrd="0" presId="urn:microsoft.com/office/officeart/2005/8/layout/target2"/>
    <dgm:cxn modelId="{7D7FFF37-1523-4CEB-9DBF-AEC98BEF7EBE}" type="presOf" srcId="{EF02EF57-02F2-47A1-8571-F9812295390B}" destId="{8B8C64DD-CBA6-4265-BFF1-6CFA8649FD3E}" srcOrd="0" destOrd="0" presId="urn:microsoft.com/office/officeart/2005/8/layout/target2"/>
    <dgm:cxn modelId="{11C64C0F-F744-49BE-8A8A-0CF433692AB2}" type="presParOf" srcId="{E104E90A-F655-4CD4-A26B-BB36FAE92B50}" destId="{28449A53-0DDE-40FD-8BAD-1713C135BD71}" srcOrd="0" destOrd="0" presId="urn:microsoft.com/office/officeart/2005/8/layout/target2"/>
    <dgm:cxn modelId="{809FEAAF-8008-4C79-8DC7-80B93A721BC7}" type="presParOf" srcId="{28449A53-0DDE-40FD-8BAD-1713C135BD71}" destId="{6700839B-EF45-41D3-B258-2FA5919832EE}" srcOrd="0" destOrd="0" presId="urn:microsoft.com/office/officeart/2005/8/layout/target2"/>
    <dgm:cxn modelId="{D2728E29-4E3E-42AB-A8E3-AD1289E5B724}" type="presParOf" srcId="{28449A53-0DDE-40FD-8BAD-1713C135BD71}" destId="{5B436A34-6E89-422A-8E90-ED0727F70069}" srcOrd="1" destOrd="0" presId="urn:microsoft.com/office/officeart/2005/8/layout/target2"/>
    <dgm:cxn modelId="{F71A2FD0-285C-4195-94E8-D94E1FF55F61}" type="presParOf" srcId="{5B436A34-6E89-422A-8E90-ED0727F70069}" destId="{398EDC74-8C14-4049-A834-0B8DB547065F}" srcOrd="0" destOrd="0" presId="urn:microsoft.com/office/officeart/2005/8/layout/target2"/>
    <dgm:cxn modelId="{4478C6DA-B1E3-4267-9370-65923F86D7CF}" type="presParOf" srcId="{5B436A34-6E89-422A-8E90-ED0727F70069}" destId="{12181F68-B0EE-4AB7-83A8-819C8F5F1218}" srcOrd="1" destOrd="0" presId="urn:microsoft.com/office/officeart/2005/8/layout/target2"/>
    <dgm:cxn modelId="{28166CB9-2C52-498D-BB82-EB91E7DF0FED}" type="presParOf" srcId="{5B436A34-6E89-422A-8E90-ED0727F70069}" destId="{8227DD52-5834-4E24-A7D9-385F1CF76A82}" srcOrd="2" destOrd="0" presId="urn:microsoft.com/office/officeart/2005/8/layout/target2"/>
    <dgm:cxn modelId="{DE50B593-34F4-4695-9F01-F4C897090D33}" type="presParOf" srcId="{5B436A34-6E89-422A-8E90-ED0727F70069}" destId="{2D5028C7-2BA9-490F-A9E4-EBE05F047988}" srcOrd="3" destOrd="0" presId="urn:microsoft.com/office/officeart/2005/8/layout/target2"/>
    <dgm:cxn modelId="{1A0EEC2E-D7C8-474D-B108-3034E414AEDF}" type="presParOf" srcId="{5B436A34-6E89-422A-8E90-ED0727F70069}" destId="{FA5D55C7-14DA-49BA-8B2F-9B23E3CA3272}" srcOrd="4" destOrd="0" presId="urn:microsoft.com/office/officeart/2005/8/layout/target2"/>
    <dgm:cxn modelId="{738664CB-0147-4EE2-83E6-068340D25AD5}" type="presParOf" srcId="{E104E90A-F655-4CD4-A26B-BB36FAE92B50}" destId="{24568228-1810-4AAB-826E-F19290F04D14}" srcOrd="1" destOrd="0" presId="urn:microsoft.com/office/officeart/2005/8/layout/target2"/>
    <dgm:cxn modelId="{191097B3-6F2E-42AC-9CC0-B02D7F26FB60}" type="presParOf" srcId="{24568228-1810-4AAB-826E-F19290F04D14}" destId="{938E9AE5-9B7F-4FDF-868D-A2A7DB342536}" srcOrd="0" destOrd="0" presId="urn:microsoft.com/office/officeart/2005/8/layout/target2"/>
    <dgm:cxn modelId="{1F88769F-D8D0-4857-9EDE-2F6452F73763}" type="presParOf" srcId="{24568228-1810-4AAB-826E-F19290F04D14}" destId="{052DE839-2C62-417A-AF96-7488616490D5}" srcOrd="1" destOrd="0" presId="urn:microsoft.com/office/officeart/2005/8/layout/target2"/>
    <dgm:cxn modelId="{E2AA1ED6-904C-4819-A669-7F85323930FD}" type="presParOf" srcId="{E104E90A-F655-4CD4-A26B-BB36FAE92B50}" destId="{79B5B538-B0A6-4090-B3B3-CB580179D537}" srcOrd="2" destOrd="0" presId="urn:microsoft.com/office/officeart/2005/8/layout/target2"/>
    <dgm:cxn modelId="{B1101F2B-4436-4223-92AA-F64E31DB49C5}" type="presParOf" srcId="{79B5B538-B0A6-4090-B3B3-CB580179D537}" destId="{B37B3C91-563C-47B6-AD3F-E5BDD9DF75FA}" srcOrd="0" destOrd="0" presId="urn:microsoft.com/office/officeart/2005/8/layout/target2"/>
    <dgm:cxn modelId="{D238E63B-BEE6-467A-9414-6B41C9258524}" type="presParOf" srcId="{79B5B538-B0A6-4090-B3B3-CB580179D537}" destId="{6E1972B2-1C69-41C7-92B3-4AE784843CDC}" srcOrd="1" destOrd="0" presId="urn:microsoft.com/office/officeart/2005/8/layout/target2"/>
    <dgm:cxn modelId="{EAA6A972-D103-4760-9F7D-07DD564D97A3}" type="presParOf" srcId="{6E1972B2-1C69-41C7-92B3-4AE784843CDC}" destId="{8B8C64DD-CBA6-4265-BFF1-6CFA8649FD3E}" srcOrd="0" destOrd="0" presId="urn:microsoft.com/office/officeart/2005/8/layout/target2"/>
    <dgm:cxn modelId="{942B4EB5-5629-41E0-91BC-E9B266801FC1}" type="presParOf" srcId="{6E1972B2-1C69-41C7-92B3-4AE784843CDC}" destId="{419DE3D3-EE33-415E-B034-77110663EC49}" srcOrd="1" destOrd="0" presId="urn:microsoft.com/office/officeart/2005/8/layout/target2"/>
    <dgm:cxn modelId="{70589DAD-6862-4327-B161-DE1021031167}" type="presParOf" srcId="{6E1972B2-1C69-41C7-92B3-4AE784843CDC}" destId="{5798403B-4F2E-4BD0-B14E-EA97995C9D4C}" srcOrd="2"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9 Garantizar la vigencia de los derechos y la justicia</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just"/>
          <a:r>
            <a:rPr lang="es-EC" b="1" dirty="0" smtClean="0"/>
            <a:t>9.4 Erradicar las prácticas de violencia contra las personas, pueblos y nacionalidades.</a:t>
          </a:r>
        </a:p>
        <a:p>
          <a:pPr algn="just"/>
          <a:r>
            <a:rPr lang="es-EC" b="1" dirty="0" smtClean="0"/>
            <a:t>9.5 Impulsar un sistema de rehabilitación social que posibilite el ejercicio de derechos y responsabilidades de las personas privadas de la libertad.</a:t>
          </a:r>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88C8B5C-17A1-455C-8E9F-F3708130C7AA}">
      <dgm:prSet phldrT="[Texto]"/>
      <dgm:spPr/>
      <dgm:t>
        <a:bodyPr/>
        <a:lstStyle/>
        <a:p>
          <a:pPr algn="ctr"/>
          <a:r>
            <a:rPr lang="es-EC" dirty="0" smtClean="0">
              <a:solidFill>
                <a:schemeClr val="bg1"/>
              </a:solidFill>
            </a:rPr>
            <a:t>OEI 2</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18B6CFDA-EF8A-4A8C-B6E2-A9B0592EEA7B}">
      <dgm:prSet phldrT="[Texto]"/>
      <dgm:spPr/>
      <dgm:t>
        <a:bodyPr/>
        <a:lstStyle/>
        <a:p>
          <a:pPr algn="ctr"/>
          <a:r>
            <a:rPr lang="es-MX" b="1" dirty="0" smtClean="0"/>
            <a:t>Meta :</a:t>
          </a:r>
        </a:p>
        <a:p>
          <a:pPr algn="just"/>
          <a:r>
            <a:rPr lang="es-EC" b="1" dirty="0" smtClean="0"/>
            <a:t>9.5.1 Reducir en un 60% el déficit en la capacidad instalada en los Centros de Rehabilitación Social al 2013 </a:t>
          </a:r>
        </a:p>
        <a:p>
          <a:pPr algn="ctr"/>
          <a:r>
            <a:rPr lang="es-EC" b="1" dirty="0" smtClean="0"/>
            <a:t>Indicador:</a:t>
          </a:r>
        </a:p>
        <a:p>
          <a:pPr algn="just"/>
          <a:r>
            <a:rPr lang="es-EC" b="1" dirty="0" smtClean="0"/>
            <a:t>Porcentaje de déficit en la capacidad instalada en los centros de rehabilitación social</a:t>
          </a:r>
          <a:endParaRPr lang="es-MX" b="1" dirty="0"/>
        </a:p>
      </dgm:t>
    </dgm:pt>
    <dgm:pt modelId="{062A8815-9919-4615-A0D7-D13AD4FEB0A0}" type="parTrans" cxnId="{993ED441-8307-4B25-894E-BE68E76AADC5}">
      <dgm:prSet/>
      <dgm:spPr/>
      <dgm:t>
        <a:bodyPr/>
        <a:lstStyle/>
        <a:p>
          <a:endParaRPr lang="es-EC"/>
        </a:p>
      </dgm:t>
    </dgm:pt>
    <dgm:pt modelId="{FE71D353-D4C1-4B20-A3AA-22C0CEC2B545}" type="sibTrans" cxnId="{993ED441-8307-4B25-894E-BE68E76AADC5}">
      <dgm:prSet/>
      <dgm:spPr/>
      <dgm:t>
        <a:bodyPr/>
        <a:lstStyle/>
        <a:p>
          <a:endParaRPr lang="es-EC"/>
        </a:p>
      </dgm:t>
    </dgm:pt>
    <dgm:pt modelId="{4696D63B-D92B-4CD5-A786-623897ED4DD5}">
      <dgm:prSet phldrT="[Texto]" custT="1"/>
      <dgm:spPr/>
      <dgm:t>
        <a:bodyPr/>
        <a:lstStyle/>
        <a:p>
          <a:r>
            <a:rPr lang="es-EC" sz="1600" b="1" dirty="0" smtClean="0"/>
            <a:t>Reducir los niveles de violencia, inseguridad y hacinamiento de los centros de atención a personas adultas y adolescentes en conflicto con la ley.</a:t>
          </a:r>
          <a:endParaRPr lang="es-MX" sz="1600" dirty="0"/>
        </a:p>
      </dgm:t>
    </dgm:pt>
    <dgm:pt modelId="{2E8D55EB-8B8D-45D2-9CC1-8E03E167ACE5}" type="sibTrans" cxnId="{82F6A8A4-D2EA-4329-9D7C-FAFDB11178EB}">
      <dgm:prSet/>
      <dgm:spPr/>
      <dgm:t>
        <a:bodyPr/>
        <a:lstStyle/>
        <a:p>
          <a:endParaRPr lang="es-EC"/>
        </a:p>
      </dgm:t>
    </dgm:pt>
    <dgm:pt modelId="{525B02D6-2C80-4D4C-B175-A57EA3927F9A}" type="parTrans" cxnId="{82F6A8A4-D2EA-4329-9D7C-FAFDB11178EB}">
      <dgm:prSet/>
      <dgm:spPr/>
      <dgm:t>
        <a:bodyPr/>
        <a:lstStyle/>
        <a:p>
          <a:endParaRPr lang="es-EC"/>
        </a:p>
      </dgm:t>
    </dgm:pt>
    <dgm:pt modelId="{EF02EF57-02F2-47A1-8571-F9812295390B}">
      <dgm:prSet phldrT="[Texto]" custT="1"/>
      <dgm:spPr/>
      <dgm:t>
        <a:bodyPr/>
        <a:lstStyle/>
        <a:p>
          <a:pPr algn="ctr"/>
          <a:r>
            <a:rPr lang="es-MX" sz="1600" dirty="0" smtClean="0"/>
            <a:t>N/A</a:t>
          </a:r>
          <a:endParaRPr lang="es-MX" sz="1600" dirty="0"/>
        </a:p>
      </dgm:t>
    </dgm:pt>
    <dgm:pt modelId="{7C273D79-4C7B-4C54-88D7-32BAAD8903BD}" type="sibTrans" cxnId="{FD4E10ED-C39C-4575-845A-4AC05221ACEE}">
      <dgm:prSet/>
      <dgm:spPr/>
      <dgm:t>
        <a:bodyPr/>
        <a:lstStyle/>
        <a:p>
          <a:endParaRPr lang="es-MX"/>
        </a:p>
      </dgm:t>
    </dgm:pt>
    <dgm:pt modelId="{DF50D5E2-E431-495D-96F7-1C9E23B2DB47}" type="parTrans" cxnId="{FD4E10ED-C39C-4575-845A-4AC05221ACEE}">
      <dgm:prSet/>
      <dgm:spPr/>
      <dgm:t>
        <a:bodyPr/>
        <a:lstStyle/>
        <a:p>
          <a:endParaRPr lang="es-MX"/>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X="134134" custScaleY="54183" custLinFactY="-26181" custLinFactNeighborX="13960" custLinFactNeighborY="-10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custScaleX="134134" custLinFactY="-18340" custLinFactNeighborX="11700" custLinFactNeighborY="-100000">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FA5D55C7-14DA-49BA-8B2F-9B23E3CA3272}" type="pres">
      <dgm:prSet presAssocID="{18B6CFDA-EF8A-4A8C-B6E2-A9B0592EEA7B}" presName="oChild" presStyleLbl="fgAcc1" presStyleIdx="2" presStyleCnt="5" custScaleX="134134" custScaleY="143124" custLinFactY="-19514" custLinFactNeighborX="11700" custLinFactNeighborY="-100000">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custScaleX="92416" custLinFactNeighborX="822" custLinFactNeighborY="2091"/>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custScaleX="71267" custScaleY="108415" custLinFactNeighborX="9426" custLinFactNeighborY="67"/>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3" presStyleCnt="5" custFlipHor="1" custScaleX="16110" custScaleY="128921" custLinFactX="391" custLinFactNeighborX="100000" custLinFactNeighborY="-57339">
        <dgm:presLayoutVars>
          <dgm:bulletEnabled val="1"/>
        </dgm:presLayoutVars>
      </dgm:prSet>
      <dgm:spPr/>
      <dgm:t>
        <a:bodyPr/>
        <a:lstStyle/>
        <a:p>
          <a:endParaRPr lang="es-MX"/>
        </a:p>
      </dgm:t>
    </dgm:pt>
    <dgm:pt modelId="{1E2C8D09-FB5A-4F2D-8EA1-75B9CC73905D}" type="pres">
      <dgm:prSet presAssocID="{7C273D79-4C7B-4C54-88D7-32BAAD8903BD}" presName="centerSibTrans" presStyleCnt="0"/>
      <dgm:spPr/>
    </dgm:pt>
    <dgm:pt modelId="{4B79EA1B-246A-4D99-AE80-F3CFF9C8FDB8}" type="pres">
      <dgm:prSet presAssocID="{4696D63B-D92B-4CD5-A786-623897ED4DD5}" presName="cChild" presStyleLbl="fgAcc1" presStyleIdx="4" presStyleCnt="5" custScaleX="72620" custScaleY="132894" custLinFactX="3187" custLinFactNeighborX="100000" custLinFactNeighborY="751">
        <dgm:presLayoutVars>
          <dgm:bulletEnabled val="1"/>
        </dgm:presLayoutVars>
      </dgm:prSet>
      <dgm:spPr/>
      <dgm:t>
        <a:bodyPr/>
        <a:lstStyle/>
        <a:p>
          <a:endParaRPr lang="es-EC"/>
        </a:p>
      </dgm:t>
    </dgm:pt>
  </dgm:ptLst>
  <dgm:cxnLst>
    <dgm:cxn modelId="{D8A2C5CE-5AF1-47C0-A988-41814F788677}" type="presOf" srcId="{FA7B90A1-94BF-413F-8319-D73109E8C121}" destId="{938E9AE5-9B7F-4FDF-868D-A2A7DB342536}" srcOrd="0" destOrd="0" presId="urn:microsoft.com/office/officeart/2005/8/layout/target2"/>
    <dgm:cxn modelId="{FD4E10ED-C39C-4575-845A-4AC05221ACEE}" srcId="{E88C8B5C-17A1-455C-8E9F-F3708130C7AA}" destId="{EF02EF57-02F2-47A1-8571-F9812295390B}" srcOrd="0" destOrd="0" parTransId="{DF50D5E2-E431-495D-96F7-1C9E23B2DB47}" sibTransId="{7C273D79-4C7B-4C54-88D7-32BAAD8903BD}"/>
    <dgm:cxn modelId="{FF2AC457-149A-4737-90F1-796E67B6A7E8}" type="presOf" srcId="{EF02EF57-02F2-47A1-8571-F9812295390B}" destId="{8B8C64DD-CBA6-4265-BFF1-6CFA8649FD3E}" srcOrd="0" destOrd="0" presId="urn:microsoft.com/office/officeart/2005/8/layout/target2"/>
    <dgm:cxn modelId="{49F8A5AD-6FD5-4FFD-B9EC-EDD5032638D5}" type="presOf" srcId="{5C6AEF20-1B0F-4BAC-8782-697DA9BF0FDC}" destId="{8227DD52-5834-4E24-A7D9-385F1CF76A82}" srcOrd="0" destOrd="0" presId="urn:microsoft.com/office/officeart/2005/8/layout/target2"/>
    <dgm:cxn modelId="{3572E66E-4668-4DC0-9719-1EA8498CCD3C}" type="presOf" srcId="{18B6CFDA-EF8A-4A8C-B6E2-A9B0592EEA7B}" destId="{FA5D55C7-14DA-49BA-8B2F-9B23E3CA3272}" srcOrd="0" destOrd="0" presId="urn:microsoft.com/office/officeart/2005/8/layout/target2"/>
    <dgm:cxn modelId="{82F6A8A4-D2EA-4329-9D7C-FAFDB11178EB}" srcId="{E88C8B5C-17A1-455C-8E9F-F3708130C7AA}" destId="{4696D63B-D92B-4CD5-A786-623897ED4DD5}" srcOrd="1" destOrd="0" parTransId="{525B02D6-2C80-4D4C-B175-A57EA3927F9A}" sibTransId="{2E8D55EB-8B8D-45D2-9CC1-8E03E167ACE5}"/>
    <dgm:cxn modelId="{BDA6F533-78ED-4FCA-BED0-16CBFC0AC57A}" srcId="{11A2E063-A162-471D-A254-551D86E000D4}" destId="{6E35E447-FB10-4B81-B5EC-5114227F78D0}" srcOrd="0" destOrd="0" parTransId="{11368A4F-7ADA-4A7E-B58C-CF113CF699F3}" sibTransId="{29CEE2D3-8410-4FB2-AFBF-3F35DA6B2397}"/>
    <dgm:cxn modelId="{993ED441-8307-4B25-894E-BE68E76AADC5}" srcId="{6E35E447-FB10-4B81-B5EC-5114227F78D0}" destId="{18B6CFDA-EF8A-4A8C-B6E2-A9B0592EEA7B}" srcOrd="2" destOrd="0" parTransId="{062A8815-9919-4615-A0D7-D13AD4FEB0A0}" sibTransId="{FE71D353-D4C1-4B20-A3AA-22C0CEC2B545}"/>
    <dgm:cxn modelId="{CDEC9EEB-3F7D-4EED-BBB3-5FDB7686BB3D}" type="presOf" srcId="{6E35E447-FB10-4B81-B5EC-5114227F78D0}" destId="{6700839B-EF45-41D3-B258-2FA5919832EE}" srcOrd="0" destOrd="0" presId="urn:microsoft.com/office/officeart/2005/8/layout/target2"/>
    <dgm:cxn modelId="{87BD959B-D98B-4742-BFC2-C2FD554D7642}" type="presOf" srcId="{4696D63B-D92B-4CD5-A786-623897ED4DD5}" destId="{4B79EA1B-246A-4D99-AE80-F3CFF9C8FDB8}" srcOrd="0" destOrd="0" presId="urn:microsoft.com/office/officeart/2005/8/layout/target2"/>
    <dgm:cxn modelId="{6A90F0E9-2244-44DC-9C73-00062DA05396}" type="presOf" srcId="{11A2E063-A162-471D-A254-551D86E000D4}" destId="{E104E90A-F655-4CD4-A26B-BB36FAE92B50}"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3A54625E-049D-42EC-82E3-B9425BF6445A}" srcId="{6E35E447-FB10-4B81-B5EC-5114227F78D0}" destId="{5C6AEF20-1B0F-4BAC-8782-697DA9BF0FDC}" srcOrd="1" destOrd="0" parTransId="{0F28D695-6E8F-4A96-A13D-E4BF5A9DE6CC}" sibTransId="{A726B39E-96DD-40C2-8F33-021FFA9B597C}"/>
    <dgm:cxn modelId="{D58DD1BB-1C40-471D-918A-D0D9CBE57913}" type="presOf" srcId="{E88C8B5C-17A1-455C-8E9F-F3708130C7AA}" destId="{B37B3C91-563C-47B6-AD3F-E5BDD9DF75FA}"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B2263680-7647-4FF8-9AD7-0FC6236025A1}" srcId="{11A2E063-A162-471D-A254-551D86E000D4}" destId="{E88C8B5C-17A1-455C-8E9F-F3708130C7AA}" srcOrd="2" destOrd="0" parTransId="{5A392D87-5184-49D2-BBE7-98F686A9BACB}" sibTransId="{C893F1C6-1488-4BA3-8F06-E06C0F60147A}"/>
    <dgm:cxn modelId="{1C8E3993-9DD5-462E-81FD-F4114ED0D6C4}" type="presOf" srcId="{06D52B5A-C9E2-41E8-AE09-EDD776C6A8D8}" destId="{398EDC74-8C14-4049-A834-0B8DB547065F}" srcOrd="0" destOrd="0" presId="urn:microsoft.com/office/officeart/2005/8/layout/target2"/>
    <dgm:cxn modelId="{3ECA416B-033E-48AA-BB98-7F7FD0CFA1CB}" type="presParOf" srcId="{E104E90A-F655-4CD4-A26B-BB36FAE92B50}" destId="{28449A53-0DDE-40FD-8BAD-1713C135BD71}" srcOrd="0" destOrd="0" presId="urn:microsoft.com/office/officeart/2005/8/layout/target2"/>
    <dgm:cxn modelId="{38026FD7-221A-4A16-816E-117314E81A47}" type="presParOf" srcId="{28449A53-0DDE-40FD-8BAD-1713C135BD71}" destId="{6700839B-EF45-41D3-B258-2FA5919832EE}" srcOrd="0" destOrd="0" presId="urn:microsoft.com/office/officeart/2005/8/layout/target2"/>
    <dgm:cxn modelId="{D660CF2E-9807-40BF-A1ED-BF7B3A9CDD6B}" type="presParOf" srcId="{28449A53-0DDE-40FD-8BAD-1713C135BD71}" destId="{5B436A34-6E89-422A-8E90-ED0727F70069}" srcOrd="1" destOrd="0" presId="urn:microsoft.com/office/officeart/2005/8/layout/target2"/>
    <dgm:cxn modelId="{DDAB3C71-9607-4B82-A41C-9DD43C080E51}" type="presParOf" srcId="{5B436A34-6E89-422A-8E90-ED0727F70069}" destId="{398EDC74-8C14-4049-A834-0B8DB547065F}" srcOrd="0" destOrd="0" presId="urn:microsoft.com/office/officeart/2005/8/layout/target2"/>
    <dgm:cxn modelId="{DC6F8353-A1CA-4D6C-BBC1-30212BF6039D}" type="presParOf" srcId="{5B436A34-6E89-422A-8E90-ED0727F70069}" destId="{12181F68-B0EE-4AB7-83A8-819C8F5F1218}" srcOrd="1" destOrd="0" presId="urn:microsoft.com/office/officeart/2005/8/layout/target2"/>
    <dgm:cxn modelId="{D360F3F5-70E2-419E-9A47-A504FD05E90C}" type="presParOf" srcId="{5B436A34-6E89-422A-8E90-ED0727F70069}" destId="{8227DD52-5834-4E24-A7D9-385F1CF76A82}" srcOrd="2" destOrd="0" presId="urn:microsoft.com/office/officeart/2005/8/layout/target2"/>
    <dgm:cxn modelId="{BCC40E95-70CF-489B-A24F-33B38CE91CDD}" type="presParOf" srcId="{5B436A34-6E89-422A-8E90-ED0727F70069}" destId="{2D5028C7-2BA9-490F-A9E4-EBE05F047988}" srcOrd="3" destOrd="0" presId="urn:microsoft.com/office/officeart/2005/8/layout/target2"/>
    <dgm:cxn modelId="{647E2924-35B5-4F8C-9F37-62588D884328}" type="presParOf" srcId="{5B436A34-6E89-422A-8E90-ED0727F70069}" destId="{FA5D55C7-14DA-49BA-8B2F-9B23E3CA3272}" srcOrd="4" destOrd="0" presId="urn:microsoft.com/office/officeart/2005/8/layout/target2"/>
    <dgm:cxn modelId="{1642CB15-5A9C-4620-B8D6-842A3289EF48}" type="presParOf" srcId="{E104E90A-F655-4CD4-A26B-BB36FAE92B50}" destId="{24568228-1810-4AAB-826E-F19290F04D14}" srcOrd="1" destOrd="0" presId="urn:microsoft.com/office/officeart/2005/8/layout/target2"/>
    <dgm:cxn modelId="{F1DA973F-B13A-4DCF-99C8-28A1EFA237B5}" type="presParOf" srcId="{24568228-1810-4AAB-826E-F19290F04D14}" destId="{938E9AE5-9B7F-4FDF-868D-A2A7DB342536}" srcOrd="0" destOrd="0" presId="urn:microsoft.com/office/officeart/2005/8/layout/target2"/>
    <dgm:cxn modelId="{ACC09359-719A-4DDA-AB73-B463AFFC0E9E}" type="presParOf" srcId="{24568228-1810-4AAB-826E-F19290F04D14}" destId="{052DE839-2C62-417A-AF96-7488616490D5}" srcOrd="1" destOrd="0" presId="urn:microsoft.com/office/officeart/2005/8/layout/target2"/>
    <dgm:cxn modelId="{F62C9454-FC73-4861-BDA3-C0E81CC72B27}" type="presParOf" srcId="{E104E90A-F655-4CD4-A26B-BB36FAE92B50}" destId="{79B5B538-B0A6-4090-B3B3-CB580179D537}" srcOrd="2" destOrd="0" presId="urn:microsoft.com/office/officeart/2005/8/layout/target2"/>
    <dgm:cxn modelId="{C799BFBF-DE5C-4019-9855-5EB9E41FC220}" type="presParOf" srcId="{79B5B538-B0A6-4090-B3B3-CB580179D537}" destId="{B37B3C91-563C-47B6-AD3F-E5BDD9DF75FA}" srcOrd="0" destOrd="0" presId="urn:microsoft.com/office/officeart/2005/8/layout/target2"/>
    <dgm:cxn modelId="{E811A94F-E7F6-43B7-8D4E-E6AD104A26E5}" type="presParOf" srcId="{79B5B538-B0A6-4090-B3B3-CB580179D537}" destId="{6E1972B2-1C69-41C7-92B3-4AE784843CDC}" srcOrd="1" destOrd="0" presId="urn:microsoft.com/office/officeart/2005/8/layout/target2"/>
    <dgm:cxn modelId="{4EAA735F-C174-4D74-8D60-35BEA58640FA}" type="presParOf" srcId="{6E1972B2-1C69-41C7-92B3-4AE784843CDC}" destId="{8B8C64DD-CBA6-4265-BFF1-6CFA8649FD3E}" srcOrd="0" destOrd="0" presId="urn:microsoft.com/office/officeart/2005/8/layout/target2"/>
    <dgm:cxn modelId="{931E3EC9-90B8-49ED-8553-B1C59567D02B}" type="presParOf" srcId="{6E1972B2-1C69-41C7-92B3-4AE784843CDC}" destId="{1E2C8D09-FB5A-4F2D-8EA1-75B9CC73905D}" srcOrd="1" destOrd="0" presId="urn:microsoft.com/office/officeart/2005/8/layout/target2"/>
    <dgm:cxn modelId="{4FB85B66-C061-40FE-9F65-2B41046CFFA8}" type="presParOf" srcId="{6E1972B2-1C69-41C7-92B3-4AE784843CDC}" destId="{4B79EA1B-246A-4D99-AE80-F3CFF9C8FDB8}" srcOrd="2"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9 Garantizar la vigencia de los derechos y la justicia</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just"/>
          <a:r>
            <a:rPr lang="es-EC" b="1" dirty="0" smtClean="0"/>
            <a:t>9.3 Impulsar una administración de justicia independiente, eficiente, eficaz, oportuna, imparcial, adecuada e integral.</a:t>
          </a:r>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MX" sz="1600" dirty="0" smtClean="0"/>
            <a:t>N/A</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3</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18B6CFDA-EF8A-4A8C-B6E2-A9B0592EEA7B}">
      <dgm:prSet phldrT="[Texto]"/>
      <dgm:spPr/>
      <dgm:t>
        <a:bodyPr/>
        <a:lstStyle/>
        <a:p>
          <a:pPr algn="ctr"/>
          <a:r>
            <a:rPr lang="es-MX" b="1" dirty="0" smtClean="0"/>
            <a:t>Meta :</a:t>
          </a:r>
        </a:p>
        <a:p>
          <a:pPr algn="just"/>
          <a:r>
            <a:rPr lang="es-EC" b="1" dirty="0" smtClean="0"/>
            <a:t>9.3.1 Alcanzar el 75% de resolución de causas penales al 2013.</a:t>
          </a:r>
        </a:p>
        <a:p>
          <a:pPr algn="just"/>
          <a:r>
            <a:rPr lang="es-EC" b="1" dirty="0" smtClean="0"/>
            <a:t>9.3.2 Alcanzar el 60% de eficiencia en la resolución de causas penales acumuladas al 2013</a:t>
          </a:r>
        </a:p>
        <a:p>
          <a:pPr algn="just"/>
          <a:r>
            <a:rPr lang="es-EC" b="1" dirty="0" smtClean="0"/>
            <a:t>Indicador:</a:t>
          </a:r>
        </a:p>
        <a:p>
          <a:pPr algn="just"/>
          <a:r>
            <a:rPr lang="es-EC" b="1" dirty="0" smtClean="0"/>
            <a:t>Porcentaje de resolución en el período t de las causas penales ingresadas en período t.</a:t>
          </a:r>
        </a:p>
        <a:p>
          <a:pPr algn="just"/>
          <a:r>
            <a:rPr lang="es-EC" b="1" dirty="0" smtClean="0"/>
            <a:t>Porcentaje de resolución de las causas acumuladas</a:t>
          </a:r>
          <a:endParaRPr lang="es-MX" b="1" dirty="0"/>
        </a:p>
      </dgm:t>
    </dgm:pt>
    <dgm:pt modelId="{062A8815-9919-4615-A0D7-D13AD4FEB0A0}" type="parTrans" cxnId="{993ED441-8307-4B25-894E-BE68E76AADC5}">
      <dgm:prSet/>
      <dgm:spPr/>
      <dgm:t>
        <a:bodyPr/>
        <a:lstStyle/>
        <a:p>
          <a:endParaRPr lang="es-EC"/>
        </a:p>
      </dgm:t>
    </dgm:pt>
    <dgm:pt modelId="{FE71D353-D4C1-4B20-A3AA-22C0CEC2B545}" type="sibTrans" cxnId="{993ED441-8307-4B25-894E-BE68E76AADC5}">
      <dgm:prSet/>
      <dgm:spPr/>
      <dgm:t>
        <a:bodyPr/>
        <a:lstStyle/>
        <a:p>
          <a:endParaRPr lang="es-EC"/>
        </a:p>
      </dgm:t>
    </dgm:pt>
    <dgm:pt modelId="{6F520FE5-EED2-4119-BAC3-D30AA7212FD0}">
      <dgm:prSet phldrT="[Texto]" custT="1"/>
      <dgm:spPr/>
      <dgm:t>
        <a:bodyPr/>
        <a:lstStyle/>
        <a:p>
          <a:r>
            <a:rPr lang="es-EC" sz="1600" b="1" dirty="0" smtClean="0"/>
            <a:t>Incrementar la efectividad de coordinación entre todos los actores del sector justicia</a:t>
          </a:r>
          <a:r>
            <a:rPr lang="es-EC" sz="600" b="1" dirty="0" smtClean="0"/>
            <a:t>.</a:t>
          </a:r>
          <a:endParaRPr lang="es-MX" sz="600" dirty="0"/>
        </a:p>
      </dgm:t>
    </dgm:pt>
    <dgm:pt modelId="{A1E12EB5-E152-4E1D-8C27-41794BE33200}" type="parTrans" cxnId="{62B38501-A0C4-414E-A139-D0A9A41101B9}">
      <dgm:prSet/>
      <dgm:spPr/>
      <dgm:t>
        <a:bodyPr/>
        <a:lstStyle/>
        <a:p>
          <a:endParaRPr lang="es-EC"/>
        </a:p>
      </dgm:t>
    </dgm:pt>
    <dgm:pt modelId="{A2F29E79-6F1F-4F11-8DB3-992D5CDCA199}" type="sibTrans" cxnId="{62B38501-A0C4-414E-A139-D0A9A41101B9}">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X="145523" custScaleY="54183" custLinFactY="-27069" custLinFactNeighborX="31544" custLinFactNeighborY="-10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custScaleX="150423" custScaleY="63605" custLinFactY="-24868" custLinFactNeighborX="32001" custLinFactNeighborY="-100000">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FA5D55C7-14DA-49BA-8B2F-9B23E3CA3272}" type="pres">
      <dgm:prSet presAssocID="{18B6CFDA-EF8A-4A8C-B6E2-A9B0592EEA7B}" presName="oChild" presStyleLbl="fgAcc1" presStyleIdx="2" presStyleCnt="5" custScaleX="156806" custScaleY="188710" custLinFactY="-24513" custLinFactNeighborX="31856" custLinFactNeighborY="-100000">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custScaleX="86712" custLinFactNeighborX="4510" custLinFactNeighborY="-314"/>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custScaleX="70121" custLinFactNeighborX="12478" custLinFactNeighborY="-4141"/>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3" presStyleCnt="5" custScaleX="14540" custScaleY="110218" custLinFactX="7833" custLinFactNeighborX="100000" custLinFactNeighborY="-74053">
        <dgm:presLayoutVars>
          <dgm:bulletEnabled val="1"/>
        </dgm:presLayoutVars>
      </dgm:prSet>
      <dgm:spPr/>
      <dgm:t>
        <a:bodyPr/>
        <a:lstStyle/>
        <a:p>
          <a:endParaRPr lang="es-MX"/>
        </a:p>
      </dgm:t>
    </dgm:pt>
    <dgm:pt modelId="{1F766678-1A9A-4938-9115-F4EE7DDEF772}" type="pres">
      <dgm:prSet presAssocID="{7C273D79-4C7B-4C54-88D7-32BAAD8903BD}" presName="centerSibTrans" presStyleCnt="0"/>
      <dgm:spPr/>
    </dgm:pt>
    <dgm:pt modelId="{C1700DC1-4680-4AE7-863D-46BD4312C731}" type="pres">
      <dgm:prSet presAssocID="{6F520FE5-EED2-4119-BAC3-D30AA7212FD0}" presName="cChild" presStyleLbl="fgAcc1" presStyleIdx="4" presStyleCnt="5" custScaleX="66760" custScaleY="114193" custLinFactX="10859" custLinFactNeighborX="100000" custLinFactNeighborY="-8600">
        <dgm:presLayoutVars>
          <dgm:bulletEnabled val="1"/>
        </dgm:presLayoutVars>
      </dgm:prSet>
      <dgm:spPr/>
      <dgm:t>
        <a:bodyPr/>
        <a:lstStyle/>
        <a:p>
          <a:endParaRPr lang="es-EC"/>
        </a:p>
      </dgm:t>
    </dgm:pt>
  </dgm:ptLst>
  <dgm:cxnLst>
    <dgm:cxn modelId="{BDA6F533-78ED-4FCA-BED0-16CBFC0AC57A}" srcId="{11A2E063-A162-471D-A254-551D86E000D4}" destId="{6E35E447-FB10-4B81-B5EC-5114227F78D0}" srcOrd="0" destOrd="0" parTransId="{11368A4F-7ADA-4A7E-B58C-CF113CF699F3}" sibTransId="{29CEE2D3-8410-4FB2-AFBF-3F35DA6B2397}"/>
    <dgm:cxn modelId="{1A5B928C-0C88-464B-9807-E7E701EC9F12}" type="presOf" srcId="{6F520FE5-EED2-4119-BAC3-D30AA7212FD0}" destId="{C1700DC1-4680-4AE7-863D-46BD4312C731}" srcOrd="0" destOrd="0" presId="urn:microsoft.com/office/officeart/2005/8/layout/target2"/>
    <dgm:cxn modelId="{62B38501-A0C4-414E-A139-D0A9A41101B9}" srcId="{E88C8B5C-17A1-455C-8E9F-F3708130C7AA}" destId="{6F520FE5-EED2-4119-BAC3-D30AA7212FD0}" srcOrd="1" destOrd="0" parTransId="{A1E12EB5-E152-4E1D-8C27-41794BE33200}" sibTransId="{A2F29E79-6F1F-4F11-8DB3-992D5CDCA199}"/>
    <dgm:cxn modelId="{FAE22444-B12A-4F75-B107-86FF10F36737}" type="presOf" srcId="{E88C8B5C-17A1-455C-8E9F-F3708130C7AA}" destId="{B37B3C91-563C-47B6-AD3F-E5BDD9DF75FA}"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F7BC29FD-DA39-446A-AD75-30458B171D78}" type="presOf" srcId="{6E35E447-FB10-4B81-B5EC-5114227F78D0}" destId="{6700839B-EF45-41D3-B258-2FA5919832EE}" srcOrd="0" destOrd="0" presId="urn:microsoft.com/office/officeart/2005/8/layout/target2"/>
    <dgm:cxn modelId="{D70811C6-0CA8-4B74-8F88-158E2C3CA097}" type="presOf" srcId="{EF02EF57-02F2-47A1-8571-F9812295390B}" destId="{8B8C64DD-CBA6-4265-BFF1-6CFA8649FD3E}" srcOrd="0" destOrd="0" presId="urn:microsoft.com/office/officeart/2005/8/layout/target2"/>
    <dgm:cxn modelId="{3CBC7E04-0E03-4425-A102-6704989C1D91}" type="presOf" srcId="{11A2E063-A162-471D-A254-551D86E000D4}" destId="{E104E90A-F655-4CD4-A26B-BB36FAE92B50}"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3A54625E-049D-42EC-82E3-B9425BF6445A}" srcId="{6E35E447-FB10-4B81-B5EC-5114227F78D0}" destId="{5C6AEF20-1B0F-4BAC-8782-697DA9BF0FDC}" srcOrd="1" destOrd="0" parTransId="{0F28D695-6E8F-4A96-A13D-E4BF5A9DE6CC}" sibTransId="{A726B39E-96DD-40C2-8F33-021FFA9B597C}"/>
    <dgm:cxn modelId="{6595D314-C657-4AC0-AD07-1D093743D6D9}" type="presOf" srcId="{FA7B90A1-94BF-413F-8319-D73109E8C121}" destId="{938E9AE5-9B7F-4FDF-868D-A2A7DB342536}" srcOrd="0" destOrd="0" presId="urn:microsoft.com/office/officeart/2005/8/layout/target2"/>
    <dgm:cxn modelId="{359A5868-E60B-4301-9F72-0845AF6BC178}" type="presOf" srcId="{06D52B5A-C9E2-41E8-AE09-EDD776C6A8D8}" destId="{398EDC74-8C14-4049-A834-0B8DB547065F}" srcOrd="0" destOrd="0" presId="urn:microsoft.com/office/officeart/2005/8/layout/target2"/>
    <dgm:cxn modelId="{42A12CE0-1C55-44F8-A23C-AC4531BE78E7}" type="presOf" srcId="{18B6CFDA-EF8A-4A8C-B6E2-A9B0592EEA7B}" destId="{FA5D55C7-14DA-49BA-8B2F-9B23E3CA3272}" srcOrd="0" destOrd="0" presId="urn:microsoft.com/office/officeart/2005/8/layout/target2"/>
    <dgm:cxn modelId="{59655C39-BA95-4A09-9DD5-AC2FA3977063}" type="presOf" srcId="{5C6AEF20-1B0F-4BAC-8782-697DA9BF0FDC}" destId="{8227DD52-5834-4E24-A7D9-385F1CF76A82}" srcOrd="0" destOrd="0" presId="urn:microsoft.com/office/officeart/2005/8/layout/target2"/>
    <dgm:cxn modelId="{B2263680-7647-4FF8-9AD7-0FC6236025A1}" srcId="{11A2E063-A162-471D-A254-551D86E000D4}" destId="{E88C8B5C-17A1-455C-8E9F-F3708130C7AA}" srcOrd="2" destOrd="0" parTransId="{5A392D87-5184-49D2-BBE7-98F686A9BACB}" sibTransId="{C893F1C6-1488-4BA3-8F06-E06C0F60147A}"/>
    <dgm:cxn modelId="{FD4E10ED-C39C-4575-845A-4AC05221ACEE}" srcId="{E88C8B5C-17A1-455C-8E9F-F3708130C7AA}" destId="{EF02EF57-02F2-47A1-8571-F9812295390B}" srcOrd="0" destOrd="0" parTransId="{DF50D5E2-E431-495D-96F7-1C9E23B2DB47}" sibTransId="{7C273D79-4C7B-4C54-88D7-32BAAD8903BD}"/>
    <dgm:cxn modelId="{993ED441-8307-4B25-894E-BE68E76AADC5}" srcId="{6E35E447-FB10-4B81-B5EC-5114227F78D0}" destId="{18B6CFDA-EF8A-4A8C-B6E2-A9B0592EEA7B}" srcOrd="2" destOrd="0" parTransId="{062A8815-9919-4615-A0D7-D13AD4FEB0A0}" sibTransId="{FE71D353-D4C1-4B20-A3AA-22C0CEC2B545}"/>
    <dgm:cxn modelId="{8F2D5081-CB2F-4EF8-BC4D-C1F64CE536AA}" type="presParOf" srcId="{E104E90A-F655-4CD4-A26B-BB36FAE92B50}" destId="{28449A53-0DDE-40FD-8BAD-1713C135BD71}" srcOrd="0" destOrd="0" presId="urn:microsoft.com/office/officeart/2005/8/layout/target2"/>
    <dgm:cxn modelId="{F4D36F8E-7AEF-4DCE-A9EE-E9E78D1678F9}" type="presParOf" srcId="{28449A53-0DDE-40FD-8BAD-1713C135BD71}" destId="{6700839B-EF45-41D3-B258-2FA5919832EE}" srcOrd="0" destOrd="0" presId="urn:microsoft.com/office/officeart/2005/8/layout/target2"/>
    <dgm:cxn modelId="{39353FAC-679D-477E-8EFE-0D7CA201D754}" type="presParOf" srcId="{28449A53-0DDE-40FD-8BAD-1713C135BD71}" destId="{5B436A34-6E89-422A-8E90-ED0727F70069}" srcOrd="1" destOrd="0" presId="urn:microsoft.com/office/officeart/2005/8/layout/target2"/>
    <dgm:cxn modelId="{DFC0D349-6811-4578-BB18-7A39D6FEF6DA}" type="presParOf" srcId="{5B436A34-6E89-422A-8E90-ED0727F70069}" destId="{398EDC74-8C14-4049-A834-0B8DB547065F}" srcOrd="0" destOrd="0" presId="urn:microsoft.com/office/officeart/2005/8/layout/target2"/>
    <dgm:cxn modelId="{2B799032-1E2C-4915-918B-0821BABEB7D5}" type="presParOf" srcId="{5B436A34-6E89-422A-8E90-ED0727F70069}" destId="{12181F68-B0EE-4AB7-83A8-819C8F5F1218}" srcOrd="1" destOrd="0" presId="urn:microsoft.com/office/officeart/2005/8/layout/target2"/>
    <dgm:cxn modelId="{9F572856-44ED-4B36-98F0-6DABA5F3A658}" type="presParOf" srcId="{5B436A34-6E89-422A-8E90-ED0727F70069}" destId="{8227DD52-5834-4E24-A7D9-385F1CF76A82}" srcOrd="2" destOrd="0" presId="urn:microsoft.com/office/officeart/2005/8/layout/target2"/>
    <dgm:cxn modelId="{25FB839E-1F6A-4AAC-8B3F-9C567F7425B6}" type="presParOf" srcId="{5B436A34-6E89-422A-8E90-ED0727F70069}" destId="{2D5028C7-2BA9-490F-A9E4-EBE05F047988}" srcOrd="3" destOrd="0" presId="urn:microsoft.com/office/officeart/2005/8/layout/target2"/>
    <dgm:cxn modelId="{2FFBBB52-4BD1-4021-A63C-B64ED33E73CB}" type="presParOf" srcId="{5B436A34-6E89-422A-8E90-ED0727F70069}" destId="{FA5D55C7-14DA-49BA-8B2F-9B23E3CA3272}" srcOrd="4" destOrd="0" presId="urn:microsoft.com/office/officeart/2005/8/layout/target2"/>
    <dgm:cxn modelId="{3E2A6B52-232D-4693-A21B-BC1EFC02FA06}" type="presParOf" srcId="{E104E90A-F655-4CD4-A26B-BB36FAE92B50}" destId="{24568228-1810-4AAB-826E-F19290F04D14}" srcOrd="1" destOrd="0" presId="urn:microsoft.com/office/officeart/2005/8/layout/target2"/>
    <dgm:cxn modelId="{FAB7AD0F-8DBB-451A-A205-AB2EE7A432D3}" type="presParOf" srcId="{24568228-1810-4AAB-826E-F19290F04D14}" destId="{938E9AE5-9B7F-4FDF-868D-A2A7DB342536}" srcOrd="0" destOrd="0" presId="urn:microsoft.com/office/officeart/2005/8/layout/target2"/>
    <dgm:cxn modelId="{3E47C71D-0EA9-4A94-85D5-1A757D1D702A}" type="presParOf" srcId="{24568228-1810-4AAB-826E-F19290F04D14}" destId="{052DE839-2C62-417A-AF96-7488616490D5}" srcOrd="1" destOrd="0" presId="urn:microsoft.com/office/officeart/2005/8/layout/target2"/>
    <dgm:cxn modelId="{53E8BDBA-DB77-451A-8D4F-2AB0042038CD}" type="presParOf" srcId="{E104E90A-F655-4CD4-A26B-BB36FAE92B50}" destId="{79B5B538-B0A6-4090-B3B3-CB580179D537}" srcOrd="2" destOrd="0" presId="urn:microsoft.com/office/officeart/2005/8/layout/target2"/>
    <dgm:cxn modelId="{0857030B-50A8-4057-9249-FA2364B427D7}" type="presParOf" srcId="{79B5B538-B0A6-4090-B3B3-CB580179D537}" destId="{B37B3C91-563C-47B6-AD3F-E5BDD9DF75FA}" srcOrd="0" destOrd="0" presId="urn:microsoft.com/office/officeart/2005/8/layout/target2"/>
    <dgm:cxn modelId="{4B77626F-3D5C-4D64-9C34-4CBBA7F10B4A}" type="presParOf" srcId="{79B5B538-B0A6-4090-B3B3-CB580179D537}" destId="{6E1972B2-1C69-41C7-92B3-4AE784843CDC}" srcOrd="1" destOrd="0" presId="urn:microsoft.com/office/officeart/2005/8/layout/target2"/>
    <dgm:cxn modelId="{BD014372-1233-4EDA-92D4-FBB51B761C19}" type="presParOf" srcId="{6E1972B2-1C69-41C7-92B3-4AE784843CDC}" destId="{8B8C64DD-CBA6-4265-BFF1-6CFA8649FD3E}" srcOrd="0" destOrd="0" presId="urn:microsoft.com/office/officeart/2005/8/layout/target2"/>
    <dgm:cxn modelId="{5EC0718D-62A2-42E7-A36F-CDEECE974C12}" type="presParOf" srcId="{6E1972B2-1C69-41C7-92B3-4AE784843CDC}" destId="{1F766678-1A9A-4938-9115-F4EE7DDEF772}" srcOrd="1" destOrd="0" presId="urn:microsoft.com/office/officeart/2005/8/layout/target2"/>
    <dgm:cxn modelId="{DBF13914-AFE3-4402-9D80-460C852F0D38}" type="presParOf" srcId="{6E1972B2-1C69-41C7-92B3-4AE784843CDC}" destId="{C1700DC1-4680-4AE7-863D-46BD4312C731}" srcOrd="2"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9 Garantizar la vigencia de los derechos y la justicia</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just"/>
          <a:r>
            <a:rPr lang="es-EC" b="1" dirty="0" smtClean="0"/>
            <a:t>9.1 Aplicar y practicar el pluralismo jurídico, respetando los derechos constitucionales.</a:t>
          </a:r>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MX" sz="1600" smtClean="0"/>
            <a:t>N/A</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4</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18B6CFDA-EF8A-4A8C-B6E2-A9B0592EEA7B}">
      <dgm:prSet phldrT="[Texto]"/>
      <dgm:spPr/>
      <dgm:t>
        <a:bodyPr/>
        <a:lstStyle/>
        <a:p>
          <a:pPr algn="ctr"/>
          <a:r>
            <a:rPr lang="es-MX" b="1" dirty="0" smtClean="0"/>
            <a:t>Meta :</a:t>
          </a:r>
        </a:p>
        <a:p>
          <a:pPr algn="ctr"/>
          <a:r>
            <a:rPr lang="es-EC" b="1" dirty="0" smtClean="0"/>
            <a:t>s/n</a:t>
          </a:r>
        </a:p>
        <a:p>
          <a:pPr algn="ctr"/>
          <a:r>
            <a:rPr lang="es-EC" b="1" dirty="0" smtClean="0"/>
            <a:t>Indicador:</a:t>
          </a:r>
        </a:p>
        <a:p>
          <a:pPr algn="ctr"/>
          <a:r>
            <a:rPr lang="es-EC" b="1" dirty="0" smtClean="0"/>
            <a:t>s/n</a:t>
          </a:r>
        </a:p>
      </dgm:t>
    </dgm:pt>
    <dgm:pt modelId="{062A8815-9919-4615-A0D7-D13AD4FEB0A0}" type="parTrans" cxnId="{993ED441-8307-4B25-894E-BE68E76AADC5}">
      <dgm:prSet/>
      <dgm:spPr/>
      <dgm:t>
        <a:bodyPr/>
        <a:lstStyle/>
        <a:p>
          <a:endParaRPr lang="es-EC"/>
        </a:p>
      </dgm:t>
    </dgm:pt>
    <dgm:pt modelId="{FE71D353-D4C1-4B20-A3AA-22C0CEC2B545}" type="sibTrans" cxnId="{993ED441-8307-4B25-894E-BE68E76AADC5}">
      <dgm:prSet/>
      <dgm:spPr/>
      <dgm:t>
        <a:bodyPr/>
        <a:lstStyle/>
        <a:p>
          <a:endParaRPr lang="es-EC"/>
        </a:p>
      </dgm:t>
    </dgm:pt>
    <dgm:pt modelId="{F58ACB7A-CF1D-4CBA-AF57-446C55FB92C1}">
      <dgm:prSet phldrT="[Texto]" custT="1"/>
      <dgm:spPr/>
      <dgm:t>
        <a:bodyPr/>
        <a:lstStyle/>
        <a:p>
          <a:r>
            <a:rPr lang="es-EC" sz="1600" b="1" dirty="0" smtClean="0"/>
            <a:t>Reducir el numero de causas en las que se afecte las garantías al debido proceso.</a:t>
          </a:r>
          <a:endParaRPr lang="es-MX" sz="1600" dirty="0"/>
        </a:p>
      </dgm:t>
    </dgm:pt>
    <dgm:pt modelId="{CD20A640-2F0C-4990-B3EF-F0AFC0D0B739}" type="parTrans" cxnId="{C84FE888-A104-4966-BE16-4E4DEEDBB1C3}">
      <dgm:prSet/>
      <dgm:spPr/>
      <dgm:t>
        <a:bodyPr/>
        <a:lstStyle/>
        <a:p>
          <a:endParaRPr lang="es-EC"/>
        </a:p>
      </dgm:t>
    </dgm:pt>
    <dgm:pt modelId="{2923797A-59A1-4576-B15C-236A2FDE5864}" type="sibTrans" cxnId="{C84FE888-A104-4966-BE16-4E4DEEDBB1C3}">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X="137067" custScaleY="52523" custLinFactY="-7046" custLinFactNeighborX="9562" custLinFactNeighborY="-10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custScaleX="134072" custScaleY="63605" custLinFactY="-1981" custLinFactNeighborX="11671" custLinFactNeighborY="-100000">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FA5D55C7-14DA-49BA-8B2F-9B23E3CA3272}" type="pres">
      <dgm:prSet presAssocID="{18B6CFDA-EF8A-4A8C-B6E2-A9B0592EEA7B}" presName="oChild" presStyleLbl="fgAcc1" presStyleIdx="2" presStyleCnt="5" custScaleX="117598" custScaleY="43977" custLinFactNeighborX="8486" custLinFactNeighborY="11366">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custScaleX="92722" custLinFactNeighborX="304" custLinFactNeighborY="2091"/>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custScaleX="69177" custLinFactNeighborX="10604" custLinFactNeighborY="67"/>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3" presStyleCnt="5" custScaleX="17340" custScaleY="128921" custLinFactX="1631" custLinFactNeighborX="100000" custLinFactNeighborY="-46002">
        <dgm:presLayoutVars>
          <dgm:bulletEnabled val="1"/>
        </dgm:presLayoutVars>
      </dgm:prSet>
      <dgm:spPr/>
      <dgm:t>
        <a:bodyPr/>
        <a:lstStyle/>
        <a:p>
          <a:endParaRPr lang="es-MX"/>
        </a:p>
      </dgm:t>
    </dgm:pt>
    <dgm:pt modelId="{0CA46E98-4E1F-4DC4-90D4-0ED60279493B}" type="pres">
      <dgm:prSet presAssocID="{7C273D79-4C7B-4C54-88D7-32BAAD8903BD}" presName="centerSibTrans" presStyleCnt="0"/>
      <dgm:spPr/>
    </dgm:pt>
    <dgm:pt modelId="{FFE7AC4C-1A3F-4AAC-B042-7D57CD8487E9}" type="pres">
      <dgm:prSet presAssocID="{F58ACB7A-CF1D-4CBA-AF57-446C55FB92C1}" presName="cChild" presStyleLbl="fgAcc1" presStyleIdx="4" presStyleCnt="5" custScaleX="62337" custScaleY="132894" custLinFactX="8019" custLinFactNeighborX="100000" custLinFactNeighborY="1566">
        <dgm:presLayoutVars>
          <dgm:bulletEnabled val="1"/>
        </dgm:presLayoutVars>
      </dgm:prSet>
      <dgm:spPr/>
      <dgm:t>
        <a:bodyPr/>
        <a:lstStyle/>
        <a:p>
          <a:endParaRPr lang="es-EC"/>
        </a:p>
      </dgm:t>
    </dgm:pt>
  </dgm:ptLst>
  <dgm:cxnLst>
    <dgm:cxn modelId="{FD4E10ED-C39C-4575-845A-4AC05221ACEE}" srcId="{E88C8B5C-17A1-455C-8E9F-F3708130C7AA}" destId="{EF02EF57-02F2-47A1-8571-F9812295390B}" srcOrd="0" destOrd="0" parTransId="{DF50D5E2-E431-495D-96F7-1C9E23B2DB47}" sibTransId="{7C273D79-4C7B-4C54-88D7-32BAAD8903BD}"/>
    <dgm:cxn modelId="{298AD616-DCB2-4FD6-86C2-9792FE0323CC}" type="presOf" srcId="{E88C8B5C-17A1-455C-8E9F-F3708130C7AA}" destId="{B37B3C91-563C-47B6-AD3F-E5BDD9DF75FA}" srcOrd="0" destOrd="0" presId="urn:microsoft.com/office/officeart/2005/8/layout/target2"/>
    <dgm:cxn modelId="{B86359C9-C3CF-4EE5-9AD6-058079F952FA}" type="presOf" srcId="{FA7B90A1-94BF-413F-8319-D73109E8C121}" destId="{938E9AE5-9B7F-4FDF-868D-A2A7DB342536}" srcOrd="0" destOrd="0" presId="urn:microsoft.com/office/officeart/2005/8/layout/target2"/>
    <dgm:cxn modelId="{0E634043-3424-4E10-8671-4A9937B8CEB1}" type="presOf" srcId="{06D52B5A-C9E2-41E8-AE09-EDD776C6A8D8}" destId="{398EDC74-8C14-4049-A834-0B8DB547065F}" srcOrd="0" destOrd="0" presId="urn:microsoft.com/office/officeart/2005/8/layout/target2"/>
    <dgm:cxn modelId="{4893D49A-E6F4-495D-996A-7D2D2D1B622F}" type="presOf" srcId="{11A2E063-A162-471D-A254-551D86E000D4}" destId="{E104E90A-F655-4CD4-A26B-BB36FAE92B50}"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7F92D43D-AFD8-45E9-9165-1336CD665023}" type="presOf" srcId="{EF02EF57-02F2-47A1-8571-F9812295390B}" destId="{8B8C64DD-CBA6-4265-BFF1-6CFA8649FD3E}" srcOrd="0" destOrd="0" presId="urn:microsoft.com/office/officeart/2005/8/layout/target2"/>
    <dgm:cxn modelId="{2935AC8B-B1C2-4C52-8AD7-2A168C05504F}" type="presOf" srcId="{6E35E447-FB10-4B81-B5EC-5114227F78D0}" destId="{6700839B-EF45-41D3-B258-2FA5919832EE}" srcOrd="0" destOrd="0" presId="urn:microsoft.com/office/officeart/2005/8/layout/target2"/>
    <dgm:cxn modelId="{993ED441-8307-4B25-894E-BE68E76AADC5}" srcId="{6E35E447-FB10-4B81-B5EC-5114227F78D0}" destId="{18B6CFDA-EF8A-4A8C-B6E2-A9B0592EEA7B}" srcOrd="2" destOrd="0" parTransId="{062A8815-9919-4615-A0D7-D13AD4FEB0A0}" sibTransId="{FE71D353-D4C1-4B20-A3AA-22C0CEC2B545}"/>
    <dgm:cxn modelId="{3C87BC85-D616-4A55-AA7F-180788924167}" type="presOf" srcId="{18B6CFDA-EF8A-4A8C-B6E2-A9B0592EEA7B}" destId="{FA5D55C7-14DA-49BA-8B2F-9B23E3CA3272}"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3A54625E-049D-42EC-82E3-B9425BF6445A}" srcId="{6E35E447-FB10-4B81-B5EC-5114227F78D0}" destId="{5C6AEF20-1B0F-4BAC-8782-697DA9BF0FDC}" srcOrd="1" destOrd="0" parTransId="{0F28D695-6E8F-4A96-A13D-E4BF5A9DE6CC}" sibTransId="{A726B39E-96DD-40C2-8F33-021FFA9B597C}"/>
    <dgm:cxn modelId="{5CAAAAAD-8927-4F9A-BC21-97FC945F6331}" type="presOf" srcId="{5C6AEF20-1B0F-4BAC-8782-697DA9BF0FDC}" destId="{8227DD52-5834-4E24-A7D9-385F1CF76A82}" srcOrd="0" destOrd="0" presId="urn:microsoft.com/office/officeart/2005/8/layout/target2"/>
    <dgm:cxn modelId="{106910A8-64C0-4CBC-921B-AAD59C770B9C}" type="presOf" srcId="{F58ACB7A-CF1D-4CBA-AF57-446C55FB92C1}" destId="{FFE7AC4C-1A3F-4AAC-B042-7D57CD8487E9}"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C84FE888-A104-4966-BE16-4E4DEEDBB1C3}" srcId="{E88C8B5C-17A1-455C-8E9F-F3708130C7AA}" destId="{F58ACB7A-CF1D-4CBA-AF57-446C55FB92C1}" srcOrd="1" destOrd="0" parTransId="{CD20A640-2F0C-4990-B3EF-F0AFC0D0B739}" sibTransId="{2923797A-59A1-4576-B15C-236A2FDE5864}"/>
    <dgm:cxn modelId="{B2263680-7647-4FF8-9AD7-0FC6236025A1}" srcId="{11A2E063-A162-471D-A254-551D86E000D4}" destId="{E88C8B5C-17A1-455C-8E9F-F3708130C7AA}" srcOrd="2" destOrd="0" parTransId="{5A392D87-5184-49D2-BBE7-98F686A9BACB}" sibTransId="{C893F1C6-1488-4BA3-8F06-E06C0F60147A}"/>
    <dgm:cxn modelId="{E4720D09-EEAD-48A9-BCFE-4116B25C005A}" type="presParOf" srcId="{E104E90A-F655-4CD4-A26B-BB36FAE92B50}" destId="{28449A53-0DDE-40FD-8BAD-1713C135BD71}" srcOrd="0" destOrd="0" presId="urn:microsoft.com/office/officeart/2005/8/layout/target2"/>
    <dgm:cxn modelId="{0BCBA70B-51FB-4A33-8116-FE6466141C85}" type="presParOf" srcId="{28449A53-0DDE-40FD-8BAD-1713C135BD71}" destId="{6700839B-EF45-41D3-B258-2FA5919832EE}" srcOrd="0" destOrd="0" presId="urn:microsoft.com/office/officeart/2005/8/layout/target2"/>
    <dgm:cxn modelId="{9D8707C1-E7C6-416F-A427-6F9B8230EE28}" type="presParOf" srcId="{28449A53-0DDE-40FD-8BAD-1713C135BD71}" destId="{5B436A34-6E89-422A-8E90-ED0727F70069}" srcOrd="1" destOrd="0" presId="urn:microsoft.com/office/officeart/2005/8/layout/target2"/>
    <dgm:cxn modelId="{115D2ADD-6ED1-477C-81BB-F5DCAD4C2560}" type="presParOf" srcId="{5B436A34-6E89-422A-8E90-ED0727F70069}" destId="{398EDC74-8C14-4049-A834-0B8DB547065F}" srcOrd="0" destOrd="0" presId="urn:microsoft.com/office/officeart/2005/8/layout/target2"/>
    <dgm:cxn modelId="{83083F83-2BDB-42F5-8CAC-E86C7AA8771F}" type="presParOf" srcId="{5B436A34-6E89-422A-8E90-ED0727F70069}" destId="{12181F68-B0EE-4AB7-83A8-819C8F5F1218}" srcOrd="1" destOrd="0" presId="urn:microsoft.com/office/officeart/2005/8/layout/target2"/>
    <dgm:cxn modelId="{3BC31351-DAF6-47FD-863F-AFCAB3567F18}" type="presParOf" srcId="{5B436A34-6E89-422A-8E90-ED0727F70069}" destId="{8227DD52-5834-4E24-A7D9-385F1CF76A82}" srcOrd="2" destOrd="0" presId="urn:microsoft.com/office/officeart/2005/8/layout/target2"/>
    <dgm:cxn modelId="{46190192-30DC-40FC-9158-40EA3A4521C2}" type="presParOf" srcId="{5B436A34-6E89-422A-8E90-ED0727F70069}" destId="{2D5028C7-2BA9-490F-A9E4-EBE05F047988}" srcOrd="3" destOrd="0" presId="urn:microsoft.com/office/officeart/2005/8/layout/target2"/>
    <dgm:cxn modelId="{5932DCC5-EBFB-4190-8711-884266A4BF45}" type="presParOf" srcId="{5B436A34-6E89-422A-8E90-ED0727F70069}" destId="{FA5D55C7-14DA-49BA-8B2F-9B23E3CA3272}" srcOrd="4" destOrd="0" presId="urn:microsoft.com/office/officeart/2005/8/layout/target2"/>
    <dgm:cxn modelId="{6CA9CAAF-A9D5-4EDB-9558-48799C183B1B}" type="presParOf" srcId="{E104E90A-F655-4CD4-A26B-BB36FAE92B50}" destId="{24568228-1810-4AAB-826E-F19290F04D14}" srcOrd="1" destOrd="0" presId="urn:microsoft.com/office/officeart/2005/8/layout/target2"/>
    <dgm:cxn modelId="{B6AE9896-207E-4F9E-B480-1D1C641933D9}" type="presParOf" srcId="{24568228-1810-4AAB-826E-F19290F04D14}" destId="{938E9AE5-9B7F-4FDF-868D-A2A7DB342536}" srcOrd="0" destOrd="0" presId="urn:microsoft.com/office/officeart/2005/8/layout/target2"/>
    <dgm:cxn modelId="{E876B848-3388-4ECD-BD24-61DCC8609174}" type="presParOf" srcId="{24568228-1810-4AAB-826E-F19290F04D14}" destId="{052DE839-2C62-417A-AF96-7488616490D5}" srcOrd="1" destOrd="0" presId="urn:microsoft.com/office/officeart/2005/8/layout/target2"/>
    <dgm:cxn modelId="{EECB8C90-EBDA-421B-A130-D80388C704D3}" type="presParOf" srcId="{E104E90A-F655-4CD4-A26B-BB36FAE92B50}" destId="{79B5B538-B0A6-4090-B3B3-CB580179D537}" srcOrd="2" destOrd="0" presId="urn:microsoft.com/office/officeart/2005/8/layout/target2"/>
    <dgm:cxn modelId="{47AF05E3-9555-407E-8212-8D789767B105}" type="presParOf" srcId="{79B5B538-B0A6-4090-B3B3-CB580179D537}" destId="{B37B3C91-563C-47B6-AD3F-E5BDD9DF75FA}" srcOrd="0" destOrd="0" presId="urn:microsoft.com/office/officeart/2005/8/layout/target2"/>
    <dgm:cxn modelId="{D19854B8-42C0-4534-8368-712D3E34D128}" type="presParOf" srcId="{79B5B538-B0A6-4090-B3B3-CB580179D537}" destId="{6E1972B2-1C69-41C7-92B3-4AE784843CDC}" srcOrd="1" destOrd="0" presId="urn:microsoft.com/office/officeart/2005/8/layout/target2"/>
    <dgm:cxn modelId="{FB024374-CEF2-4746-B1C2-615E3A4A7935}" type="presParOf" srcId="{6E1972B2-1C69-41C7-92B3-4AE784843CDC}" destId="{8B8C64DD-CBA6-4265-BFF1-6CFA8649FD3E}" srcOrd="0" destOrd="0" presId="urn:microsoft.com/office/officeart/2005/8/layout/target2"/>
    <dgm:cxn modelId="{ACE8EE72-0022-43A4-8CC2-6AC689C16772}" type="presParOf" srcId="{6E1972B2-1C69-41C7-92B3-4AE784843CDC}" destId="{0CA46E98-4E1F-4DC4-90D4-0ED60279493B}" srcOrd="1" destOrd="0" presId="urn:microsoft.com/office/officeart/2005/8/layout/target2"/>
    <dgm:cxn modelId="{338697AE-FA10-46A0-BFCD-8CBB6AC6D1B5}" type="presParOf" srcId="{6E1972B2-1C69-41C7-92B3-4AE784843CDC}" destId="{FFE7AC4C-1A3F-4AAC-B042-7D57CD8487E9}" srcOrd="2"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9 Garantizar la vigencia de los derechos y la justicia</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just"/>
          <a:r>
            <a:rPr lang="es-EC" b="1" dirty="0" smtClean="0"/>
            <a:t>9.6 Promover el conocimiento y procesos de formación jurídica para la población.</a:t>
          </a:r>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MX" sz="1600" smtClean="0"/>
            <a:t>N/A</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5</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18B6CFDA-EF8A-4A8C-B6E2-A9B0592EEA7B}">
      <dgm:prSet phldrT="[Texto]"/>
      <dgm:spPr/>
      <dgm:t>
        <a:bodyPr/>
        <a:lstStyle/>
        <a:p>
          <a:pPr algn="ctr"/>
          <a:r>
            <a:rPr lang="es-MX" b="1" dirty="0" smtClean="0"/>
            <a:t>Meta :</a:t>
          </a:r>
        </a:p>
        <a:p>
          <a:pPr algn="ctr"/>
          <a:r>
            <a:rPr lang="es-EC" b="1" dirty="0" smtClean="0"/>
            <a:t>s/n</a:t>
          </a:r>
        </a:p>
        <a:p>
          <a:pPr algn="ctr"/>
          <a:r>
            <a:rPr lang="es-EC" b="1" dirty="0" smtClean="0"/>
            <a:t>Indicador:</a:t>
          </a:r>
        </a:p>
        <a:p>
          <a:pPr algn="ctr"/>
          <a:r>
            <a:rPr lang="es-EC" b="1" dirty="0" smtClean="0"/>
            <a:t>s/n</a:t>
          </a:r>
        </a:p>
      </dgm:t>
    </dgm:pt>
    <dgm:pt modelId="{062A8815-9919-4615-A0D7-D13AD4FEB0A0}" type="parTrans" cxnId="{993ED441-8307-4B25-894E-BE68E76AADC5}">
      <dgm:prSet/>
      <dgm:spPr/>
      <dgm:t>
        <a:bodyPr/>
        <a:lstStyle/>
        <a:p>
          <a:endParaRPr lang="es-EC"/>
        </a:p>
      </dgm:t>
    </dgm:pt>
    <dgm:pt modelId="{FE71D353-D4C1-4B20-A3AA-22C0CEC2B545}" type="sibTrans" cxnId="{993ED441-8307-4B25-894E-BE68E76AADC5}">
      <dgm:prSet/>
      <dgm:spPr/>
      <dgm:t>
        <a:bodyPr/>
        <a:lstStyle/>
        <a:p>
          <a:endParaRPr lang="es-EC"/>
        </a:p>
      </dgm:t>
    </dgm:pt>
    <dgm:pt modelId="{F58ACB7A-CF1D-4CBA-AF57-446C55FB92C1}">
      <dgm:prSet phldrT="[Texto]" custT="1"/>
      <dgm:spPr/>
      <dgm:t>
        <a:bodyPr/>
        <a:lstStyle/>
        <a:p>
          <a:r>
            <a:rPr lang="es-EC" sz="1600" b="1" dirty="0" smtClean="0"/>
            <a:t>Incrementar el numero de proyectos de ley del sector justicia y otros determinados por el poder ejecutivo.</a:t>
          </a:r>
          <a:endParaRPr lang="es-MX" sz="1600" dirty="0"/>
        </a:p>
      </dgm:t>
    </dgm:pt>
    <dgm:pt modelId="{CD20A640-2F0C-4990-B3EF-F0AFC0D0B739}" type="parTrans" cxnId="{C84FE888-A104-4966-BE16-4E4DEEDBB1C3}">
      <dgm:prSet/>
      <dgm:spPr/>
      <dgm:t>
        <a:bodyPr/>
        <a:lstStyle/>
        <a:p>
          <a:endParaRPr lang="es-EC"/>
        </a:p>
      </dgm:t>
    </dgm:pt>
    <dgm:pt modelId="{2923797A-59A1-4576-B15C-236A2FDE5864}" type="sibTrans" cxnId="{C84FE888-A104-4966-BE16-4E4DEEDBB1C3}">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X="125678" custScaleY="52523" custLinFactY="-7046" custLinFactNeighborX="9562" custLinFactNeighborY="-10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custScaleX="121460" custScaleY="63605" custLinFactY="-1981" custLinFactNeighborX="11671" custLinFactNeighborY="-100000">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FA5D55C7-14DA-49BA-8B2F-9B23E3CA3272}" type="pres">
      <dgm:prSet presAssocID="{18B6CFDA-EF8A-4A8C-B6E2-A9B0592EEA7B}" presName="oChild" presStyleLbl="fgAcc1" presStyleIdx="2" presStyleCnt="5" custScaleX="117602" custScaleY="43977" custLinFactNeighborX="8486" custLinFactNeighborY="11366">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custScaleX="92722" custLinFactNeighborX="304" custLinFactNeighborY="2091"/>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custScaleX="69177" custLinFactNeighborX="10604" custLinFactNeighborY="67"/>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3" presStyleCnt="5" custScaleX="17340" custScaleY="128921" custLinFactX="1631" custLinFactNeighborX="100000" custLinFactNeighborY="-46002">
        <dgm:presLayoutVars>
          <dgm:bulletEnabled val="1"/>
        </dgm:presLayoutVars>
      </dgm:prSet>
      <dgm:spPr/>
      <dgm:t>
        <a:bodyPr/>
        <a:lstStyle/>
        <a:p>
          <a:endParaRPr lang="es-MX"/>
        </a:p>
      </dgm:t>
    </dgm:pt>
    <dgm:pt modelId="{0CA46E98-4E1F-4DC4-90D4-0ED60279493B}" type="pres">
      <dgm:prSet presAssocID="{7C273D79-4C7B-4C54-88D7-32BAAD8903BD}" presName="centerSibTrans" presStyleCnt="0"/>
      <dgm:spPr/>
    </dgm:pt>
    <dgm:pt modelId="{FFE7AC4C-1A3F-4AAC-B042-7D57CD8487E9}" type="pres">
      <dgm:prSet presAssocID="{F58ACB7A-CF1D-4CBA-AF57-446C55FB92C1}" presName="cChild" presStyleLbl="fgAcc1" presStyleIdx="4" presStyleCnt="5" custScaleX="62337" custScaleY="132894" custLinFactX="8019" custLinFactNeighborX="100000" custLinFactNeighborY="1566">
        <dgm:presLayoutVars>
          <dgm:bulletEnabled val="1"/>
        </dgm:presLayoutVars>
      </dgm:prSet>
      <dgm:spPr/>
      <dgm:t>
        <a:bodyPr/>
        <a:lstStyle/>
        <a:p>
          <a:endParaRPr lang="es-EC"/>
        </a:p>
      </dgm:t>
    </dgm:pt>
  </dgm:ptLst>
  <dgm:cxnLst>
    <dgm:cxn modelId="{FD4E10ED-C39C-4575-845A-4AC05221ACEE}" srcId="{E88C8B5C-17A1-455C-8E9F-F3708130C7AA}" destId="{EF02EF57-02F2-47A1-8571-F9812295390B}" srcOrd="0" destOrd="0" parTransId="{DF50D5E2-E431-495D-96F7-1C9E23B2DB47}" sibTransId="{7C273D79-4C7B-4C54-88D7-32BAAD8903BD}"/>
    <dgm:cxn modelId="{C24E5F48-BAB4-4F67-9C66-079216EE335C}" type="presOf" srcId="{18B6CFDA-EF8A-4A8C-B6E2-A9B0592EEA7B}" destId="{FA5D55C7-14DA-49BA-8B2F-9B23E3CA3272}" srcOrd="0" destOrd="0" presId="urn:microsoft.com/office/officeart/2005/8/layout/target2"/>
    <dgm:cxn modelId="{9AF606BB-7A46-4C64-BFA2-19A7E367E83E}" type="presOf" srcId="{FA7B90A1-94BF-413F-8319-D73109E8C121}" destId="{938E9AE5-9B7F-4FDF-868D-A2A7DB342536}" srcOrd="0" destOrd="0" presId="urn:microsoft.com/office/officeart/2005/8/layout/target2"/>
    <dgm:cxn modelId="{D6FF8FE7-730A-4BB3-A6F3-74F41166B4A7}" type="presOf" srcId="{E88C8B5C-17A1-455C-8E9F-F3708130C7AA}" destId="{B37B3C91-563C-47B6-AD3F-E5BDD9DF75FA}"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527059E3-321A-48CD-AD64-75A0A59FD031}" type="presOf" srcId="{6E35E447-FB10-4B81-B5EC-5114227F78D0}" destId="{6700839B-EF45-41D3-B258-2FA5919832EE}" srcOrd="0" destOrd="0" presId="urn:microsoft.com/office/officeart/2005/8/layout/target2"/>
    <dgm:cxn modelId="{993ED441-8307-4B25-894E-BE68E76AADC5}" srcId="{6E35E447-FB10-4B81-B5EC-5114227F78D0}" destId="{18B6CFDA-EF8A-4A8C-B6E2-A9B0592EEA7B}" srcOrd="2" destOrd="0" parTransId="{062A8815-9919-4615-A0D7-D13AD4FEB0A0}" sibTransId="{FE71D353-D4C1-4B20-A3AA-22C0CEC2B545}"/>
    <dgm:cxn modelId="{27F27675-960D-4090-8AB1-2BD28DF38B9D}" type="presOf" srcId="{11A2E063-A162-471D-A254-551D86E000D4}" destId="{E104E90A-F655-4CD4-A26B-BB36FAE92B50}"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3A54625E-049D-42EC-82E3-B9425BF6445A}" srcId="{6E35E447-FB10-4B81-B5EC-5114227F78D0}" destId="{5C6AEF20-1B0F-4BAC-8782-697DA9BF0FDC}" srcOrd="1" destOrd="0" parTransId="{0F28D695-6E8F-4A96-A13D-E4BF5A9DE6CC}" sibTransId="{A726B39E-96DD-40C2-8F33-021FFA9B597C}"/>
    <dgm:cxn modelId="{2B463754-9659-4A06-92FC-4761C5B32952}" type="presOf" srcId="{5C6AEF20-1B0F-4BAC-8782-697DA9BF0FDC}" destId="{8227DD52-5834-4E24-A7D9-385F1CF76A82}" srcOrd="0" destOrd="0" presId="urn:microsoft.com/office/officeart/2005/8/layout/target2"/>
    <dgm:cxn modelId="{2599BD35-0CE7-427F-9044-1E456E52241F}" type="presOf" srcId="{EF02EF57-02F2-47A1-8571-F9812295390B}" destId="{8B8C64DD-CBA6-4265-BFF1-6CFA8649FD3E}" srcOrd="0" destOrd="0" presId="urn:microsoft.com/office/officeart/2005/8/layout/target2"/>
    <dgm:cxn modelId="{B45DFE5A-5693-4218-A0A0-E7D02475D42F}" type="presOf" srcId="{06D52B5A-C9E2-41E8-AE09-EDD776C6A8D8}" destId="{398EDC74-8C14-4049-A834-0B8DB547065F}"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E750F2DB-DAB8-4CA9-9618-9B93D6B32A45}" type="presOf" srcId="{F58ACB7A-CF1D-4CBA-AF57-446C55FB92C1}" destId="{FFE7AC4C-1A3F-4AAC-B042-7D57CD8487E9}" srcOrd="0" destOrd="0" presId="urn:microsoft.com/office/officeart/2005/8/layout/target2"/>
    <dgm:cxn modelId="{C84FE888-A104-4966-BE16-4E4DEEDBB1C3}" srcId="{E88C8B5C-17A1-455C-8E9F-F3708130C7AA}" destId="{F58ACB7A-CF1D-4CBA-AF57-446C55FB92C1}" srcOrd="1" destOrd="0" parTransId="{CD20A640-2F0C-4990-B3EF-F0AFC0D0B739}" sibTransId="{2923797A-59A1-4576-B15C-236A2FDE5864}"/>
    <dgm:cxn modelId="{B2263680-7647-4FF8-9AD7-0FC6236025A1}" srcId="{11A2E063-A162-471D-A254-551D86E000D4}" destId="{E88C8B5C-17A1-455C-8E9F-F3708130C7AA}" srcOrd="2" destOrd="0" parTransId="{5A392D87-5184-49D2-BBE7-98F686A9BACB}" sibTransId="{C893F1C6-1488-4BA3-8F06-E06C0F60147A}"/>
    <dgm:cxn modelId="{1F805CE3-E3B2-4DB0-90BB-F77F44EAB3F7}" type="presParOf" srcId="{E104E90A-F655-4CD4-A26B-BB36FAE92B50}" destId="{28449A53-0DDE-40FD-8BAD-1713C135BD71}" srcOrd="0" destOrd="0" presId="urn:microsoft.com/office/officeart/2005/8/layout/target2"/>
    <dgm:cxn modelId="{9B4A44EA-0F1E-443C-ABCE-25D8724373B2}" type="presParOf" srcId="{28449A53-0DDE-40FD-8BAD-1713C135BD71}" destId="{6700839B-EF45-41D3-B258-2FA5919832EE}" srcOrd="0" destOrd="0" presId="urn:microsoft.com/office/officeart/2005/8/layout/target2"/>
    <dgm:cxn modelId="{CE9A2D59-EA56-4E1F-81A9-720FCD8A0580}" type="presParOf" srcId="{28449A53-0DDE-40FD-8BAD-1713C135BD71}" destId="{5B436A34-6E89-422A-8E90-ED0727F70069}" srcOrd="1" destOrd="0" presId="urn:microsoft.com/office/officeart/2005/8/layout/target2"/>
    <dgm:cxn modelId="{F6674238-E176-4D70-A14B-66C5A65718B9}" type="presParOf" srcId="{5B436A34-6E89-422A-8E90-ED0727F70069}" destId="{398EDC74-8C14-4049-A834-0B8DB547065F}" srcOrd="0" destOrd="0" presId="urn:microsoft.com/office/officeart/2005/8/layout/target2"/>
    <dgm:cxn modelId="{CB8A950A-49C4-4D08-8754-862777191C3E}" type="presParOf" srcId="{5B436A34-6E89-422A-8E90-ED0727F70069}" destId="{12181F68-B0EE-4AB7-83A8-819C8F5F1218}" srcOrd="1" destOrd="0" presId="urn:microsoft.com/office/officeart/2005/8/layout/target2"/>
    <dgm:cxn modelId="{E348D443-BE87-4690-A2D1-2EE3638D7535}" type="presParOf" srcId="{5B436A34-6E89-422A-8E90-ED0727F70069}" destId="{8227DD52-5834-4E24-A7D9-385F1CF76A82}" srcOrd="2" destOrd="0" presId="urn:microsoft.com/office/officeart/2005/8/layout/target2"/>
    <dgm:cxn modelId="{86F714A1-9B7E-45F4-BAEF-433E95476D2B}" type="presParOf" srcId="{5B436A34-6E89-422A-8E90-ED0727F70069}" destId="{2D5028C7-2BA9-490F-A9E4-EBE05F047988}" srcOrd="3" destOrd="0" presId="urn:microsoft.com/office/officeart/2005/8/layout/target2"/>
    <dgm:cxn modelId="{3D913EE2-2F06-4D72-B459-7CE80166C446}" type="presParOf" srcId="{5B436A34-6E89-422A-8E90-ED0727F70069}" destId="{FA5D55C7-14DA-49BA-8B2F-9B23E3CA3272}" srcOrd="4" destOrd="0" presId="urn:microsoft.com/office/officeart/2005/8/layout/target2"/>
    <dgm:cxn modelId="{9957BE13-3971-41DF-B09C-D6C960F89752}" type="presParOf" srcId="{E104E90A-F655-4CD4-A26B-BB36FAE92B50}" destId="{24568228-1810-4AAB-826E-F19290F04D14}" srcOrd="1" destOrd="0" presId="urn:microsoft.com/office/officeart/2005/8/layout/target2"/>
    <dgm:cxn modelId="{D2C73E55-95EF-458C-8A4F-5BB03C6F7A7D}" type="presParOf" srcId="{24568228-1810-4AAB-826E-F19290F04D14}" destId="{938E9AE5-9B7F-4FDF-868D-A2A7DB342536}" srcOrd="0" destOrd="0" presId="urn:microsoft.com/office/officeart/2005/8/layout/target2"/>
    <dgm:cxn modelId="{FDD42E81-1EF5-43DE-90F7-176786838CA8}" type="presParOf" srcId="{24568228-1810-4AAB-826E-F19290F04D14}" destId="{052DE839-2C62-417A-AF96-7488616490D5}" srcOrd="1" destOrd="0" presId="urn:microsoft.com/office/officeart/2005/8/layout/target2"/>
    <dgm:cxn modelId="{0E9FFE5E-EDEF-4534-9856-C71C374C7BDC}" type="presParOf" srcId="{E104E90A-F655-4CD4-A26B-BB36FAE92B50}" destId="{79B5B538-B0A6-4090-B3B3-CB580179D537}" srcOrd="2" destOrd="0" presId="urn:microsoft.com/office/officeart/2005/8/layout/target2"/>
    <dgm:cxn modelId="{20964A27-8A68-44F3-8B68-081A5BC7CDC4}" type="presParOf" srcId="{79B5B538-B0A6-4090-B3B3-CB580179D537}" destId="{B37B3C91-563C-47B6-AD3F-E5BDD9DF75FA}" srcOrd="0" destOrd="0" presId="urn:microsoft.com/office/officeart/2005/8/layout/target2"/>
    <dgm:cxn modelId="{11700F5D-CB2F-4FD0-96F4-EE357F0FD60B}" type="presParOf" srcId="{79B5B538-B0A6-4090-B3B3-CB580179D537}" destId="{6E1972B2-1C69-41C7-92B3-4AE784843CDC}" srcOrd="1" destOrd="0" presId="urn:microsoft.com/office/officeart/2005/8/layout/target2"/>
    <dgm:cxn modelId="{C34984D8-2D20-4436-9B23-D112C140890B}" type="presParOf" srcId="{6E1972B2-1C69-41C7-92B3-4AE784843CDC}" destId="{8B8C64DD-CBA6-4265-BFF1-6CFA8649FD3E}" srcOrd="0" destOrd="0" presId="urn:microsoft.com/office/officeart/2005/8/layout/target2"/>
    <dgm:cxn modelId="{96D13CE9-FBD3-4A8D-85E4-A05C6C8E17D2}" type="presParOf" srcId="{6E1972B2-1C69-41C7-92B3-4AE784843CDC}" destId="{0CA46E98-4E1F-4DC4-90D4-0ED60279493B}" srcOrd="1" destOrd="0" presId="urn:microsoft.com/office/officeart/2005/8/layout/target2"/>
    <dgm:cxn modelId="{7C1156FE-AE63-4149-9359-32B03F3AE5A6}" type="presParOf" srcId="{6E1972B2-1C69-41C7-92B3-4AE784843CDC}" destId="{FFE7AC4C-1A3F-4AAC-B042-7D57CD8487E9}" srcOrd="2"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9 Garantizar la vigencia de los derechos y la justicia</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just"/>
          <a:r>
            <a:rPr lang="es-EC" b="1" dirty="0" smtClean="0"/>
            <a:t>9.4 Erradicar las prácticas de violencia contra las personas, pueblos y nacionalidades.</a:t>
          </a:r>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MX" sz="1600" smtClean="0"/>
            <a:t>N/A</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6</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18B6CFDA-EF8A-4A8C-B6E2-A9B0592EEA7B}">
      <dgm:prSet phldrT="[Texto]"/>
      <dgm:spPr/>
      <dgm:t>
        <a:bodyPr/>
        <a:lstStyle/>
        <a:p>
          <a:pPr algn="ctr"/>
          <a:r>
            <a:rPr lang="es-MX" b="1" dirty="0" smtClean="0"/>
            <a:t>Meta :</a:t>
          </a:r>
        </a:p>
        <a:p>
          <a:pPr algn="ctr"/>
          <a:r>
            <a:rPr lang="es-EC" b="1" dirty="0" smtClean="0"/>
            <a:t>9.4.1 Reducir la violencia contra las mujeres: La física en un 8% La psicológica en un 5% y La sexual en un 2%</a:t>
          </a:r>
        </a:p>
        <a:p>
          <a:pPr algn="ctr"/>
          <a:r>
            <a:rPr lang="es-EC" b="1" dirty="0" smtClean="0"/>
            <a:t>9.4.2 Erradicar la agresión de profesores en escuelas y colegios al 2013</a:t>
          </a:r>
        </a:p>
        <a:p>
          <a:pPr algn="ctr"/>
          <a:r>
            <a:rPr lang="es-EC" b="1" dirty="0" smtClean="0"/>
            <a:t>Indicador:</a:t>
          </a:r>
        </a:p>
        <a:p>
          <a:pPr algn="ctr"/>
          <a:r>
            <a:rPr lang="es-EC" b="1" dirty="0" smtClean="0"/>
            <a:t>Violencia contra las mujeres (física, psicológica, sexual)</a:t>
          </a:r>
        </a:p>
        <a:p>
          <a:pPr algn="ctr"/>
          <a:r>
            <a:rPr lang="es-EC" b="1" dirty="0" smtClean="0"/>
            <a:t>Porcentaje de niños y niñas de 6 a 17 años que declaran ser agredidos físicamente por  profesores</a:t>
          </a:r>
        </a:p>
      </dgm:t>
    </dgm:pt>
    <dgm:pt modelId="{062A8815-9919-4615-A0D7-D13AD4FEB0A0}" type="parTrans" cxnId="{993ED441-8307-4B25-894E-BE68E76AADC5}">
      <dgm:prSet/>
      <dgm:spPr/>
      <dgm:t>
        <a:bodyPr/>
        <a:lstStyle/>
        <a:p>
          <a:endParaRPr lang="es-EC"/>
        </a:p>
      </dgm:t>
    </dgm:pt>
    <dgm:pt modelId="{FE71D353-D4C1-4B20-A3AA-22C0CEC2B545}" type="sibTrans" cxnId="{993ED441-8307-4B25-894E-BE68E76AADC5}">
      <dgm:prSet/>
      <dgm:spPr/>
      <dgm:t>
        <a:bodyPr/>
        <a:lstStyle/>
        <a:p>
          <a:endParaRPr lang="es-EC"/>
        </a:p>
      </dgm:t>
    </dgm:pt>
    <dgm:pt modelId="{F58ACB7A-CF1D-4CBA-AF57-446C55FB92C1}">
      <dgm:prSet phldrT="[Texto]" custT="1"/>
      <dgm:spPr/>
      <dgm:t>
        <a:bodyPr/>
        <a:lstStyle/>
        <a:p>
          <a:r>
            <a:rPr lang="es-EC" sz="1600" b="1" dirty="0" smtClean="0"/>
            <a:t>Incrementar el cumplimiento de los derechos humanos a nivel nacional.</a:t>
          </a:r>
          <a:endParaRPr lang="es-MX" sz="1600" dirty="0"/>
        </a:p>
      </dgm:t>
    </dgm:pt>
    <dgm:pt modelId="{CD20A640-2F0C-4990-B3EF-F0AFC0D0B739}" type="parTrans" cxnId="{C84FE888-A104-4966-BE16-4E4DEEDBB1C3}">
      <dgm:prSet/>
      <dgm:spPr/>
      <dgm:t>
        <a:bodyPr/>
        <a:lstStyle/>
        <a:p>
          <a:endParaRPr lang="es-EC"/>
        </a:p>
      </dgm:t>
    </dgm:pt>
    <dgm:pt modelId="{2923797A-59A1-4576-B15C-236A2FDE5864}" type="sibTrans" cxnId="{C84FE888-A104-4966-BE16-4E4DEEDBB1C3}">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X="134961" custScaleY="26692" custLinFactY="-3157" custLinFactNeighborX="9954" custLinFactNeighborY="-10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custScaleX="140501" custScaleY="29977" custLinFactY="-1981" custLinFactNeighborX="11671" custLinFactNeighborY="-100000">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FA5D55C7-14DA-49BA-8B2F-9B23E3CA3272}" type="pres">
      <dgm:prSet presAssocID="{18B6CFDA-EF8A-4A8C-B6E2-A9B0592EEA7B}" presName="oChild" presStyleLbl="fgAcc1" presStyleIdx="2" presStyleCnt="5" custScaleX="134131" custScaleY="43977" custLinFactNeighborX="8486" custLinFactNeighborY="-64602">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custScaleX="92722" custLinFactNeighborX="304" custLinFactNeighborY="2091"/>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custScaleX="69177" custLinFactNeighborX="10604" custLinFactNeighborY="67"/>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3" presStyleCnt="5" custScaleX="17340" custScaleY="128921" custLinFactX="1631" custLinFactNeighborX="100000" custLinFactNeighborY="-46002">
        <dgm:presLayoutVars>
          <dgm:bulletEnabled val="1"/>
        </dgm:presLayoutVars>
      </dgm:prSet>
      <dgm:spPr/>
      <dgm:t>
        <a:bodyPr/>
        <a:lstStyle/>
        <a:p>
          <a:endParaRPr lang="es-MX"/>
        </a:p>
      </dgm:t>
    </dgm:pt>
    <dgm:pt modelId="{0CA46E98-4E1F-4DC4-90D4-0ED60279493B}" type="pres">
      <dgm:prSet presAssocID="{7C273D79-4C7B-4C54-88D7-32BAAD8903BD}" presName="centerSibTrans" presStyleCnt="0"/>
      <dgm:spPr/>
    </dgm:pt>
    <dgm:pt modelId="{FFE7AC4C-1A3F-4AAC-B042-7D57CD8487E9}" type="pres">
      <dgm:prSet presAssocID="{F58ACB7A-CF1D-4CBA-AF57-446C55FB92C1}" presName="cChild" presStyleLbl="fgAcc1" presStyleIdx="4" presStyleCnt="5" custScaleX="62337" custScaleY="132894" custLinFactX="8019" custLinFactNeighborX="100000" custLinFactNeighborY="1566">
        <dgm:presLayoutVars>
          <dgm:bulletEnabled val="1"/>
        </dgm:presLayoutVars>
      </dgm:prSet>
      <dgm:spPr/>
      <dgm:t>
        <a:bodyPr/>
        <a:lstStyle/>
        <a:p>
          <a:endParaRPr lang="es-EC"/>
        </a:p>
      </dgm:t>
    </dgm:pt>
  </dgm:ptLst>
  <dgm:cxnLst>
    <dgm:cxn modelId="{F8701016-5493-45BC-9938-DBE9EA6D49E9}" type="presOf" srcId="{EF02EF57-02F2-47A1-8571-F9812295390B}" destId="{8B8C64DD-CBA6-4265-BFF1-6CFA8649FD3E}" srcOrd="0" destOrd="0" presId="urn:microsoft.com/office/officeart/2005/8/layout/target2"/>
    <dgm:cxn modelId="{69859155-9963-4B65-86FA-33EFF7DBFC0A}" type="presOf" srcId="{6E35E447-FB10-4B81-B5EC-5114227F78D0}" destId="{6700839B-EF45-41D3-B258-2FA5919832EE}"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B43E67F6-C4F3-401B-B6B6-2852030F34DC}" type="presOf" srcId="{06D52B5A-C9E2-41E8-AE09-EDD776C6A8D8}" destId="{398EDC74-8C14-4049-A834-0B8DB547065F}" srcOrd="0" destOrd="0" presId="urn:microsoft.com/office/officeart/2005/8/layout/target2"/>
    <dgm:cxn modelId="{3DA7F08D-D767-4334-B9BF-E24BC311466B}" type="presOf" srcId="{FA7B90A1-94BF-413F-8319-D73109E8C121}" destId="{938E9AE5-9B7F-4FDF-868D-A2A7DB342536}" srcOrd="0" destOrd="0" presId="urn:microsoft.com/office/officeart/2005/8/layout/target2"/>
    <dgm:cxn modelId="{E22192B0-2B44-4C54-A55F-39D5CB5C3534}" type="presOf" srcId="{E88C8B5C-17A1-455C-8E9F-F3708130C7AA}" destId="{B37B3C91-563C-47B6-AD3F-E5BDD9DF75FA}" srcOrd="0" destOrd="0" presId="urn:microsoft.com/office/officeart/2005/8/layout/target2"/>
    <dgm:cxn modelId="{54DF682F-C369-4534-8AF0-821F9CF3D3F6}" type="presOf" srcId="{5C6AEF20-1B0F-4BAC-8782-697DA9BF0FDC}" destId="{8227DD52-5834-4E24-A7D9-385F1CF76A82}"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AA32E07A-4394-47FE-A27D-59A5D67616EB}" type="presOf" srcId="{F58ACB7A-CF1D-4CBA-AF57-446C55FB92C1}" destId="{FFE7AC4C-1A3F-4AAC-B042-7D57CD8487E9}" srcOrd="0" destOrd="0" presId="urn:microsoft.com/office/officeart/2005/8/layout/target2"/>
    <dgm:cxn modelId="{C84FE888-A104-4966-BE16-4E4DEEDBB1C3}" srcId="{E88C8B5C-17A1-455C-8E9F-F3708130C7AA}" destId="{F58ACB7A-CF1D-4CBA-AF57-446C55FB92C1}" srcOrd="1" destOrd="0" parTransId="{CD20A640-2F0C-4990-B3EF-F0AFC0D0B739}" sibTransId="{2923797A-59A1-4576-B15C-236A2FDE5864}"/>
    <dgm:cxn modelId="{98D6A8A3-E8EE-449E-A41B-CA6C0FC0A0E5}" srcId="{11A2E063-A162-471D-A254-551D86E000D4}" destId="{FA7B90A1-94BF-413F-8319-D73109E8C121}" srcOrd="1" destOrd="0" parTransId="{49AC7231-2587-49DB-95F5-E590AE1AD9E2}" sibTransId="{CC65E50B-E194-4E71-A517-9EBBBFBF6742}"/>
    <dgm:cxn modelId="{3A54625E-049D-42EC-82E3-B9425BF6445A}" srcId="{6E35E447-FB10-4B81-B5EC-5114227F78D0}" destId="{5C6AEF20-1B0F-4BAC-8782-697DA9BF0FDC}" srcOrd="1" destOrd="0" parTransId="{0F28D695-6E8F-4A96-A13D-E4BF5A9DE6CC}" sibTransId="{A726B39E-96DD-40C2-8F33-021FFA9B597C}"/>
    <dgm:cxn modelId="{E7F91FD5-1B91-403D-9BED-9416FA59425B}" type="presOf" srcId="{18B6CFDA-EF8A-4A8C-B6E2-A9B0592EEA7B}" destId="{FA5D55C7-14DA-49BA-8B2F-9B23E3CA3272}" srcOrd="0" destOrd="0" presId="urn:microsoft.com/office/officeart/2005/8/layout/target2"/>
    <dgm:cxn modelId="{B2263680-7647-4FF8-9AD7-0FC6236025A1}" srcId="{11A2E063-A162-471D-A254-551D86E000D4}" destId="{E88C8B5C-17A1-455C-8E9F-F3708130C7AA}" srcOrd="2" destOrd="0" parTransId="{5A392D87-5184-49D2-BBE7-98F686A9BACB}" sibTransId="{C893F1C6-1488-4BA3-8F06-E06C0F60147A}"/>
    <dgm:cxn modelId="{FD4E10ED-C39C-4575-845A-4AC05221ACEE}" srcId="{E88C8B5C-17A1-455C-8E9F-F3708130C7AA}" destId="{EF02EF57-02F2-47A1-8571-F9812295390B}" srcOrd="0" destOrd="0" parTransId="{DF50D5E2-E431-495D-96F7-1C9E23B2DB47}" sibTransId="{7C273D79-4C7B-4C54-88D7-32BAAD8903BD}"/>
    <dgm:cxn modelId="{993ED441-8307-4B25-894E-BE68E76AADC5}" srcId="{6E35E447-FB10-4B81-B5EC-5114227F78D0}" destId="{18B6CFDA-EF8A-4A8C-B6E2-A9B0592EEA7B}" srcOrd="2" destOrd="0" parTransId="{062A8815-9919-4615-A0D7-D13AD4FEB0A0}" sibTransId="{FE71D353-D4C1-4B20-A3AA-22C0CEC2B545}"/>
    <dgm:cxn modelId="{2A35FCEF-D396-4243-99D0-82924B181775}" type="presOf" srcId="{11A2E063-A162-471D-A254-551D86E000D4}" destId="{E104E90A-F655-4CD4-A26B-BB36FAE92B50}" srcOrd="0" destOrd="0" presId="urn:microsoft.com/office/officeart/2005/8/layout/target2"/>
    <dgm:cxn modelId="{5AFD9742-9BAD-4B83-8428-2282574E0F4F}" type="presParOf" srcId="{E104E90A-F655-4CD4-A26B-BB36FAE92B50}" destId="{28449A53-0DDE-40FD-8BAD-1713C135BD71}" srcOrd="0" destOrd="0" presId="urn:microsoft.com/office/officeart/2005/8/layout/target2"/>
    <dgm:cxn modelId="{7B6AC220-FCDB-4D2A-A624-FB643606AA8D}" type="presParOf" srcId="{28449A53-0DDE-40FD-8BAD-1713C135BD71}" destId="{6700839B-EF45-41D3-B258-2FA5919832EE}" srcOrd="0" destOrd="0" presId="urn:microsoft.com/office/officeart/2005/8/layout/target2"/>
    <dgm:cxn modelId="{B53470DD-48FD-4982-8D0F-62919FCCC41D}" type="presParOf" srcId="{28449A53-0DDE-40FD-8BAD-1713C135BD71}" destId="{5B436A34-6E89-422A-8E90-ED0727F70069}" srcOrd="1" destOrd="0" presId="urn:microsoft.com/office/officeart/2005/8/layout/target2"/>
    <dgm:cxn modelId="{AEBDD044-2FF9-4B39-B0F5-0383177AECC6}" type="presParOf" srcId="{5B436A34-6E89-422A-8E90-ED0727F70069}" destId="{398EDC74-8C14-4049-A834-0B8DB547065F}" srcOrd="0" destOrd="0" presId="urn:microsoft.com/office/officeart/2005/8/layout/target2"/>
    <dgm:cxn modelId="{88A9FAA1-8FED-43D9-97F5-E922CB3423D1}" type="presParOf" srcId="{5B436A34-6E89-422A-8E90-ED0727F70069}" destId="{12181F68-B0EE-4AB7-83A8-819C8F5F1218}" srcOrd="1" destOrd="0" presId="urn:microsoft.com/office/officeart/2005/8/layout/target2"/>
    <dgm:cxn modelId="{FE8ABFAE-B40C-44FE-AF34-AF40D17102B9}" type="presParOf" srcId="{5B436A34-6E89-422A-8E90-ED0727F70069}" destId="{8227DD52-5834-4E24-A7D9-385F1CF76A82}" srcOrd="2" destOrd="0" presId="urn:microsoft.com/office/officeart/2005/8/layout/target2"/>
    <dgm:cxn modelId="{49B851D6-E4D2-4BAA-9A13-F97D7C4D7297}" type="presParOf" srcId="{5B436A34-6E89-422A-8E90-ED0727F70069}" destId="{2D5028C7-2BA9-490F-A9E4-EBE05F047988}" srcOrd="3" destOrd="0" presId="urn:microsoft.com/office/officeart/2005/8/layout/target2"/>
    <dgm:cxn modelId="{E9917EF0-2C62-41E0-8B7B-6594F7CF99EC}" type="presParOf" srcId="{5B436A34-6E89-422A-8E90-ED0727F70069}" destId="{FA5D55C7-14DA-49BA-8B2F-9B23E3CA3272}" srcOrd="4" destOrd="0" presId="urn:microsoft.com/office/officeart/2005/8/layout/target2"/>
    <dgm:cxn modelId="{7D314E7E-0715-427F-8FA1-44A572BB29F0}" type="presParOf" srcId="{E104E90A-F655-4CD4-A26B-BB36FAE92B50}" destId="{24568228-1810-4AAB-826E-F19290F04D14}" srcOrd="1" destOrd="0" presId="urn:microsoft.com/office/officeart/2005/8/layout/target2"/>
    <dgm:cxn modelId="{BA8E7992-66EF-4B99-9BB5-24D6C39120C6}" type="presParOf" srcId="{24568228-1810-4AAB-826E-F19290F04D14}" destId="{938E9AE5-9B7F-4FDF-868D-A2A7DB342536}" srcOrd="0" destOrd="0" presId="urn:microsoft.com/office/officeart/2005/8/layout/target2"/>
    <dgm:cxn modelId="{9BE4C7FD-70D3-4262-8591-3F8A2373B384}" type="presParOf" srcId="{24568228-1810-4AAB-826E-F19290F04D14}" destId="{052DE839-2C62-417A-AF96-7488616490D5}" srcOrd="1" destOrd="0" presId="urn:microsoft.com/office/officeart/2005/8/layout/target2"/>
    <dgm:cxn modelId="{B9888983-C83C-4119-93E8-BD13AA73A62E}" type="presParOf" srcId="{E104E90A-F655-4CD4-A26B-BB36FAE92B50}" destId="{79B5B538-B0A6-4090-B3B3-CB580179D537}" srcOrd="2" destOrd="0" presId="urn:microsoft.com/office/officeart/2005/8/layout/target2"/>
    <dgm:cxn modelId="{E24B382D-7DBA-4080-91E1-79D2C7B5D856}" type="presParOf" srcId="{79B5B538-B0A6-4090-B3B3-CB580179D537}" destId="{B37B3C91-563C-47B6-AD3F-E5BDD9DF75FA}" srcOrd="0" destOrd="0" presId="urn:microsoft.com/office/officeart/2005/8/layout/target2"/>
    <dgm:cxn modelId="{41270D66-66F3-47FF-AD76-D5F2A90E7CA8}" type="presParOf" srcId="{79B5B538-B0A6-4090-B3B3-CB580179D537}" destId="{6E1972B2-1C69-41C7-92B3-4AE784843CDC}" srcOrd="1" destOrd="0" presId="urn:microsoft.com/office/officeart/2005/8/layout/target2"/>
    <dgm:cxn modelId="{5D31F23F-4F23-40E7-93A1-BFDAE4928301}" type="presParOf" srcId="{6E1972B2-1C69-41C7-92B3-4AE784843CDC}" destId="{8B8C64DD-CBA6-4265-BFF1-6CFA8649FD3E}" srcOrd="0" destOrd="0" presId="urn:microsoft.com/office/officeart/2005/8/layout/target2"/>
    <dgm:cxn modelId="{CA23EB9D-416E-40FF-B088-8ED09E273630}" type="presParOf" srcId="{6E1972B2-1C69-41C7-92B3-4AE784843CDC}" destId="{0CA46E98-4E1F-4DC4-90D4-0ED60279493B}" srcOrd="1" destOrd="0" presId="urn:microsoft.com/office/officeart/2005/8/layout/target2"/>
    <dgm:cxn modelId="{766E9C73-F6C9-49EC-B00D-727E05E05FA5}" type="presParOf" srcId="{6E1972B2-1C69-41C7-92B3-4AE784843CDC}" destId="{FFE7AC4C-1A3F-4AAC-B042-7D57CD8487E9}" srcOrd="2"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9 Garantizar la vigencia de los derechos y la justicia</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just"/>
          <a:r>
            <a:rPr lang="es-EC" b="1" dirty="0" smtClean="0"/>
            <a:t>9.4 Erradicar las prácticas de violencia contra las personas, pueblos y nacionalidades.</a:t>
          </a:r>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MX" sz="1600" smtClean="0"/>
            <a:t>N/A</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7</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18B6CFDA-EF8A-4A8C-B6E2-A9B0592EEA7B}">
      <dgm:prSet phldrT="[Texto]"/>
      <dgm:spPr/>
      <dgm:t>
        <a:bodyPr/>
        <a:lstStyle/>
        <a:p>
          <a:pPr algn="ctr"/>
          <a:r>
            <a:rPr lang="es-MX" b="1" dirty="0" smtClean="0"/>
            <a:t>Meta :</a:t>
          </a:r>
        </a:p>
        <a:p>
          <a:pPr algn="ctr"/>
          <a:r>
            <a:rPr lang="es-EC" b="1" dirty="0" smtClean="0"/>
            <a:t>s/n</a:t>
          </a:r>
        </a:p>
        <a:p>
          <a:pPr algn="ctr"/>
          <a:r>
            <a:rPr lang="es-EC" b="1" dirty="0" smtClean="0"/>
            <a:t>Indicador:</a:t>
          </a:r>
        </a:p>
        <a:p>
          <a:pPr algn="ctr"/>
          <a:r>
            <a:rPr lang="es-EC" b="1" dirty="0" smtClean="0"/>
            <a:t>s/n</a:t>
          </a:r>
        </a:p>
      </dgm:t>
    </dgm:pt>
    <dgm:pt modelId="{062A8815-9919-4615-A0D7-D13AD4FEB0A0}" type="parTrans" cxnId="{993ED441-8307-4B25-894E-BE68E76AADC5}">
      <dgm:prSet/>
      <dgm:spPr/>
      <dgm:t>
        <a:bodyPr/>
        <a:lstStyle/>
        <a:p>
          <a:endParaRPr lang="es-EC"/>
        </a:p>
      </dgm:t>
    </dgm:pt>
    <dgm:pt modelId="{FE71D353-D4C1-4B20-A3AA-22C0CEC2B545}" type="sibTrans" cxnId="{993ED441-8307-4B25-894E-BE68E76AADC5}">
      <dgm:prSet/>
      <dgm:spPr/>
      <dgm:t>
        <a:bodyPr/>
        <a:lstStyle/>
        <a:p>
          <a:endParaRPr lang="es-EC"/>
        </a:p>
      </dgm:t>
    </dgm:pt>
    <dgm:pt modelId="{F58ACB7A-CF1D-4CBA-AF57-446C55FB92C1}">
      <dgm:prSet phldrT="[Texto]" custT="1"/>
      <dgm:spPr/>
      <dgm:t>
        <a:bodyPr/>
        <a:lstStyle/>
        <a:p>
          <a:r>
            <a:rPr lang="es-EC" sz="1600" b="1" dirty="0" smtClean="0"/>
            <a:t>Incrementar el cumplimiento de la regulación en relación a cultos.</a:t>
          </a:r>
          <a:endParaRPr lang="es-MX" sz="1600" dirty="0"/>
        </a:p>
      </dgm:t>
    </dgm:pt>
    <dgm:pt modelId="{CD20A640-2F0C-4990-B3EF-F0AFC0D0B739}" type="parTrans" cxnId="{C84FE888-A104-4966-BE16-4E4DEEDBB1C3}">
      <dgm:prSet/>
      <dgm:spPr/>
      <dgm:t>
        <a:bodyPr/>
        <a:lstStyle/>
        <a:p>
          <a:endParaRPr lang="es-EC"/>
        </a:p>
      </dgm:t>
    </dgm:pt>
    <dgm:pt modelId="{2923797A-59A1-4576-B15C-236A2FDE5864}" type="sibTrans" cxnId="{C84FE888-A104-4966-BE16-4E4DEEDBB1C3}">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X="134961" custScaleY="26692" custLinFactY="-3157" custLinFactNeighborX="9954" custLinFactNeighborY="-10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custScaleX="140501" custScaleY="29977" custLinFactY="-1981" custLinFactNeighborX="11671" custLinFactNeighborY="-100000">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FA5D55C7-14DA-49BA-8B2F-9B23E3CA3272}" type="pres">
      <dgm:prSet presAssocID="{18B6CFDA-EF8A-4A8C-B6E2-A9B0592EEA7B}" presName="oChild" presStyleLbl="fgAcc1" presStyleIdx="2" presStyleCnt="5" custScaleX="134131" custScaleY="43977" custLinFactNeighborX="8486" custLinFactNeighborY="-64602">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custScaleX="92722" custLinFactNeighborX="304" custLinFactNeighborY="2091"/>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custScaleX="69177" custLinFactNeighborX="10604" custLinFactNeighborY="67"/>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3" presStyleCnt="5" custScaleX="17340" custScaleY="128921" custLinFactX="1631" custLinFactNeighborX="100000" custLinFactNeighborY="-46002">
        <dgm:presLayoutVars>
          <dgm:bulletEnabled val="1"/>
        </dgm:presLayoutVars>
      </dgm:prSet>
      <dgm:spPr/>
      <dgm:t>
        <a:bodyPr/>
        <a:lstStyle/>
        <a:p>
          <a:endParaRPr lang="es-MX"/>
        </a:p>
      </dgm:t>
    </dgm:pt>
    <dgm:pt modelId="{0CA46E98-4E1F-4DC4-90D4-0ED60279493B}" type="pres">
      <dgm:prSet presAssocID="{7C273D79-4C7B-4C54-88D7-32BAAD8903BD}" presName="centerSibTrans" presStyleCnt="0"/>
      <dgm:spPr/>
    </dgm:pt>
    <dgm:pt modelId="{FFE7AC4C-1A3F-4AAC-B042-7D57CD8487E9}" type="pres">
      <dgm:prSet presAssocID="{F58ACB7A-CF1D-4CBA-AF57-446C55FB92C1}" presName="cChild" presStyleLbl="fgAcc1" presStyleIdx="4" presStyleCnt="5" custScaleX="62337" custScaleY="132894" custLinFactX="8019" custLinFactNeighborX="100000" custLinFactNeighborY="1566">
        <dgm:presLayoutVars>
          <dgm:bulletEnabled val="1"/>
        </dgm:presLayoutVars>
      </dgm:prSet>
      <dgm:spPr/>
      <dgm:t>
        <a:bodyPr/>
        <a:lstStyle/>
        <a:p>
          <a:endParaRPr lang="es-EC"/>
        </a:p>
      </dgm:t>
    </dgm:pt>
  </dgm:ptLst>
  <dgm:cxnLst>
    <dgm:cxn modelId="{D814F6A2-536E-443D-8018-EA8EAF841470}" type="presOf" srcId="{6E35E447-FB10-4B81-B5EC-5114227F78D0}" destId="{6700839B-EF45-41D3-B258-2FA5919832EE}" srcOrd="0" destOrd="0" presId="urn:microsoft.com/office/officeart/2005/8/layout/target2"/>
    <dgm:cxn modelId="{2AB6226A-827D-4C2F-9E5B-347CD5AD5D2A}" type="presOf" srcId="{11A2E063-A162-471D-A254-551D86E000D4}" destId="{E104E90A-F655-4CD4-A26B-BB36FAE92B50}"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98F03C81-6305-48EC-8420-281454D8A4AE}" type="presOf" srcId="{18B6CFDA-EF8A-4A8C-B6E2-A9B0592EEA7B}" destId="{FA5D55C7-14DA-49BA-8B2F-9B23E3CA3272}" srcOrd="0" destOrd="0" presId="urn:microsoft.com/office/officeart/2005/8/layout/target2"/>
    <dgm:cxn modelId="{FAFDA8DB-E77A-4BDE-AB5A-84211F8EEA4F}" type="presOf" srcId="{FA7B90A1-94BF-413F-8319-D73109E8C121}" destId="{938E9AE5-9B7F-4FDF-868D-A2A7DB342536}"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C84FE888-A104-4966-BE16-4E4DEEDBB1C3}" srcId="{E88C8B5C-17A1-455C-8E9F-F3708130C7AA}" destId="{F58ACB7A-CF1D-4CBA-AF57-446C55FB92C1}" srcOrd="1" destOrd="0" parTransId="{CD20A640-2F0C-4990-B3EF-F0AFC0D0B739}" sibTransId="{2923797A-59A1-4576-B15C-236A2FDE5864}"/>
    <dgm:cxn modelId="{221B617C-4713-4E57-9F05-0B2C890452C2}" type="presOf" srcId="{06D52B5A-C9E2-41E8-AE09-EDD776C6A8D8}" destId="{398EDC74-8C14-4049-A834-0B8DB547065F}"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845EAEED-FAD5-4F54-8341-2D565568DE62}" type="presOf" srcId="{5C6AEF20-1B0F-4BAC-8782-697DA9BF0FDC}" destId="{8227DD52-5834-4E24-A7D9-385F1CF76A82}" srcOrd="0" destOrd="0" presId="urn:microsoft.com/office/officeart/2005/8/layout/target2"/>
    <dgm:cxn modelId="{72F80A35-4D69-470A-904A-7FFB311776FC}" type="presOf" srcId="{EF02EF57-02F2-47A1-8571-F9812295390B}" destId="{8B8C64DD-CBA6-4265-BFF1-6CFA8649FD3E}" srcOrd="0" destOrd="0" presId="urn:microsoft.com/office/officeart/2005/8/layout/target2"/>
    <dgm:cxn modelId="{3A54625E-049D-42EC-82E3-B9425BF6445A}" srcId="{6E35E447-FB10-4B81-B5EC-5114227F78D0}" destId="{5C6AEF20-1B0F-4BAC-8782-697DA9BF0FDC}" srcOrd="1" destOrd="0" parTransId="{0F28D695-6E8F-4A96-A13D-E4BF5A9DE6CC}" sibTransId="{A726B39E-96DD-40C2-8F33-021FFA9B597C}"/>
    <dgm:cxn modelId="{72621A86-7AF5-4AA6-B7CF-2A6948D42F69}" type="presOf" srcId="{E88C8B5C-17A1-455C-8E9F-F3708130C7AA}" destId="{B37B3C91-563C-47B6-AD3F-E5BDD9DF75FA}" srcOrd="0" destOrd="0" presId="urn:microsoft.com/office/officeart/2005/8/layout/target2"/>
    <dgm:cxn modelId="{B2263680-7647-4FF8-9AD7-0FC6236025A1}" srcId="{11A2E063-A162-471D-A254-551D86E000D4}" destId="{E88C8B5C-17A1-455C-8E9F-F3708130C7AA}" srcOrd="2" destOrd="0" parTransId="{5A392D87-5184-49D2-BBE7-98F686A9BACB}" sibTransId="{C893F1C6-1488-4BA3-8F06-E06C0F60147A}"/>
    <dgm:cxn modelId="{C2218CBF-81E7-4CE5-9849-C2BBE97FE8C7}" type="presOf" srcId="{F58ACB7A-CF1D-4CBA-AF57-446C55FB92C1}" destId="{FFE7AC4C-1A3F-4AAC-B042-7D57CD8487E9}" srcOrd="0" destOrd="0" presId="urn:microsoft.com/office/officeart/2005/8/layout/target2"/>
    <dgm:cxn modelId="{FD4E10ED-C39C-4575-845A-4AC05221ACEE}" srcId="{E88C8B5C-17A1-455C-8E9F-F3708130C7AA}" destId="{EF02EF57-02F2-47A1-8571-F9812295390B}" srcOrd="0" destOrd="0" parTransId="{DF50D5E2-E431-495D-96F7-1C9E23B2DB47}" sibTransId="{7C273D79-4C7B-4C54-88D7-32BAAD8903BD}"/>
    <dgm:cxn modelId="{993ED441-8307-4B25-894E-BE68E76AADC5}" srcId="{6E35E447-FB10-4B81-B5EC-5114227F78D0}" destId="{18B6CFDA-EF8A-4A8C-B6E2-A9B0592EEA7B}" srcOrd="2" destOrd="0" parTransId="{062A8815-9919-4615-A0D7-D13AD4FEB0A0}" sibTransId="{FE71D353-D4C1-4B20-A3AA-22C0CEC2B545}"/>
    <dgm:cxn modelId="{53B2376C-B9C3-4D4D-939A-A98BA02AE7D1}" type="presParOf" srcId="{E104E90A-F655-4CD4-A26B-BB36FAE92B50}" destId="{28449A53-0DDE-40FD-8BAD-1713C135BD71}" srcOrd="0" destOrd="0" presId="urn:microsoft.com/office/officeart/2005/8/layout/target2"/>
    <dgm:cxn modelId="{6C25D9E2-BCC0-47A9-BDE9-3BE7BB9C5824}" type="presParOf" srcId="{28449A53-0DDE-40FD-8BAD-1713C135BD71}" destId="{6700839B-EF45-41D3-B258-2FA5919832EE}" srcOrd="0" destOrd="0" presId="urn:microsoft.com/office/officeart/2005/8/layout/target2"/>
    <dgm:cxn modelId="{1ED94B25-7F5A-4145-9A18-52B1182CAA38}" type="presParOf" srcId="{28449A53-0DDE-40FD-8BAD-1713C135BD71}" destId="{5B436A34-6E89-422A-8E90-ED0727F70069}" srcOrd="1" destOrd="0" presId="urn:microsoft.com/office/officeart/2005/8/layout/target2"/>
    <dgm:cxn modelId="{3FF71CA8-FA06-47C3-A76A-3B8D5795306A}" type="presParOf" srcId="{5B436A34-6E89-422A-8E90-ED0727F70069}" destId="{398EDC74-8C14-4049-A834-0B8DB547065F}" srcOrd="0" destOrd="0" presId="urn:microsoft.com/office/officeart/2005/8/layout/target2"/>
    <dgm:cxn modelId="{9C91F6F8-0D77-4385-AE48-3F253EAA4CCD}" type="presParOf" srcId="{5B436A34-6E89-422A-8E90-ED0727F70069}" destId="{12181F68-B0EE-4AB7-83A8-819C8F5F1218}" srcOrd="1" destOrd="0" presId="urn:microsoft.com/office/officeart/2005/8/layout/target2"/>
    <dgm:cxn modelId="{2FA538BC-2481-4A55-A00C-8DECCB0ACB6F}" type="presParOf" srcId="{5B436A34-6E89-422A-8E90-ED0727F70069}" destId="{8227DD52-5834-4E24-A7D9-385F1CF76A82}" srcOrd="2" destOrd="0" presId="urn:microsoft.com/office/officeart/2005/8/layout/target2"/>
    <dgm:cxn modelId="{C5C9E512-FE12-49ED-A3DA-DE86E9BBFAD8}" type="presParOf" srcId="{5B436A34-6E89-422A-8E90-ED0727F70069}" destId="{2D5028C7-2BA9-490F-A9E4-EBE05F047988}" srcOrd="3" destOrd="0" presId="urn:microsoft.com/office/officeart/2005/8/layout/target2"/>
    <dgm:cxn modelId="{C80E3997-A39A-47D9-8182-9F2DC4CEA467}" type="presParOf" srcId="{5B436A34-6E89-422A-8E90-ED0727F70069}" destId="{FA5D55C7-14DA-49BA-8B2F-9B23E3CA3272}" srcOrd="4" destOrd="0" presId="urn:microsoft.com/office/officeart/2005/8/layout/target2"/>
    <dgm:cxn modelId="{77C29B2E-8BBA-496D-9851-94C4087692B7}" type="presParOf" srcId="{E104E90A-F655-4CD4-A26B-BB36FAE92B50}" destId="{24568228-1810-4AAB-826E-F19290F04D14}" srcOrd="1" destOrd="0" presId="urn:microsoft.com/office/officeart/2005/8/layout/target2"/>
    <dgm:cxn modelId="{5BF2C249-1715-42F3-A9D0-4D6622F95BFE}" type="presParOf" srcId="{24568228-1810-4AAB-826E-F19290F04D14}" destId="{938E9AE5-9B7F-4FDF-868D-A2A7DB342536}" srcOrd="0" destOrd="0" presId="urn:microsoft.com/office/officeart/2005/8/layout/target2"/>
    <dgm:cxn modelId="{63682150-47F5-416A-86D7-320DF2C39F84}" type="presParOf" srcId="{24568228-1810-4AAB-826E-F19290F04D14}" destId="{052DE839-2C62-417A-AF96-7488616490D5}" srcOrd="1" destOrd="0" presId="urn:microsoft.com/office/officeart/2005/8/layout/target2"/>
    <dgm:cxn modelId="{E2A1720E-73B5-4E46-8DCC-7565FF0F9774}" type="presParOf" srcId="{E104E90A-F655-4CD4-A26B-BB36FAE92B50}" destId="{79B5B538-B0A6-4090-B3B3-CB580179D537}" srcOrd="2" destOrd="0" presId="urn:microsoft.com/office/officeart/2005/8/layout/target2"/>
    <dgm:cxn modelId="{5C2411C5-2077-49F3-BE50-B7FEB336916E}" type="presParOf" srcId="{79B5B538-B0A6-4090-B3B3-CB580179D537}" destId="{B37B3C91-563C-47B6-AD3F-E5BDD9DF75FA}" srcOrd="0" destOrd="0" presId="urn:microsoft.com/office/officeart/2005/8/layout/target2"/>
    <dgm:cxn modelId="{4D45A195-6381-4D9D-B4FB-A3BB712B02D7}" type="presParOf" srcId="{79B5B538-B0A6-4090-B3B3-CB580179D537}" destId="{6E1972B2-1C69-41C7-92B3-4AE784843CDC}" srcOrd="1" destOrd="0" presId="urn:microsoft.com/office/officeart/2005/8/layout/target2"/>
    <dgm:cxn modelId="{EE993BB0-8798-4E48-A076-5A3546D0DC0B}" type="presParOf" srcId="{6E1972B2-1C69-41C7-92B3-4AE784843CDC}" destId="{8B8C64DD-CBA6-4265-BFF1-6CFA8649FD3E}" srcOrd="0" destOrd="0" presId="urn:microsoft.com/office/officeart/2005/8/layout/target2"/>
    <dgm:cxn modelId="{C7429438-7A36-4976-8D96-6403487C7503}" type="presParOf" srcId="{6E1972B2-1C69-41C7-92B3-4AE784843CDC}" destId="{0CA46E98-4E1F-4DC4-90D4-0ED60279493B}" srcOrd="1" destOrd="0" presId="urn:microsoft.com/office/officeart/2005/8/layout/target2"/>
    <dgm:cxn modelId="{864C8E77-B9E7-4044-B26A-C73F47ADA619}" type="presParOf" srcId="{6E1972B2-1C69-41C7-92B3-4AE784843CDC}" destId="{FFE7AC4C-1A3F-4AAC-B042-7D57CD8487E9}" srcOrd="2"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6B2C9A5-C828-4E14-9CC3-DB2B8F28D2DF}" type="doc">
      <dgm:prSet loTypeId="urn:microsoft.com/office/officeart/2005/8/layout/arrow2" loCatId="process" qsTypeId="urn:microsoft.com/office/officeart/2005/8/quickstyle/simple1" qsCatId="simple" csTypeId="urn:microsoft.com/office/officeart/2005/8/colors/colorful1#1" csCatId="colorful" phldr="1"/>
      <dgm:spPr/>
    </dgm:pt>
    <dgm:pt modelId="{B143A64B-F6F7-414C-B920-1B4F8B04D752}">
      <dgm:prSet phldrT="[Texto]" custT="1"/>
      <dgm:spPr/>
      <dgm:t>
        <a:bodyPr/>
        <a:lstStyle/>
        <a:p>
          <a:pPr algn="just"/>
          <a:r>
            <a:rPr lang="es-EC" sz="1000" b="1" dirty="0" smtClean="0"/>
            <a:t>FUNCIÓN: </a:t>
          </a:r>
          <a:r>
            <a:rPr lang="es-EC" sz="1000" b="0" dirty="0" smtClean="0"/>
            <a:t>La salud es un derecho que garantiza el Estado, cuya realización se vincula al ejercicio de otros derechos, entre ellos el derecho al agua, la alimentación, la educación, la cultura física, el trabajo, la seguridad social, los ambientes sanos y otros que sustentan el buen vivir.</a:t>
          </a:r>
          <a:endParaRPr lang="es-EC" sz="1000" b="0" dirty="0"/>
        </a:p>
      </dgm:t>
    </dgm:pt>
    <dgm:pt modelId="{E77931FD-0779-4BFF-8384-B2B7712FE827}" type="parTrans" cxnId="{2C3A8231-4991-4E5E-97DE-CE15236E0C63}">
      <dgm:prSet/>
      <dgm:spPr/>
      <dgm:t>
        <a:bodyPr/>
        <a:lstStyle/>
        <a:p>
          <a:endParaRPr lang="es-EC"/>
        </a:p>
      </dgm:t>
    </dgm:pt>
    <dgm:pt modelId="{408509E3-9A6E-494E-98AB-5DC93BCD0F3E}" type="sibTrans" cxnId="{2C3A8231-4991-4E5E-97DE-CE15236E0C63}">
      <dgm:prSet/>
      <dgm:spPr/>
      <dgm:t>
        <a:bodyPr/>
        <a:lstStyle/>
        <a:p>
          <a:endParaRPr lang="es-EC"/>
        </a:p>
      </dgm:t>
    </dgm:pt>
    <dgm:pt modelId="{90C3FC77-7D72-4D15-8D79-C2359FCF85C6}">
      <dgm:prSet phldrT="[Texto]" custT="1"/>
      <dgm:spPr/>
      <dgm:t>
        <a:bodyPr/>
        <a:lstStyle/>
        <a:p>
          <a:pPr algn="just"/>
          <a:r>
            <a:rPr lang="es-EC" sz="1000" b="1" dirty="0" smtClean="0"/>
            <a:t>MISIÓN: </a:t>
          </a:r>
          <a:r>
            <a:rPr lang="es-EC" sz="1000" b="0" dirty="0" smtClean="0"/>
            <a:t>El Ministerio de Salud Pública del Ecuador, como autoridad sanitaria, ejerce la rectoría, regulación, planificación, gestión, coordinación y control de la salud pública ecuatoriana a través de la vigilancia y control sanitario, atención integral a personas, promoción y prevención, investigación y desarrollo de la ciencia y tecnología, y de la articulación de los actores del sistema, con el fin de garantizar el derecho del pueblo ecuatoriano a la salud, con un talento humano comprometido al servicio de la ciudadanía</a:t>
          </a:r>
          <a:endParaRPr lang="es-EC" sz="1000" b="0" dirty="0"/>
        </a:p>
      </dgm:t>
    </dgm:pt>
    <dgm:pt modelId="{180CE7EF-0088-419A-9063-20D8FE537767}" type="parTrans" cxnId="{BD04DB8F-6F9F-4221-925B-6BD3BCD428A0}">
      <dgm:prSet/>
      <dgm:spPr/>
      <dgm:t>
        <a:bodyPr/>
        <a:lstStyle/>
        <a:p>
          <a:endParaRPr lang="es-EC"/>
        </a:p>
      </dgm:t>
    </dgm:pt>
    <dgm:pt modelId="{D919486A-2B61-46C6-B7A9-091209244F43}" type="sibTrans" cxnId="{BD04DB8F-6F9F-4221-925B-6BD3BCD428A0}">
      <dgm:prSet/>
      <dgm:spPr/>
      <dgm:t>
        <a:bodyPr/>
        <a:lstStyle/>
        <a:p>
          <a:endParaRPr lang="es-EC"/>
        </a:p>
      </dgm:t>
    </dgm:pt>
    <dgm:pt modelId="{D3324AF8-D20D-41CF-9A16-68A85F0DA74F}">
      <dgm:prSet phldrT="[Texto]" custT="1"/>
      <dgm:spPr/>
      <dgm:t>
        <a:bodyPr/>
        <a:lstStyle/>
        <a:p>
          <a:pPr algn="just"/>
          <a:r>
            <a:rPr lang="es-EC" sz="1050" b="1" dirty="0" smtClean="0"/>
            <a:t>VISIÓN  </a:t>
          </a:r>
          <a:r>
            <a:rPr lang="es-EC" sz="1050" b="0" dirty="0" smtClean="0"/>
            <a:t>El Ministerio de Salud Pública, ejercerá plenamente la gobernanza del Sistema Nacional de Salud, como un modelo referencial en Latinoamérica que priorice la promoción de la salud y la prevención de enfermedades, con altos niveles de atención, con calidad y calidez, garantizando la salud integral de la población y el acceso universal a una red de servicios, con la participación coordinada de organizaciones públicas, privadas, de la comunidad a través de un talento humano altamente comprometido al servicio público</a:t>
          </a:r>
          <a:endParaRPr lang="es-EC" sz="1050" b="0" dirty="0"/>
        </a:p>
      </dgm:t>
    </dgm:pt>
    <dgm:pt modelId="{684DB954-E902-41AE-9F60-B975C21A8B98}" type="parTrans" cxnId="{BF7A81D7-7584-4123-BA98-A8A478C86A3D}">
      <dgm:prSet/>
      <dgm:spPr/>
      <dgm:t>
        <a:bodyPr/>
        <a:lstStyle/>
        <a:p>
          <a:endParaRPr lang="es-EC"/>
        </a:p>
      </dgm:t>
    </dgm:pt>
    <dgm:pt modelId="{C3009F11-BCC6-41A3-9AC0-BEB67B79DD76}" type="sibTrans" cxnId="{BF7A81D7-7584-4123-BA98-A8A478C86A3D}">
      <dgm:prSet/>
      <dgm:spPr/>
      <dgm:t>
        <a:bodyPr/>
        <a:lstStyle/>
        <a:p>
          <a:endParaRPr lang="es-EC"/>
        </a:p>
      </dgm:t>
    </dgm:pt>
    <dgm:pt modelId="{2E8C2A08-3900-485B-82C2-F410B06B209E}" type="pres">
      <dgm:prSet presAssocID="{56B2C9A5-C828-4E14-9CC3-DB2B8F28D2DF}" presName="arrowDiagram" presStyleCnt="0">
        <dgm:presLayoutVars>
          <dgm:chMax val="5"/>
          <dgm:dir/>
          <dgm:resizeHandles val="exact"/>
        </dgm:presLayoutVars>
      </dgm:prSet>
      <dgm:spPr/>
    </dgm:pt>
    <dgm:pt modelId="{D81C4E35-34CD-4604-9A64-6D0513B3F3BC}" type="pres">
      <dgm:prSet presAssocID="{56B2C9A5-C828-4E14-9CC3-DB2B8F28D2DF}" presName="arrow" presStyleLbl="bgShp" presStyleIdx="0" presStyleCnt="1"/>
      <dgm:spPr/>
    </dgm:pt>
    <dgm:pt modelId="{B967E581-B769-45F5-8476-6A584863CEF5}" type="pres">
      <dgm:prSet presAssocID="{56B2C9A5-C828-4E14-9CC3-DB2B8F28D2DF}" presName="arrowDiagram3" presStyleCnt="0"/>
      <dgm:spPr/>
    </dgm:pt>
    <dgm:pt modelId="{C5061A46-BD9C-492C-9014-C99E96EA584D}" type="pres">
      <dgm:prSet presAssocID="{B143A64B-F6F7-414C-B920-1B4F8B04D752}" presName="bullet3a" presStyleLbl="node1" presStyleIdx="0" presStyleCnt="3"/>
      <dgm:spPr/>
    </dgm:pt>
    <dgm:pt modelId="{4832CCD7-2F90-43E9-B027-8FE0B4D089C1}" type="pres">
      <dgm:prSet presAssocID="{B143A64B-F6F7-414C-B920-1B4F8B04D752}" presName="textBox3a" presStyleLbl="revTx" presStyleIdx="0" presStyleCnt="3" custScaleX="100804" custLinFactNeighborX="0">
        <dgm:presLayoutVars>
          <dgm:bulletEnabled val="1"/>
        </dgm:presLayoutVars>
      </dgm:prSet>
      <dgm:spPr/>
      <dgm:t>
        <a:bodyPr/>
        <a:lstStyle/>
        <a:p>
          <a:endParaRPr lang="es-EC"/>
        </a:p>
      </dgm:t>
    </dgm:pt>
    <dgm:pt modelId="{36B45D74-2B2A-44E9-BE36-F25CFDEDBF37}" type="pres">
      <dgm:prSet presAssocID="{90C3FC77-7D72-4D15-8D79-C2359FCF85C6}" presName="bullet3b" presStyleLbl="node1" presStyleIdx="1" presStyleCnt="3"/>
      <dgm:spPr/>
    </dgm:pt>
    <dgm:pt modelId="{31B1B038-B8A1-466D-A9BD-9D3D605C7ACD}" type="pres">
      <dgm:prSet presAssocID="{90C3FC77-7D72-4D15-8D79-C2359FCF85C6}" presName="textBox3b" presStyleLbl="revTx" presStyleIdx="1" presStyleCnt="3" custScaleX="118942" custLinFactNeighborX="10500" custLinFactNeighborY="2086">
        <dgm:presLayoutVars>
          <dgm:bulletEnabled val="1"/>
        </dgm:presLayoutVars>
      </dgm:prSet>
      <dgm:spPr/>
      <dgm:t>
        <a:bodyPr/>
        <a:lstStyle/>
        <a:p>
          <a:endParaRPr lang="es-EC"/>
        </a:p>
      </dgm:t>
    </dgm:pt>
    <dgm:pt modelId="{489B94C3-20CF-4ADF-9E0F-39FF147839F3}" type="pres">
      <dgm:prSet presAssocID="{D3324AF8-D20D-41CF-9A16-68A85F0DA74F}" presName="bullet3c" presStyleLbl="node1" presStyleIdx="2" presStyleCnt="3"/>
      <dgm:spPr/>
    </dgm:pt>
    <dgm:pt modelId="{3D4AD26D-7AB2-480E-BD54-C50EE1B743CA}" type="pres">
      <dgm:prSet presAssocID="{D3324AF8-D20D-41CF-9A16-68A85F0DA74F}" presName="textBox3c" presStyleLbl="revTx" presStyleIdx="2" presStyleCnt="3" custScaleX="119437" custLinFactNeighborX="10500" custLinFactNeighborY="1077">
        <dgm:presLayoutVars>
          <dgm:bulletEnabled val="1"/>
        </dgm:presLayoutVars>
      </dgm:prSet>
      <dgm:spPr/>
      <dgm:t>
        <a:bodyPr/>
        <a:lstStyle/>
        <a:p>
          <a:endParaRPr lang="es-EC"/>
        </a:p>
      </dgm:t>
    </dgm:pt>
  </dgm:ptLst>
  <dgm:cxnLst>
    <dgm:cxn modelId="{BF7A81D7-7584-4123-BA98-A8A478C86A3D}" srcId="{56B2C9A5-C828-4E14-9CC3-DB2B8F28D2DF}" destId="{D3324AF8-D20D-41CF-9A16-68A85F0DA74F}" srcOrd="2" destOrd="0" parTransId="{684DB954-E902-41AE-9F60-B975C21A8B98}" sibTransId="{C3009F11-BCC6-41A3-9AC0-BEB67B79DD76}"/>
    <dgm:cxn modelId="{84DA6447-B650-4651-BE18-4BFF5AD1044C}" type="presOf" srcId="{B143A64B-F6F7-414C-B920-1B4F8B04D752}" destId="{4832CCD7-2F90-43E9-B027-8FE0B4D089C1}" srcOrd="0" destOrd="0" presId="urn:microsoft.com/office/officeart/2005/8/layout/arrow2"/>
    <dgm:cxn modelId="{E80D4952-4456-4EB7-8E32-5DD0B9079541}" type="presOf" srcId="{56B2C9A5-C828-4E14-9CC3-DB2B8F28D2DF}" destId="{2E8C2A08-3900-485B-82C2-F410B06B209E}" srcOrd="0" destOrd="0" presId="urn:microsoft.com/office/officeart/2005/8/layout/arrow2"/>
    <dgm:cxn modelId="{5557D0E3-0A9F-487C-9324-5F9CDCF85200}" type="presOf" srcId="{D3324AF8-D20D-41CF-9A16-68A85F0DA74F}" destId="{3D4AD26D-7AB2-480E-BD54-C50EE1B743CA}" srcOrd="0" destOrd="0" presId="urn:microsoft.com/office/officeart/2005/8/layout/arrow2"/>
    <dgm:cxn modelId="{FCE08482-5CA3-4430-BF7C-7E87ABF5D154}" type="presOf" srcId="{90C3FC77-7D72-4D15-8D79-C2359FCF85C6}" destId="{31B1B038-B8A1-466D-A9BD-9D3D605C7ACD}" srcOrd="0" destOrd="0" presId="urn:microsoft.com/office/officeart/2005/8/layout/arrow2"/>
    <dgm:cxn modelId="{2C3A8231-4991-4E5E-97DE-CE15236E0C63}" srcId="{56B2C9A5-C828-4E14-9CC3-DB2B8F28D2DF}" destId="{B143A64B-F6F7-414C-B920-1B4F8B04D752}" srcOrd="0" destOrd="0" parTransId="{E77931FD-0779-4BFF-8384-B2B7712FE827}" sibTransId="{408509E3-9A6E-494E-98AB-5DC93BCD0F3E}"/>
    <dgm:cxn modelId="{BD04DB8F-6F9F-4221-925B-6BD3BCD428A0}" srcId="{56B2C9A5-C828-4E14-9CC3-DB2B8F28D2DF}" destId="{90C3FC77-7D72-4D15-8D79-C2359FCF85C6}" srcOrd="1" destOrd="0" parTransId="{180CE7EF-0088-419A-9063-20D8FE537767}" sibTransId="{D919486A-2B61-46C6-B7A9-091209244F43}"/>
    <dgm:cxn modelId="{2560423D-34E6-4810-8A6F-CB7FDC0AA565}" type="presParOf" srcId="{2E8C2A08-3900-485B-82C2-F410B06B209E}" destId="{D81C4E35-34CD-4604-9A64-6D0513B3F3BC}" srcOrd="0" destOrd="0" presId="urn:microsoft.com/office/officeart/2005/8/layout/arrow2"/>
    <dgm:cxn modelId="{7390798A-3181-4279-9277-88039A9F644F}" type="presParOf" srcId="{2E8C2A08-3900-485B-82C2-F410B06B209E}" destId="{B967E581-B769-45F5-8476-6A584863CEF5}" srcOrd="1" destOrd="0" presId="urn:microsoft.com/office/officeart/2005/8/layout/arrow2"/>
    <dgm:cxn modelId="{A218469E-63DC-454E-8366-D72821E78F99}" type="presParOf" srcId="{B967E581-B769-45F5-8476-6A584863CEF5}" destId="{C5061A46-BD9C-492C-9014-C99E96EA584D}" srcOrd="0" destOrd="0" presId="urn:microsoft.com/office/officeart/2005/8/layout/arrow2"/>
    <dgm:cxn modelId="{84536B60-6108-4800-9709-30A7D10654BA}" type="presParOf" srcId="{B967E581-B769-45F5-8476-6A584863CEF5}" destId="{4832CCD7-2F90-43E9-B027-8FE0B4D089C1}" srcOrd="1" destOrd="0" presId="urn:microsoft.com/office/officeart/2005/8/layout/arrow2"/>
    <dgm:cxn modelId="{6B0E896D-6BC5-4146-9F49-F17F59B0C3FA}" type="presParOf" srcId="{B967E581-B769-45F5-8476-6A584863CEF5}" destId="{36B45D74-2B2A-44E9-BE36-F25CFDEDBF37}" srcOrd="2" destOrd="0" presId="urn:microsoft.com/office/officeart/2005/8/layout/arrow2"/>
    <dgm:cxn modelId="{CA900A45-425A-4F1D-B874-86316B2E0491}" type="presParOf" srcId="{B967E581-B769-45F5-8476-6A584863CEF5}" destId="{31B1B038-B8A1-466D-A9BD-9D3D605C7ACD}" srcOrd="3" destOrd="0" presId="urn:microsoft.com/office/officeart/2005/8/layout/arrow2"/>
    <dgm:cxn modelId="{AED64A11-FFED-46B3-845C-CC2EC3D387F2}" type="presParOf" srcId="{B967E581-B769-45F5-8476-6A584863CEF5}" destId="{489B94C3-20CF-4ADF-9E0F-39FF147839F3}" srcOrd="4" destOrd="0" presId="urn:microsoft.com/office/officeart/2005/8/layout/arrow2"/>
    <dgm:cxn modelId="{C500CFB4-3B1A-4052-B746-827EC304ED57}" type="presParOf" srcId="{B967E581-B769-45F5-8476-6A584863CEF5}" destId="{3D4AD26D-7AB2-480E-BD54-C50EE1B743CA}"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3 Mejorar la calidad de vida de la población</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l"/>
          <a:r>
            <a:rPr lang="es-EC" b="1" dirty="0" smtClean="0"/>
            <a:t>3.4 Brindar atención integral a las mujeres y a los grupos de atención prioritaria, con enfoque de género, generacional, familiar, comunitario e intercultural.</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EC" sz="1600" b="1" dirty="0" smtClean="0"/>
            <a:t>Incrementar el acceso de la población a servicios de salud</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1</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AEE96305-EE48-44DB-B9BA-295A84122C04}">
      <dgm:prSet phldrT="[Texto]" custT="1"/>
      <dgm:spPr/>
      <dgm:t>
        <a:bodyPr/>
        <a:lstStyle/>
        <a:p>
          <a:pPr algn="ctr"/>
          <a:r>
            <a:rPr lang="es-EC" sz="1200" b="1" dirty="0" smtClean="0"/>
            <a:t> Garantizar el acceso de la población a servicios de salud de calidad, con calidez y equidad, de manera oportuna, gratuita y por ciclos de vida</a:t>
          </a:r>
          <a:endParaRPr lang="es-MX" sz="1200" dirty="0"/>
        </a:p>
      </dgm:t>
    </dgm:pt>
    <dgm:pt modelId="{BC33C5E7-F9E3-444B-9E90-AF109CEBBB69}" type="parTrans" cxnId="{AC40389C-3F28-4EBD-9440-EAE3DC1208DE}">
      <dgm:prSet/>
      <dgm:spPr/>
      <dgm:t>
        <a:bodyPr/>
        <a:lstStyle/>
        <a:p>
          <a:endParaRPr lang="es-MX"/>
        </a:p>
      </dgm:t>
    </dgm:pt>
    <dgm:pt modelId="{7A2C65F4-8471-4A26-B947-DAEADBCC9FF8}" type="sibTrans" cxnId="{AC40389C-3F28-4EBD-9440-EAE3DC1208DE}">
      <dgm:prSet/>
      <dgm:spPr/>
      <dgm:t>
        <a:bodyPr/>
        <a:lstStyle/>
        <a:p>
          <a:endParaRPr lang="es-MX"/>
        </a:p>
      </dgm:t>
    </dgm:pt>
    <dgm:pt modelId="{18B6CFDA-EF8A-4A8C-B6E2-A9B0592EEA7B}">
      <dgm:prSet phldrT="[Texto]"/>
      <dgm:spPr/>
      <dgm:t>
        <a:bodyPr/>
        <a:lstStyle/>
        <a:p>
          <a:pPr algn="ctr"/>
          <a:r>
            <a:rPr lang="es-MX" b="1" dirty="0" smtClean="0"/>
            <a:t>Meta :</a:t>
          </a:r>
        </a:p>
        <a:p>
          <a:pPr algn="ctr"/>
          <a:r>
            <a:rPr lang="es-EC" b="1" dirty="0" smtClean="0"/>
            <a:t>3.4.1 Reducir en 25% el embarazo adolescente al 2013</a:t>
          </a:r>
        </a:p>
        <a:p>
          <a:pPr algn="ctr"/>
          <a:r>
            <a:rPr lang="es-EC" b="1" dirty="0" smtClean="0"/>
            <a:t>Indicador:</a:t>
          </a:r>
        </a:p>
        <a:p>
          <a:pPr algn="ctr"/>
          <a:r>
            <a:rPr lang="es-EC" b="1" dirty="0" smtClean="0"/>
            <a:t>Porcentaje de adolescentes (de 15 a 19 años) embarazadas</a:t>
          </a:r>
          <a:endParaRPr lang="es-MX" b="1" dirty="0"/>
        </a:p>
      </dgm:t>
    </dgm:pt>
    <dgm:pt modelId="{062A8815-9919-4615-A0D7-D13AD4FEB0A0}" type="parTrans" cxnId="{993ED441-8307-4B25-894E-BE68E76AADC5}">
      <dgm:prSet/>
      <dgm:spPr/>
      <dgm:t>
        <a:bodyPr/>
        <a:lstStyle/>
        <a:p>
          <a:endParaRPr lang="es-EC"/>
        </a:p>
      </dgm:t>
    </dgm:pt>
    <dgm:pt modelId="{FE71D353-D4C1-4B20-A3AA-22C0CEC2B545}" type="sibTrans" cxnId="{993ED441-8307-4B25-894E-BE68E76AADC5}">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450" custLinFactNeighborY="-504"/>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Y="11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FA5D55C7-14DA-49BA-8B2F-9B23E3CA3272}" type="pres">
      <dgm:prSet presAssocID="{18B6CFDA-EF8A-4A8C-B6E2-A9B0592EEA7B}" presName="oChild" presStyleLbl="fgAcc1" presStyleIdx="2" presStyleCnt="5">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439D7E43-C77E-4128-8040-0FC14E6DEAB6}" type="pres">
      <dgm:prSet presAssocID="{AEE96305-EE48-44DB-B9BA-295A84122C04}" presName="mChild" presStyleLbl="fgAcc1" presStyleIdx="3" presStyleCnt="5">
        <dgm:presLayoutVars>
          <dgm:bulletEnabled val="1"/>
        </dgm:presLayoutVars>
      </dgm:prSet>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4" presStyleCnt="5" custScaleY="132894">
        <dgm:presLayoutVars>
          <dgm:bulletEnabled val="1"/>
        </dgm:presLayoutVars>
      </dgm:prSet>
      <dgm:spPr/>
      <dgm:t>
        <a:bodyPr/>
        <a:lstStyle/>
        <a:p>
          <a:endParaRPr lang="es-MX"/>
        </a:p>
      </dgm:t>
    </dgm:pt>
  </dgm:ptLst>
  <dgm:cxnLst>
    <dgm:cxn modelId="{40BB0578-4B3B-4BAA-A4A7-6CEFEBEA5E86}" type="presOf" srcId="{FA7B90A1-94BF-413F-8319-D73109E8C121}" destId="{938E9AE5-9B7F-4FDF-868D-A2A7DB342536}"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DF165293-89B3-4E11-B832-EECEACBA561A}" type="presOf" srcId="{EF02EF57-02F2-47A1-8571-F9812295390B}" destId="{8B8C64DD-CBA6-4265-BFF1-6CFA8649FD3E}" srcOrd="0" destOrd="0" presId="urn:microsoft.com/office/officeart/2005/8/layout/target2"/>
    <dgm:cxn modelId="{D4021C20-02B1-4B46-BA6B-701599F20DBC}" type="presOf" srcId="{18B6CFDA-EF8A-4A8C-B6E2-A9B0592EEA7B}" destId="{FA5D55C7-14DA-49BA-8B2F-9B23E3CA3272}"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0C47ACE1-4ABA-46E1-B478-97546A2A4BDD}" type="presOf" srcId="{6E35E447-FB10-4B81-B5EC-5114227F78D0}" destId="{6700839B-EF45-41D3-B258-2FA5919832EE}"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3A54625E-049D-42EC-82E3-B9425BF6445A}" srcId="{6E35E447-FB10-4B81-B5EC-5114227F78D0}" destId="{5C6AEF20-1B0F-4BAC-8782-697DA9BF0FDC}" srcOrd="1" destOrd="0" parTransId="{0F28D695-6E8F-4A96-A13D-E4BF5A9DE6CC}" sibTransId="{A726B39E-96DD-40C2-8F33-021FFA9B597C}"/>
    <dgm:cxn modelId="{831541DC-A8EE-46F7-839F-53AE92398BE3}" type="presOf" srcId="{06D52B5A-C9E2-41E8-AE09-EDD776C6A8D8}" destId="{398EDC74-8C14-4049-A834-0B8DB547065F}" srcOrd="0" destOrd="0" presId="urn:microsoft.com/office/officeart/2005/8/layout/target2"/>
    <dgm:cxn modelId="{B4519671-356A-4134-914F-9D1709161848}" type="presOf" srcId="{E88C8B5C-17A1-455C-8E9F-F3708130C7AA}" destId="{B37B3C91-563C-47B6-AD3F-E5BDD9DF75FA}" srcOrd="0" destOrd="0" presId="urn:microsoft.com/office/officeart/2005/8/layout/target2"/>
    <dgm:cxn modelId="{AB21EB68-9E4D-40C6-B1F6-10B8D2897F7C}" type="presOf" srcId="{11A2E063-A162-471D-A254-551D86E000D4}" destId="{E104E90A-F655-4CD4-A26B-BB36FAE92B50}" srcOrd="0" destOrd="0" presId="urn:microsoft.com/office/officeart/2005/8/layout/target2"/>
    <dgm:cxn modelId="{D8AD383F-4035-435C-92EF-8868A97DAEA0}" type="presOf" srcId="{5C6AEF20-1B0F-4BAC-8782-697DA9BF0FDC}" destId="{8227DD52-5834-4E24-A7D9-385F1CF76A82}" srcOrd="0" destOrd="0" presId="urn:microsoft.com/office/officeart/2005/8/layout/target2"/>
    <dgm:cxn modelId="{B2263680-7647-4FF8-9AD7-0FC6236025A1}" srcId="{11A2E063-A162-471D-A254-551D86E000D4}" destId="{E88C8B5C-17A1-455C-8E9F-F3708130C7AA}" srcOrd="2" destOrd="0" parTransId="{5A392D87-5184-49D2-BBE7-98F686A9BACB}" sibTransId="{C893F1C6-1488-4BA3-8F06-E06C0F60147A}"/>
    <dgm:cxn modelId="{5BB6684B-97C2-4EA3-B4A8-F4BEE6E0693E}" type="presOf" srcId="{AEE96305-EE48-44DB-B9BA-295A84122C04}" destId="{439D7E43-C77E-4128-8040-0FC14E6DEAB6}" srcOrd="0" destOrd="0" presId="urn:microsoft.com/office/officeart/2005/8/layout/target2"/>
    <dgm:cxn modelId="{FD4E10ED-C39C-4575-845A-4AC05221ACEE}" srcId="{E88C8B5C-17A1-455C-8E9F-F3708130C7AA}" destId="{EF02EF57-02F2-47A1-8571-F9812295390B}" srcOrd="0" destOrd="0" parTransId="{DF50D5E2-E431-495D-96F7-1C9E23B2DB47}" sibTransId="{7C273D79-4C7B-4C54-88D7-32BAAD8903BD}"/>
    <dgm:cxn modelId="{993ED441-8307-4B25-894E-BE68E76AADC5}" srcId="{6E35E447-FB10-4B81-B5EC-5114227F78D0}" destId="{18B6CFDA-EF8A-4A8C-B6E2-A9B0592EEA7B}" srcOrd="2" destOrd="0" parTransId="{062A8815-9919-4615-A0D7-D13AD4FEB0A0}" sibTransId="{FE71D353-D4C1-4B20-A3AA-22C0CEC2B545}"/>
    <dgm:cxn modelId="{AC40389C-3F28-4EBD-9440-EAE3DC1208DE}" srcId="{FA7B90A1-94BF-413F-8319-D73109E8C121}" destId="{AEE96305-EE48-44DB-B9BA-295A84122C04}" srcOrd="0" destOrd="0" parTransId="{BC33C5E7-F9E3-444B-9E90-AF109CEBBB69}" sibTransId="{7A2C65F4-8471-4A26-B947-DAEADBCC9FF8}"/>
    <dgm:cxn modelId="{C3D11511-27FC-4BA5-8E21-AC62F88D3FE4}" type="presParOf" srcId="{E104E90A-F655-4CD4-A26B-BB36FAE92B50}" destId="{28449A53-0DDE-40FD-8BAD-1713C135BD71}" srcOrd="0" destOrd="0" presId="urn:microsoft.com/office/officeart/2005/8/layout/target2"/>
    <dgm:cxn modelId="{66E4B2AB-872C-4D2E-A710-EBBF1F9A3EE0}" type="presParOf" srcId="{28449A53-0DDE-40FD-8BAD-1713C135BD71}" destId="{6700839B-EF45-41D3-B258-2FA5919832EE}" srcOrd="0" destOrd="0" presId="urn:microsoft.com/office/officeart/2005/8/layout/target2"/>
    <dgm:cxn modelId="{258A5EE2-A046-48F1-86E9-0F1AE411E70A}" type="presParOf" srcId="{28449A53-0DDE-40FD-8BAD-1713C135BD71}" destId="{5B436A34-6E89-422A-8E90-ED0727F70069}" srcOrd="1" destOrd="0" presId="urn:microsoft.com/office/officeart/2005/8/layout/target2"/>
    <dgm:cxn modelId="{2783E3B8-6D38-4251-B01C-3241A327198F}" type="presParOf" srcId="{5B436A34-6E89-422A-8E90-ED0727F70069}" destId="{398EDC74-8C14-4049-A834-0B8DB547065F}" srcOrd="0" destOrd="0" presId="urn:microsoft.com/office/officeart/2005/8/layout/target2"/>
    <dgm:cxn modelId="{B1EFC883-1355-4C22-A33E-4811450AA5BE}" type="presParOf" srcId="{5B436A34-6E89-422A-8E90-ED0727F70069}" destId="{12181F68-B0EE-4AB7-83A8-819C8F5F1218}" srcOrd="1" destOrd="0" presId="urn:microsoft.com/office/officeart/2005/8/layout/target2"/>
    <dgm:cxn modelId="{260805B2-7B84-4AE3-9369-BC88208BF8F6}" type="presParOf" srcId="{5B436A34-6E89-422A-8E90-ED0727F70069}" destId="{8227DD52-5834-4E24-A7D9-385F1CF76A82}" srcOrd="2" destOrd="0" presId="urn:microsoft.com/office/officeart/2005/8/layout/target2"/>
    <dgm:cxn modelId="{BB803554-3A43-4B1C-BF0E-3437D2BA8AEE}" type="presParOf" srcId="{5B436A34-6E89-422A-8E90-ED0727F70069}" destId="{2D5028C7-2BA9-490F-A9E4-EBE05F047988}" srcOrd="3" destOrd="0" presId="urn:microsoft.com/office/officeart/2005/8/layout/target2"/>
    <dgm:cxn modelId="{EC3FE19C-C04A-4B8C-A2CB-BD3D44883E10}" type="presParOf" srcId="{5B436A34-6E89-422A-8E90-ED0727F70069}" destId="{FA5D55C7-14DA-49BA-8B2F-9B23E3CA3272}" srcOrd="4" destOrd="0" presId="urn:microsoft.com/office/officeart/2005/8/layout/target2"/>
    <dgm:cxn modelId="{A9E4C0B4-D697-43F8-8FBD-CC756059B1B1}" type="presParOf" srcId="{E104E90A-F655-4CD4-A26B-BB36FAE92B50}" destId="{24568228-1810-4AAB-826E-F19290F04D14}" srcOrd="1" destOrd="0" presId="urn:microsoft.com/office/officeart/2005/8/layout/target2"/>
    <dgm:cxn modelId="{071F0C9B-9587-427D-B9DB-C726E9D0F597}" type="presParOf" srcId="{24568228-1810-4AAB-826E-F19290F04D14}" destId="{938E9AE5-9B7F-4FDF-868D-A2A7DB342536}" srcOrd="0" destOrd="0" presId="urn:microsoft.com/office/officeart/2005/8/layout/target2"/>
    <dgm:cxn modelId="{03088FB5-6661-42EA-B583-094679DCCED1}" type="presParOf" srcId="{24568228-1810-4AAB-826E-F19290F04D14}" destId="{052DE839-2C62-417A-AF96-7488616490D5}" srcOrd="1" destOrd="0" presId="urn:microsoft.com/office/officeart/2005/8/layout/target2"/>
    <dgm:cxn modelId="{DA2EF9C2-95F5-4AA4-BCBA-DE618DBE243C}" type="presParOf" srcId="{052DE839-2C62-417A-AF96-7488616490D5}" destId="{439D7E43-C77E-4128-8040-0FC14E6DEAB6}" srcOrd="0" destOrd="0" presId="urn:microsoft.com/office/officeart/2005/8/layout/target2"/>
    <dgm:cxn modelId="{501C01C6-320C-4B6A-8EB3-2406B3F148E4}" type="presParOf" srcId="{E104E90A-F655-4CD4-A26B-BB36FAE92B50}" destId="{79B5B538-B0A6-4090-B3B3-CB580179D537}" srcOrd="2" destOrd="0" presId="urn:microsoft.com/office/officeart/2005/8/layout/target2"/>
    <dgm:cxn modelId="{48FC6A79-6AA7-453D-9E3D-CDCC2E024978}" type="presParOf" srcId="{79B5B538-B0A6-4090-B3B3-CB580179D537}" destId="{B37B3C91-563C-47B6-AD3F-E5BDD9DF75FA}" srcOrd="0" destOrd="0" presId="urn:microsoft.com/office/officeart/2005/8/layout/target2"/>
    <dgm:cxn modelId="{11C39AAA-9D4B-4BD3-877B-3C769CBA98ED}" type="presParOf" srcId="{79B5B538-B0A6-4090-B3B3-CB580179D537}" destId="{6E1972B2-1C69-41C7-92B3-4AE784843CDC}" srcOrd="1" destOrd="0" presId="urn:microsoft.com/office/officeart/2005/8/layout/target2"/>
    <dgm:cxn modelId="{11D12435-5F45-4E89-BAEE-8F00FF47E9C8}" type="presParOf" srcId="{6E1972B2-1C69-41C7-92B3-4AE784843CDC}" destId="{8B8C64DD-CBA6-4265-BFF1-6CFA8649FD3E}" srcOrd="0"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F380BF-53BB-4E3C-BB95-402A67538F33}" type="doc">
      <dgm:prSet loTypeId="urn:microsoft.com/office/officeart/2005/8/layout/hList3" loCatId="list" qsTypeId="urn:microsoft.com/office/officeart/2005/8/quickstyle/simple5" qsCatId="simple" csTypeId="urn:microsoft.com/office/officeart/2005/8/colors/accent4_1" csCatId="accent4" phldr="1"/>
      <dgm:spPr/>
      <dgm:t>
        <a:bodyPr/>
        <a:lstStyle/>
        <a:p>
          <a:endParaRPr lang="es-EC"/>
        </a:p>
      </dgm:t>
    </dgm:pt>
    <dgm:pt modelId="{04B18C1A-F615-487E-9DB9-7ABA683E93E4}">
      <dgm:prSet phldrT="[Texto]"/>
      <dgm:spPr/>
      <dgm:t>
        <a:bodyPr/>
        <a:lstStyle/>
        <a:p>
          <a:r>
            <a:rPr lang="es-EC" dirty="0" smtClean="0"/>
            <a:t>Código Orgánico de Planificación y Finanzas Públicas</a:t>
          </a:r>
          <a:endParaRPr lang="es-EC" dirty="0"/>
        </a:p>
      </dgm:t>
    </dgm:pt>
    <dgm:pt modelId="{BBBDE58E-AA4E-4AEB-ACCC-77B3F9EDC12D}" type="parTrans" cxnId="{378EA5E7-4D73-40FF-8D77-969CB9508F2D}">
      <dgm:prSet/>
      <dgm:spPr/>
      <dgm:t>
        <a:bodyPr/>
        <a:lstStyle/>
        <a:p>
          <a:endParaRPr lang="es-EC"/>
        </a:p>
      </dgm:t>
    </dgm:pt>
    <dgm:pt modelId="{76B06916-C214-4631-9CDB-A78D10FD6A64}" type="sibTrans" cxnId="{378EA5E7-4D73-40FF-8D77-969CB9508F2D}">
      <dgm:prSet/>
      <dgm:spPr/>
      <dgm:t>
        <a:bodyPr/>
        <a:lstStyle/>
        <a:p>
          <a:endParaRPr lang="es-EC"/>
        </a:p>
      </dgm:t>
    </dgm:pt>
    <dgm:pt modelId="{9BE20760-3571-462C-8D08-09B037F92298}">
      <dgm:prSet phldrT="[Texto]"/>
      <dgm:spPr/>
      <dgm:t>
        <a:bodyPr/>
        <a:lstStyle/>
        <a:p>
          <a:r>
            <a:rPr lang="es-MX" dirty="0" smtClean="0"/>
            <a:t>Art. 11. “La función ejecutiva formulará y ejecutará la planificación nacional y sectorial con enfoque territorial y de manera desconcentrada”. Para el efecto, … y conformarán espacios de coordinación de la función ejecutiva en los niveles regional, provincial, municipal y distrital.  </a:t>
          </a:r>
          <a:endParaRPr lang="es-EC" dirty="0"/>
        </a:p>
      </dgm:t>
    </dgm:pt>
    <dgm:pt modelId="{8F9C5DED-B9E5-4E0E-930A-FE7A0ABF12A7}" type="parTrans" cxnId="{64E17C64-1473-4086-ABFE-A308CD3ED38F}">
      <dgm:prSet/>
      <dgm:spPr/>
      <dgm:t>
        <a:bodyPr/>
        <a:lstStyle/>
        <a:p>
          <a:endParaRPr lang="es-EC"/>
        </a:p>
      </dgm:t>
    </dgm:pt>
    <dgm:pt modelId="{B98BE2B4-8788-4D58-AA59-9FC39CF54647}" type="sibTrans" cxnId="{64E17C64-1473-4086-ABFE-A308CD3ED38F}">
      <dgm:prSet/>
      <dgm:spPr/>
      <dgm:t>
        <a:bodyPr/>
        <a:lstStyle/>
        <a:p>
          <a:endParaRPr lang="es-EC"/>
        </a:p>
      </dgm:t>
    </dgm:pt>
    <dgm:pt modelId="{4ED8F1EF-B9CD-4DBD-8117-8A1564A4201C}">
      <dgm:prSet phldrT="[Texto]"/>
      <dgm:spPr/>
      <dgm:t>
        <a:bodyPr/>
        <a:lstStyle/>
        <a:p>
          <a:r>
            <a:rPr lang="es-MX" dirty="0" smtClean="0"/>
            <a:t>Art. 17. “La Secretaría Nacional de Planificación y Desarrollo elaborará los instrumentos metodológicos para la formulación, monitoreo y evaluación de las políticas públicas nacionales y sectoriales”</a:t>
          </a:r>
          <a:endParaRPr lang="es-EC" dirty="0"/>
        </a:p>
      </dgm:t>
    </dgm:pt>
    <dgm:pt modelId="{C0E04993-6682-4317-9AF3-8FD6C6728721}" type="parTrans" cxnId="{476DB5FD-9366-4FA3-BDB2-E2F2A59031CD}">
      <dgm:prSet/>
      <dgm:spPr/>
      <dgm:t>
        <a:bodyPr/>
        <a:lstStyle/>
        <a:p>
          <a:endParaRPr lang="es-EC"/>
        </a:p>
      </dgm:t>
    </dgm:pt>
    <dgm:pt modelId="{4A3197B4-6FD8-4321-B212-67DDAE45BC13}" type="sibTrans" cxnId="{476DB5FD-9366-4FA3-BDB2-E2F2A59031CD}">
      <dgm:prSet/>
      <dgm:spPr/>
      <dgm:t>
        <a:bodyPr/>
        <a:lstStyle/>
        <a:p>
          <a:endParaRPr lang="es-EC"/>
        </a:p>
      </dgm:t>
    </dgm:pt>
    <dgm:pt modelId="{2BA37827-CC6E-4ABA-8E24-17841ACA313A}">
      <dgm:prSet phldrT="[Texto]"/>
      <dgm:spPr/>
      <dgm:t>
        <a:bodyPr/>
        <a:lstStyle/>
        <a:p>
          <a:r>
            <a:rPr lang="es-MX" dirty="0" smtClean="0"/>
            <a:t>Art. 54</a:t>
          </a:r>
          <a:r>
            <a:rPr lang="es-MX" dirty="0" smtClean="0"/>
            <a:t>.- </a:t>
          </a:r>
          <a:r>
            <a:rPr lang="es-MX" b="1" dirty="0" smtClean="0"/>
            <a:t>Planes Institucionales</a:t>
          </a:r>
          <a:r>
            <a:rPr lang="es-MX" dirty="0" smtClean="0"/>
            <a:t>: Las </a:t>
          </a:r>
          <a:r>
            <a:rPr lang="es-MX" dirty="0" smtClean="0"/>
            <a:t>instituciones sujetas al ámbito del Código Orgánico de Planificación y Finanzas Públicas, excluyendo los Gobiernos Autónomos  Descentralizados, reportarán a la Secretaría Nacional de Planificación y Desarrollo sus instrumentos de planificación institucionales, para verificar que las propuestas de acciones, programas y proyectos correspondan a las competencias institucionales y los objetivos del Plan Nacional de Desarrollo</a:t>
          </a:r>
          <a:endParaRPr lang="es-EC" dirty="0"/>
        </a:p>
      </dgm:t>
    </dgm:pt>
    <dgm:pt modelId="{2CC06082-5B70-4ADE-BEFE-92EE0BB9AAA0}" type="parTrans" cxnId="{F44B7562-DD55-4936-89D0-B01936CAAC98}">
      <dgm:prSet/>
      <dgm:spPr/>
      <dgm:t>
        <a:bodyPr/>
        <a:lstStyle/>
        <a:p>
          <a:endParaRPr lang="es-EC"/>
        </a:p>
      </dgm:t>
    </dgm:pt>
    <dgm:pt modelId="{9FF2D954-2443-4E52-9C88-FEA50B9F3D90}" type="sibTrans" cxnId="{F44B7562-DD55-4936-89D0-B01936CAAC98}">
      <dgm:prSet/>
      <dgm:spPr/>
      <dgm:t>
        <a:bodyPr/>
        <a:lstStyle/>
        <a:p>
          <a:endParaRPr lang="es-EC"/>
        </a:p>
      </dgm:t>
    </dgm:pt>
    <dgm:pt modelId="{07F9B1EB-8E22-445E-953C-E59C4E259DF3}" type="pres">
      <dgm:prSet presAssocID="{84F380BF-53BB-4E3C-BB95-402A67538F33}" presName="composite" presStyleCnt="0">
        <dgm:presLayoutVars>
          <dgm:chMax val="1"/>
          <dgm:dir/>
          <dgm:resizeHandles val="exact"/>
        </dgm:presLayoutVars>
      </dgm:prSet>
      <dgm:spPr/>
      <dgm:t>
        <a:bodyPr/>
        <a:lstStyle/>
        <a:p>
          <a:endParaRPr lang="es-EC"/>
        </a:p>
      </dgm:t>
    </dgm:pt>
    <dgm:pt modelId="{431C69CC-226E-4678-868A-D945987CF5C4}" type="pres">
      <dgm:prSet presAssocID="{04B18C1A-F615-487E-9DB9-7ABA683E93E4}" presName="roof" presStyleLbl="dkBgShp" presStyleIdx="0" presStyleCnt="2"/>
      <dgm:spPr/>
      <dgm:t>
        <a:bodyPr/>
        <a:lstStyle/>
        <a:p>
          <a:endParaRPr lang="es-EC"/>
        </a:p>
      </dgm:t>
    </dgm:pt>
    <dgm:pt modelId="{B69BBB34-1845-4AF0-A063-8523FCF539A1}" type="pres">
      <dgm:prSet presAssocID="{04B18C1A-F615-487E-9DB9-7ABA683E93E4}" presName="pillars" presStyleCnt="0"/>
      <dgm:spPr/>
    </dgm:pt>
    <dgm:pt modelId="{852D0D49-7C4D-4ECE-B033-551BFB96E18A}" type="pres">
      <dgm:prSet presAssocID="{04B18C1A-F615-487E-9DB9-7ABA683E93E4}" presName="pillar1" presStyleLbl="node1" presStyleIdx="0" presStyleCnt="3">
        <dgm:presLayoutVars>
          <dgm:bulletEnabled val="1"/>
        </dgm:presLayoutVars>
      </dgm:prSet>
      <dgm:spPr/>
      <dgm:t>
        <a:bodyPr/>
        <a:lstStyle/>
        <a:p>
          <a:endParaRPr lang="es-EC"/>
        </a:p>
      </dgm:t>
    </dgm:pt>
    <dgm:pt modelId="{AB2E27CF-332C-421F-90C6-FE75333570E6}" type="pres">
      <dgm:prSet presAssocID="{4ED8F1EF-B9CD-4DBD-8117-8A1564A4201C}" presName="pillarX" presStyleLbl="node1" presStyleIdx="1" presStyleCnt="3">
        <dgm:presLayoutVars>
          <dgm:bulletEnabled val="1"/>
        </dgm:presLayoutVars>
      </dgm:prSet>
      <dgm:spPr/>
      <dgm:t>
        <a:bodyPr/>
        <a:lstStyle/>
        <a:p>
          <a:endParaRPr lang="es-EC"/>
        </a:p>
      </dgm:t>
    </dgm:pt>
    <dgm:pt modelId="{96477280-FE0C-47BD-93BD-5032800887B6}" type="pres">
      <dgm:prSet presAssocID="{2BA37827-CC6E-4ABA-8E24-17841ACA313A}" presName="pillarX" presStyleLbl="node1" presStyleIdx="2" presStyleCnt="3">
        <dgm:presLayoutVars>
          <dgm:bulletEnabled val="1"/>
        </dgm:presLayoutVars>
      </dgm:prSet>
      <dgm:spPr/>
      <dgm:t>
        <a:bodyPr/>
        <a:lstStyle/>
        <a:p>
          <a:endParaRPr lang="es-EC"/>
        </a:p>
      </dgm:t>
    </dgm:pt>
    <dgm:pt modelId="{F0BB9FC5-770B-4C62-8F05-4E9D61C23CC2}" type="pres">
      <dgm:prSet presAssocID="{04B18C1A-F615-487E-9DB9-7ABA683E93E4}" presName="base" presStyleLbl="dkBgShp" presStyleIdx="1" presStyleCnt="2"/>
      <dgm:spPr/>
    </dgm:pt>
  </dgm:ptLst>
  <dgm:cxnLst>
    <dgm:cxn modelId="{9B6A58DA-8EBC-4054-A2A2-526BC7A61E12}" type="presOf" srcId="{84F380BF-53BB-4E3C-BB95-402A67538F33}" destId="{07F9B1EB-8E22-445E-953C-E59C4E259DF3}" srcOrd="0" destOrd="0" presId="urn:microsoft.com/office/officeart/2005/8/layout/hList3"/>
    <dgm:cxn modelId="{8B3F7418-BF3F-45D2-B6D3-15BEDCB0319A}" type="presOf" srcId="{2BA37827-CC6E-4ABA-8E24-17841ACA313A}" destId="{96477280-FE0C-47BD-93BD-5032800887B6}" srcOrd="0" destOrd="0" presId="urn:microsoft.com/office/officeart/2005/8/layout/hList3"/>
    <dgm:cxn modelId="{FF9ECCEE-FE61-4749-81AF-AF28609E7F09}" type="presOf" srcId="{04B18C1A-F615-487E-9DB9-7ABA683E93E4}" destId="{431C69CC-226E-4678-868A-D945987CF5C4}" srcOrd="0" destOrd="0" presId="urn:microsoft.com/office/officeart/2005/8/layout/hList3"/>
    <dgm:cxn modelId="{65FDD366-4435-4F87-978A-0DF7C5450DDE}" type="presOf" srcId="{9BE20760-3571-462C-8D08-09B037F92298}" destId="{852D0D49-7C4D-4ECE-B033-551BFB96E18A}" srcOrd="0" destOrd="0" presId="urn:microsoft.com/office/officeart/2005/8/layout/hList3"/>
    <dgm:cxn modelId="{476DB5FD-9366-4FA3-BDB2-E2F2A59031CD}" srcId="{04B18C1A-F615-487E-9DB9-7ABA683E93E4}" destId="{4ED8F1EF-B9CD-4DBD-8117-8A1564A4201C}" srcOrd="1" destOrd="0" parTransId="{C0E04993-6682-4317-9AF3-8FD6C6728721}" sibTransId="{4A3197B4-6FD8-4321-B212-67DDAE45BC13}"/>
    <dgm:cxn modelId="{F44B7562-DD55-4936-89D0-B01936CAAC98}" srcId="{04B18C1A-F615-487E-9DB9-7ABA683E93E4}" destId="{2BA37827-CC6E-4ABA-8E24-17841ACA313A}" srcOrd="2" destOrd="0" parTransId="{2CC06082-5B70-4ADE-BEFE-92EE0BB9AAA0}" sibTransId="{9FF2D954-2443-4E52-9C88-FEA50B9F3D90}"/>
    <dgm:cxn modelId="{FF3DF0BF-58FA-46F7-AAF7-AC02A87C731D}" type="presOf" srcId="{4ED8F1EF-B9CD-4DBD-8117-8A1564A4201C}" destId="{AB2E27CF-332C-421F-90C6-FE75333570E6}" srcOrd="0" destOrd="0" presId="urn:microsoft.com/office/officeart/2005/8/layout/hList3"/>
    <dgm:cxn modelId="{378EA5E7-4D73-40FF-8D77-969CB9508F2D}" srcId="{84F380BF-53BB-4E3C-BB95-402A67538F33}" destId="{04B18C1A-F615-487E-9DB9-7ABA683E93E4}" srcOrd="0" destOrd="0" parTransId="{BBBDE58E-AA4E-4AEB-ACCC-77B3F9EDC12D}" sibTransId="{76B06916-C214-4631-9CDB-A78D10FD6A64}"/>
    <dgm:cxn modelId="{64E17C64-1473-4086-ABFE-A308CD3ED38F}" srcId="{04B18C1A-F615-487E-9DB9-7ABA683E93E4}" destId="{9BE20760-3571-462C-8D08-09B037F92298}" srcOrd="0" destOrd="0" parTransId="{8F9C5DED-B9E5-4E0E-930A-FE7A0ABF12A7}" sibTransId="{B98BE2B4-8788-4D58-AA59-9FC39CF54647}"/>
    <dgm:cxn modelId="{CBA45946-188C-49C1-AC5D-DF564E74D0E5}" type="presParOf" srcId="{07F9B1EB-8E22-445E-953C-E59C4E259DF3}" destId="{431C69CC-226E-4678-868A-D945987CF5C4}" srcOrd="0" destOrd="0" presId="urn:microsoft.com/office/officeart/2005/8/layout/hList3"/>
    <dgm:cxn modelId="{2F53E5DE-6003-4FF1-B03A-55D117DEFEDF}" type="presParOf" srcId="{07F9B1EB-8E22-445E-953C-E59C4E259DF3}" destId="{B69BBB34-1845-4AF0-A063-8523FCF539A1}" srcOrd="1" destOrd="0" presId="urn:microsoft.com/office/officeart/2005/8/layout/hList3"/>
    <dgm:cxn modelId="{E495A733-ADE9-4355-8BC8-88FE82310FEB}" type="presParOf" srcId="{B69BBB34-1845-4AF0-A063-8523FCF539A1}" destId="{852D0D49-7C4D-4ECE-B033-551BFB96E18A}" srcOrd="0" destOrd="0" presId="urn:microsoft.com/office/officeart/2005/8/layout/hList3"/>
    <dgm:cxn modelId="{4E2832D1-1410-47FC-A117-CE8EFEC71A6C}" type="presParOf" srcId="{B69BBB34-1845-4AF0-A063-8523FCF539A1}" destId="{AB2E27CF-332C-421F-90C6-FE75333570E6}" srcOrd="1" destOrd="0" presId="urn:microsoft.com/office/officeart/2005/8/layout/hList3"/>
    <dgm:cxn modelId="{9D3347DA-321C-4905-8F11-67EB472ABDA4}" type="presParOf" srcId="{B69BBB34-1845-4AF0-A063-8523FCF539A1}" destId="{96477280-FE0C-47BD-93BD-5032800887B6}" srcOrd="2" destOrd="0" presId="urn:microsoft.com/office/officeart/2005/8/layout/hList3"/>
    <dgm:cxn modelId="{BE1885FD-2FD2-4F98-9839-F7D88BFD6804}" type="presParOf" srcId="{07F9B1EB-8E22-445E-953C-E59C4E259DF3}" destId="{F0BB9FC5-770B-4C62-8F05-4E9D61C23CC2}"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3 Mejorar la calidad de vida de la población</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ctr"/>
          <a:r>
            <a:rPr lang="es-EC" b="1" dirty="0" smtClean="0"/>
            <a:t>3.2 Fortalecer la prevención, el control y la vigilancia de la enfermedad, y el desarrollo de capacidades para describir, prevenir y controlar la morbilidad.</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EC" sz="1600" b="1" dirty="0" smtClean="0"/>
            <a:t>Incrementar la vigilancia, el control, la promoción y prevención de la salud</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2</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AEE96305-EE48-44DB-B9BA-295A84122C04}">
      <dgm:prSet phldrT="[Texto]" custT="1"/>
      <dgm:spPr/>
      <dgm:t>
        <a:bodyPr/>
        <a:lstStyle/>
        <a:p>
          <a:pPr algn="ctr"/>
          <a:r>
            <a:rPr lang="es-EC" sz="1050" b="1" dirty="0" smtClean="0"/>
            <a:t>Fortalecer la prevención, control y vigilancia de la enfermedad así como de los productos de uso y consumo humano para mejorar la calidad de vida de la población</a:t>
          </a:r>
          <a:endParaRPr lang="es-MX" sz="1050" dirty="0"/>
        </a:p>
      </dgm:t>
    </dgm:pt>
    <dgm:pt modelId="{BC33C5E7-F9E3-444B-9E90-AF109CEBBB69}" type="parTrans" cxnId="{AC40389C-3F28-4EBD-9440-EAE3DC1208DE}">
      <dgm:prSet/>
      <dgm:spPr/>
      <dgm:t>
        <a:bodyPr/>
        <a:lstStyle/>
        <a:p>
          <a:endParaRPr lang="es-MX"/>
        </a:p>
      </dgm:t>
    </dgm:pt>
    <dgm:pt modelId="{7A2C65F4-8471-4A26-B947-DAEADBCC9FF8}" type="sibTrans" cxnId="{AC40389C-3F28-4EBD-9440-EAE3DC1208DE}">
      <dgm:prSet/>
      <dgm:spPr/>
      <dgm:t>
        <a:bodyPr/>
        <a:lstStyle/>
        <a:p>
          <a:endParaRPr lang="es-MX"/>
        </a:p>
      </dgm:t>
    </dgm:pt>
    <dgm:pt modelId="{D2EBD943-9CD2-437B-95C6-733DCE3E13BA}">
      <dgm:prSet phldrT="[Texto]"/>
      <dgm:spPr/>
      <dgm:t>
        <a:bodyPr/>
        <a:lstStyle/>
        <a:p>
          <a:r>
            <a:rPr lang="es-EC" b="1" dirty="0" smtClean="0"/>
            <a:t>Meta : </a:t>
          </a:r>
        </a:p>
        <a:p>
          <a:r>
            <a:rPr lang="es-EC" b="1" dirty="0" smtClean="0"/>
            <a:t>3.2.1 Reducir la incidencia de paludismo en un 40% al 2013</a:t>
          </a:r>
        </a:p>
        <a:p>
          <a:r>
            <a:rPr lang="es-EC" b="1" dirty="0" smtClean="0"/>
            <a:t>Indicador :</a:t>
          </a:r>
        </a:p>
        <a:p>
          <a:r>
            <a:rPr lang="es-EC" b="1" dirty="0" smtClean="0"/>
            <a:t>Tasa de incidencia de paludismo por 100.000 habitantes</a:t>
          </a:r>
          <a:endParaRPr lang="es-MX" dirty="0"/>
        </a:p>
      </dgm:t>
    </dgm:pt>
    <dgm:pt modelId="{C68809AE-F10B-4470-8267-C5AF28E32147}" type="parTrans" cxnId="{BD13FB19-6485-42F3-B1CC-D7F21713EEFE}">
      <dgm:prSet/>
      <dgm:spPr/>
      <dgm:t>
        <a:bodyPr/>
        <a:lstStyle/>
        <a:p>
          <a:endParaRPr lang="es-EC"/>
        </a:p>
      </dgm:t>
    </dgm:pt>
    <dgm:pt modelId="{E056D7DA-1164-4F9D-97F7-077849C12949}" type="sibTrans" cxnId="{BD13FB19-6485-42F3-B1CC-D7F21713EEFE}">
      <dgm:prSet/>
      <dgm:spPr/>
      <dgm:t>
        <a:bodyPr/>
        <a:lstStyle/>
        <a:p>
          <a:endParaRPr lang="es-EC"/>
        </a:p>
      </dgm:t>
    </dgm:pt>
    <dgm:pt modelId="{62CB60EA-9421-4974-A19B-61F58FF1B556}">
      <dgm:prSet phldrT="[Texto]"/>
      <dgm:spPr/>
      <dgm:t>
        <a:bodyPr/>
        <a:lstStyle/>
        <a:p>
          <a:r>
            <a:rPr lang="es-EC" b="1" dirty="0" smtClean="0"/>
            <a:t>Meta : </a:t>
          </a:r>
        </a:p>
        <a:p>
          <a:r>
            <a:rPr lang="es-EC" b="1" dirty="0" smtClean="0"/>
            <a:t>3.2.2 Disminuir a 4 la razón de letalidad del dengue hemorrágico al 2013</a:t>
          </a:r>
        </a:p>
        <a:p>
          <a:r>
            <a:rPr lang="es-EC" b="1" dirty="0" smtClean="0"/>
            <a:t>Indicador :</a:t>
          </a:r>
        </a:p>
        <a:p>
          <a:r>
            <a:rPr lang="es-EC" b="1" dirty="0" smtClean="0"/>
            <a:t>Razón de letalidad por Dengue Hemorrágico por 100 casos diagnosticados</a:t>
          </a:r>
          <a:endParaRPr lang="es-MX" dirty="0"/>
        </a:p>
      </dgm:t>
    </dgm:pt>
    <dgm:pt modelId="{FE8DB892-0588-44B5-8A69-48804DDE1242}" type="parTrans" cxnId="{410D031B-D424-4BCB-A9B0-F4770B462859}">
      <dgm:prSet/>
      <dgm:spPr/>
      <dgm:t>
        <a:bodyPr/>
        <a:lstStyle/>
        <a:p>
          <a:endParaRPr lang="es-EC"/>
        </a:p>
      </dgm:t>
    </dgm:pt>
    <dgm:pt modelId="{5CF57F4D-C160-4D1C-909D-839BBDE74625}" type="sibTrans" cxnId="{410D031B-D424-4BCB-A9B0-F4770B462859}">
      <dgm:prSet/>
      <dgm:spPr/>
      <dgm:t>
        <a:bodyPr/>
        <a:lstStyle/>
        <a:p>
          <a:endParaRPr lang="es-EC"/>
        </a:p>
      </dgm:t>
    </dgm:pt>
    <dgm:pt modelId="{93F540CF-A2C9-4FBB-967A-1218D863C9F8}">
      <dgm:prSet phldrT="[Texto]"/>
      <dgm:spPr/>
      <dgm:t>
        <a:bodyPr/>
        <a:lstStyle/>
        <a:p>
          <a:r>
            <a:rPr lang="es-EC" b="1" dirty="0" smtClean="0"/>
            <a:t>Meta : </a:t>
          </a:r>
        </a:p>
        <a:p>
          <a:r>
            <a:rPr lang="es-EC" b="1" dirty="0" smtClean="0"/>
            <a:t>3.2.4 Reducir al 2 (por 100.000 habitantes) la tasa de mortalidad por tuberculosis al 2013</a:t>
          </a:r>
        </a:p>
        <a:p>
          <a:r>
            <a:rPr lang="es-EC" b="1" dirty="0" smtClean="0"/>
            <a:t>Indicador :</a:t>
          </a:r>
        </a:p>
        <a:p>
          <a:r>
            <a:rPr lang="es-EC" b="1" dirty="0" smtClean="0"/>
            <a:t>Razón de mortalidad por Tuberculosis (por 100.000 habitantes)</a:t>
          </a:r>
          <a:endParaRPr lang="es-MX" dirty="0"/>
        </a:p>
      </dgm:t>
    </dgm:pt>
    <dgm:pt modelId="{354E4FCB-DB94-48B2-BF63-529F315C3D5A}" type="parTrans" cxnId="{76DD673B-2918-43E9-B3FE-01CD543CE191}">
      <dgm:prSet/>
      <dgm:spPr/>
      <dgm:t>
        <a:bodyPr/>
        <a:lstStyle/>
        <a:p>
          <a:endParaRPr lang="es-EC"/>
        </a:p>
      </dgm:t>
    </dgm:pt>
    <dgm:pt modelId="{38C73A99-3D21-456A-B273-7DCA8B155905}" type="sibTrans" cxnId="{76DD673B-2918-43E9-B3FE-01CD543CE191}">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7" custScaleY="20296" custLinFactY="-4397" custLinFactNeighborX="1264" custLinFactNeighborY="-10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7" custScaleY="34473" custLinFactY="-6020" custLinFactNeighborX="1635" custLinFactNeighborY="-100000">
        <dgm:presLayoutVars>
          <dgm:bulletEnabled val="1"/>
        </dgm:presLayoutVars>
      </dgm:prSet>
      <dgm:spPr/>
      <dgm:t>
        <a:bodyPr/>
        <a:lstStyle/>
        <a:p>
          <a:endParaRPr lang="es-MX"/>
        </a:p>
      </dgm:t>
    </dgm:pt>
    <dgm:pt modelId="{F5F81404-B286-4714-B110-8B4FF9E12EF1}" type="pres">
      <dgm:prSet presAssocID="{A726B39E-96DD-40C2-8F33-021FFA9B597C}" presName="outerSibTrans" presStyleCnt="0"/>
      <dgm:spPr/>
    </dgm:pt>
    <dgm:pt modelId="{00AF3933-4981-4F7D-919B-C1A8B6EB5461}" type="pres">
      <dgm:prSet presAssocID="{D2EBD943-9CD2-437B-95C6-733DCE3E13BA}" presName="oChild" presStyleLbl="fgAcc1" presStyleIdx="2" presStyleCnt="7" custScaleY="34473" custLinFactY="-7654" custLinFactNeighborX="1635" custLinFactNeighborY="-100000">
        <dgm:presLayoutVars>
          <dgm:bulletEnabled val="1"/>
        </dgm:presLayoutVars>
      </dgm:prSet>
      <dgm:spPr/>
      <dgm:t>
        <a:bodyPr/>
        <a:lstStyle/>
        <a:p>
          <a:endParaRPr lang="es-EC"/>
        </a:p>
      </dgm:t>
    </dgm:pt>
    <dgm:pt modelId="{FC38B0C4-9B3E-49ED-A120-EDB4E37E7BA6}" type="pres">
      <dgm:prSet presAssocID="{E056D7DA-1164-4F9D-97F7-077849C12949}" presName="outerSibTrans" presStyleCnt="0"/>
      <dgm:spPr/>
    </dgm:pt>
    <dgm:pt modelId="{6A429F65-4FD9-48ED-AEB3-451C382ABF48}" type="pres">
      <dgm:prSet presAssocID="{62CB60EA-9421-4974-A19B-61F58FF1B556}" presName="oChild" presStyleLbl="fgAcc1" presStyleIdx="3" presStyleCnt="7" custScaleY="34473" custLinFactY="-9780" custLinFactNeighborX="1635" custLinFactNeighborY="-100000">
        <dgm:presLayoutVars>
          <dgm:bulletEnabled val="1"/>
        </dgm:presLayoutVars>
      </dgm:prSet>
      <dgm:spPr/>
      <dgm:t>
        <a:bodyPr/>
        <a:lstStyle/>
        <a:p>
          <a:endParaRPr lang="es-EC"/>
        </a:p>
      </dgm:t>
    </dgm:pt>
    <dgm:pt modelId="{66988177-2BD8-461D-8661-A0A56F45F9CF}" type="pres">
      <dgm:prSet presAssocID="{5CF57F4D-C160-4D1C-909D-839BBDE74625}" presName="outerSibTrans" presStyleCnt="0"/>
      <dgm:spPr/>
    </dgm:pt>
    <dgm:pt modelId="{283611C6-0B3A-41FB-8521-B3DD9FF4D7EF}" type="pres">
      <dgm:prSet presAssocID="{93F540CF-A2C9-4FBB-967A-1218D863C9F8}" presName="oChild" presStyleLbl="fgAcc1" presStyleIdx="4" presStyleCnt="7" custScaleY="37032" custLinFactY="-11363" custLinFactNeighborX="1635" custLinFactNeighborY="-100000">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439D7E43-C77E-4128-8040-0FC14E6DEAB6}" type="pres">
      <dgm:prSet presAssocID="{AEE96305-EE48-44DB-B9BA-295A84122C04}" presName="mChild" presStyleLbl="fgAcc1" presStyleIdx="5" presStyleCnt="7">
        <dgm:presLayoutVars>
          <dgm:bulletEnabled val="1"/>
        </dgm:presLayoutVars>
      </dgm:prSet>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6" presStyleCnt="7" custScaleY="132894">
        <dgm:presLayoutVars>
          <dgm:bulletEnabled val="1"/>
        </dgm:presLayoutVars>
      </dgm:prSet>
      <dgm:spPr/>
      <dgm:t>
        <a:bodyPr/>
        <a:lstStyle/>
        <a:p>
          <a:endParaRPr lang="es-MX"/>
        </a:p>
      </dgm:t>
    </dgm:pt>
  </dgm:ptLst>
  <dgm:cxnLst>
    <dgm:cxn modelId="{BD13FB19-6485-42F3-B1CC-D7F21713EEFE}" srcId="{6E35E447-FB10-4B81-B5EC-5114227F78D0}" destId="{D2EBD943-9CD2-437B-95C6-733DCE3E13BA}" srcOrd="2" destOrd="0" parTransId="{C68809AE-F10B-4470-8267-C5AF28E32147}" sibTransId="{E056D7DA-1164-4F9D-97F7-077849C12949}"/>
    <dgm:cxn modelId="{8E570B04-FE84-4C5F-AC37-EC06657946DF}" type="presOf" srcId="{93F540CF-A2C9-4FBB-967A-1218D863C9F8}" destId="{283611C6-0B3A-41FB-8521-B3DD9FF4D7EF}" srcOrd="0" destOrd="0" presId="urn:microsoft.com/office/officeart/2005/8/layout/target2"/>
    <dgm:cxn modelId="{4077112C-9A4D-4D58-ABE9-E169FD295A8C}" type="presOf" srcId="{FA7B90A1-94BF-413F-8319-D73109E8C121}" destId="{938E9AE5-9B7F-4FDF-868D-A2A7DB342536}" srcOrd="0" destOrd="0" presId="urn:microsoft.com/office/officeart/2005/8/layout/target2"/>
    <dgm:cxn modelId="{C12FD91C-2E23-423F-9F69-D6EA1ABDD896}" type="presOf" srcId="{5C6AEF20-1B0F-4BAC-8782-697DA9BF0FDC}" destId="{8227DD52-5834-4E24-A7D9-385F1CF76A82}" srcOrd="0" destOrd="0" presId="urn:microsoft.com/office/officeart/2005/8/layout/target2"/>
    <dgm:cxn modelId="{50293AF7-8528-4E7F-A3F5-ABEC08F741D4}" type="presOf" srcId="{D2EBD943-9CD2-437B-95C6-733DCE3E13BA}" destId="{00AF3933-4981-4F7D-919B-C1A8B6EB5461}" srcOrd="0" destOrd="0" presId="urn:microsoft.com/office/officeart/2005/8/layout/target2"/>
    <dgm:cxn modelId="{A775CD4A-DF45-418E-A81F-EDE2D77FC617}" type="presOf" srcId="{06D52B5A-C9E2-41E8-AE09-EDD776C6A8D8}" destId="{398EDC74-8C14-4049-A834-0B8DB547065F}" srcOrd="0" destOrd="0" presId="urn:microsoft.com/office/officeart/2005/8/layout/target2"/>
    <dgm:cxn modelId="{CF249EC3-B358-4DA3-8275-9BB1F348E17B}" type="presOf" srcId="{E88C8B5C-17A1-455C-8E9F-F3708130C7AA}" destId="{B37B3C91-563C-47B6-AD3F-E5BDD9DF75FA}" srcOrd="0" destOrd="0" presId="urn:microsoft.com/office/officeart/2005/8/layout/target2"/>
    <dgm:cxn modelId="{3A54625E-049D-42EC-82E3-B9425BF6445A}" srcId="{6E35E447-FB10-4B81-B5EC-5114227F78D0}" destId="{5C6AEF20-1B0F-4BAC-8782-697DA9BF0FDC}" srcOrd="1" destOrd="0" parTransId="{0F28D695-6E8F-4A96-A13D-E4BF5A9DE6CC}" sibTransId="{A726B39E-96DD-40C2-8F33-021FFA9B597C}"/>
    <dgm:cxn modelId="{AC40389C-3F28-4EBD-9440-EAE3DC1208DE}" srcId="{FA7B90A1-94BF-413F-8319-D73109E8C121}" destId="{AEE96305-EE48-44DB-B9BA-295A84122C04}" srcOrd="0" destOrd="0" parTransId="{BC33C5E7-F9E3-444B-9E90-AF109CEBBB69}" sibTransId="{7A2C65F4-8471-4A26-B947-DAEADBCC9FF8}"/>
    <dgm:cxn modelId="{98D6A8A3-E8EE-449E-A41B-CA6C0FC0A0E5}" srcId="{11A2E063-A162-471D-A254-551D86E000D4}" destId="{FA7B90A1-94BF-413F-8319-D73109E8C121}" srcOrd="1" destOrd="0" parTransId="{49AC7231-2587-49DB-95F5-E590AE1AD9E2}" sibTransId="{CC65E50B-E194-4E71-A517-9EBBBFBF6742}"/>
    <dgm:cxn modelId="{FD4E10ED-C39C-4575-845A-4AC05221ACEE}" srcId="{E88C8B5C-17A1-455C-8E9F-F3708130C7AA}" destId="{EF02EF57-02F2-47A1-8571-F9812295390B}" srcOrd="0" destOrd="0" parTransId="{DF50D5E2-E431-495D-96F7-1C9E23B2DB47}" sibTransId="{7C273D79-4C7B-4C54-88D7-32BAAD8903BD}"/>
    <dgm:cxn modelId="{76DD673B-2918-43E9-B3FE-01CD543CE191}" srcId="{6E35E447-FB10-4B81-B5EC-5114227F78D0}" destId="{93F540CF-A2C9-4FBB-967A-1218D863C9F8}" srcOrd="4" destOrd="0" parTransId="{354E4FCB-DB94-48B2-BF63-529F315C3D5A}" sibTransId="{38C73A99-3D21-456A-B273-7DCA8B155905}"/>
    <dgm:cxn modelId="{E59BDC4A-C561-480B-ADCF-184FD9E8997C}" type="presOf" srcId="{6E35E447-FB10-4B81-B5EC-5114227F78D0}" destId="{6700839B-EF45-41D3-B258-2FA5919832EE}"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B2263680-7647-4FF8-9AD7-0FC6236025A1}" srcId="{11A2E063-A162-471D-A254-551D86E000D4}" destId="{E88C8B5C-17A1-455C-8E9F-F3708130C7AA}" srcOrd="2" destOrd="0" parTransId="{5A392D87-5184-49D2-BBE7-98F686A9BACB}" sibTransId="{C893F1C6-1488-4BA3-8F06-E06C0F60147A}"/>
    <dgm:cxn modelId="{DD7A2350-1497-4555-9870-51496A3EEF2F}" type="presOf" srcId="{11A2E063-A162-471D-A254-551D86E000D4}" destId="{E104E90A-F655-4CD4-A26B-BB36FAE92B50}" srcOrd="0" destOrd="0" presId="urn:microsoft.com/office/officeart/2005/8/layout/target2"/>
    <dgm:cxn modelId="{F6020554-ABA2-4177-9F8B-B353236A384E}" type="presOf" srcId="{EF02EF57-02F2-47A1-8571-F9812295390B}" destId="{8B8C64DD-CBA6-4265-BFF1-6CFA8649FD3E}"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77847091-D38F-4647-A791-CA04186ABEA0}" type="presOf" srcId="{62CB60EA-9421-4974-A19B-61F58FF1B556}" destId="{6A429F65-4FD9-48ED-AEB3-451C382ABF48}" srcOrd="0" destOrd="0" presId="urn:microsoft.com/office/officeart/2005/8/layout/target2"/>
    <dgm:cxn modelId="{410D031B-D424-4BCB-A9B0-F4770B462859}" srcId="{6E35E447-FB10-4B81-B5EC-5114227F78D0}" destId="{62CB60EA-9421-4974-A19B-61F58FF1B556}" srcOrd="3" destOrd="0" parTransId="{FE8DB892-0588-44B5-8A69-48804DDE1242}" sibTransId="{5CF57F4D-C160-4D1C-909D-839BBDE74625}"/>
    <dgm:cxn modelId="{D4AD5A1D-1746-43EF-BDDB-79981D215F83}" type="presOf" srcId="{AEE96305-EE48-44DB-B9BA-295A84122C04}" destId="{439D7E43-C77E-4128-8040-0FC14E6DEAB6}" srcOrd="0" destOrd="0" presId="urn:microsoft.com/office/officeart/2005/8/layout/target2"/>
    <dgm:cxn modelId="{CAC71594-CA8E-4DC9-95E8-8003F3830D62}" type="presParOf" srcId="{E104E90A-F655-4CD4-A26B-BB36FAE92B50}" destId="{28449A53-0DDE-40FD-8BAD-1713C135BD71}" srcOrd="0" destOrd="0" presId="urn:microsoft.com/office/officeart/2005/8/layout/target2"/>
    <dgm:cxn modelId="{B4DC26E5-9695-4CED-8C19-47E629EE4725}" type="presParOf" srcId="{28449A53-0DDE-40FD-8BAD-1713C135BD71}" destId="{6700839B-EF45-41D3-B258-2FA5919832EE}" srcOrd="0" destOrd="0" presId="urn:microsoft.com/office/officeart/2005/8/layout/target2"/>
    <dgm:cxn modelId="{EE32DE12-E939-48BE-8A65-663C932B9092}" type="presParOf" srcId="{28449A53-0DDE-40FD-8BAD-1713C135BD71}" destId="{5B436A34-6E89-422A-8E90-ED0727F70069}" srcOrd="1" destOrd="0" presId="urn:microsoft.com/office/officeart/2005/8/layout/target2"/>
    <dgm:cxn modelId="{B91955EA-84ED-41EF-B201-216ED40C1BEF}" type="presParOf" srcId="{5B436A34-6E89-422A-8E90-ED0727F70069}" destId="{398EDC74-8C14-4049-A834-0B8DB547065F}" srcOrd="0" destOrd="0" presId="urn:microsoft.com/office/officeart/2005/8/layout/target2"/>
    <dgm:cxn modelId="{CC175216-5241-4032-BEE4-7C19AE1413BE}" type="presParOf" srcId="{5B436A34-6E89-422A-8E90-ED0727F70069}" destId="{12181F68-B0EE-4AB7-83A8-819C8F5F1218}" srcOrd="1" destOrd="0" presId="urn:microsoft.com/office/officeart/2005/8/layout/target2"/>
    <dgm:cxn modelId="{B4F5D7CA-CD53-421A-A3B0-4AC43FAA8E0D}" type="presParOf" srcId="{5B436A34-6E89-422A-8E90-ED0727F70069}" destId="{8227DD52-5834-4E24-A7D9-385F1CF76A82}" srcOrd="2" destOrd="0" presId="urn:microsoft.com/office/officeart/2005/8/layout/target2"/>
    <dgm:cxn modelId="{202BF169-49E7-49D8-B3A5-3CD02227AFD3}" type="presParOf" srcId="{5B436A34-6E89-422A-8E90-ED0727F70069}" destId="{F5F81404-B286-4714-B110-8B4FF9E12EF1}" srcOrd="3" destOrd="0" presId="urn:microsoft.com/office/officeart/2005/8/layout/target2"/>
    <dgm:cxn modelId="{8BF4B5F7-1DB8-4365-9BC8-AE627ADE768B}" type="presParOf" srcId="{5B436A34-6E89-422A-8E90-ED0727F70069}" destId="{00AF3933-4981-4F7D-919B-C1A8B6EB5461}" srcOrd="4" destOrd="0" presId="urn:microsoft.com/office/officeart/2005/8/layout/target2"/>
    <dgm:cxn modelId="{E459818F-5CF8-4CDC-950F-2088C6768660}" type="presParOf" srcId="{5B436A34-6E89-422A-8E90-ED0727F70069}" destId="{FC38B0C4-9B3E-49ED-A120-EDB4E37E7BA6}" srcOrd="5" destOrd="0" presId="urn:microsoft.com/office/officeart/2005/8/layout/target2"/>
    <dgm:cxn modelId="{5FA0ADDE-0D19-47E8-B041-295BDF669E61}" type="presParOf" srcId="{5B436A34-6E89-422A-8E90-ED0727F70069}" destId="{6A429F65-4FD9-48ED-AEB3-451C382ABF48}" srcOrd="6" destOrd="0" presId="urn:microsoft.com/office/officeart/2005/8/layout/target2"/>
    <dgm:cxn modelId="{E275713F-B742-435D-9130-D7366ED4A05E}" type="presParOf" srcId="{5B436A34-6E89-422A-8E90-ED0727F70069}" destId="{66988177-2BD8-461D-8661-A0A56F45F9CF}" srcOrd="7" destOrd="0" presId="urn:microsoft.com/office/officeart/2005/8/layout/target2"/>
    <dgm:cxn modelId="{54A9B6EA-816E-47D8-8839-B80EA83308B0}" type="presParOf" srcId="{5B436A34-6E89-422A-8E90-ED0727F70069}" destId="{283611C6-0B3A-41FB-8521-B3DD9FF4D7EF}" srcOrd="8" destOrd="0" presId="urn:microsoft.com/office/officeart/2005/8/layout/target2"/>
    <dgm:cxn modelId="{5ADF0B25-E1BD-4325-AA28-1F36F028FC9F}" type="presParOf" srcId="{E104E90A-F655-4CD4-A26B-BB36FAE92B50}" destId="{24568228-1810-4AAB-826E-F19290F04D14}" srcOrd="1" destOrd="0" presId="urn:microsoft.com/office/officeart/2005/8/layout/target2"/>
    <dgm:cxn modelId="{CFD971BB-A235-4539-BA40-04866093DFD8}" type="presParOf" srcId="{24568228-1810-4AAB-826E-F19290F04D14}" destId="{938E9AE5-9B7F-4FDF-868D-A2A7DB342536}" srcOrd="0" destOrd="0" presId="urn:microsoft.com/office/officeart/2005/8/layout/target2"/>
    <dgm:cxn modelId="{1D8EBAE0-6FE3-4763-AFFA-3E15CB7CFB96}" type="presParOf" srcId="{24568228-1810-4AAB-826E-F19290F04D14}" destId="{052DE839-2C62-417A-AF96-7488616490D5}" srcOrd="1" destOrd="0" presId="urn:microsoft.com/office/officeart/2005/8/layout/target2"/>
    <dgm:cxn modelId="{500FD7A4-D608-4616-892E-E8E28B7ECAA9}" type="presParOf" srcId="{052DE839-2C62-417A-AF96-7488616490D5}" destId="{439D7E43-C77E-4128-8040-0FC14E6DEAB6}" srcOrd="0" destOrd="0" presId="urn:microsoft.com/office/officeart/2005/8/layout/target2"/>
    <dgm:cxn modelId="{A0EAE7A8-E975-4471-A579-A5E4060353A0}" type="presParOf" srcId="{E104E90A-F655-4CD4-A26B-BB36FAE92B50}" destId="{79B5B538-B0A6-4090-B3B3-CB580179D537}" srcOrd="2" destOrd="0" presId="urn:microsoft.com/office/officeart/2005/8/layout/target2"/>
    <dgm:cxn modelId="{50157A65-2403-44DD-B35A-4A8FE5061C98}" type="presParOf" srcId="{79B5B538-B0A6-4090-B3B3-CB580179D537}" destId="{B37B3C91-563C-47B6-AD3F-E5BDD9DF75FA}" srcOrd="0" destOrd="0" presId="urn:microsoft.com/office/officeart/2005/8/layout/target2"/>
    <dgm:cxn modelId="{DBA5B3FF-8FD3-4203-B78E-40675B388449}" type="presParOf" srcId="{79B5B538-B0A6-4090-B3B3-CB580179D537}" destId="{6E1972B2-1C69-41C7-92B3-4AE784843CDC}" srcOrd="1" destOrd="0" presId="urn:microsoft.com/office/officeart/2005/8/layout/target2"/>
    <dgm:cxn modelId="{C238D6CD-C514-472D-A252-1B86435D21C8}" type="presParOf" srcId="{6E1972B2-1C69-41C7-92B3-4AE784843CDC}" destId="{8B8C64DD-CBA6-4265-BFF1-6CFA8649FD3E}" srcOrd="0"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3 Mejorar la calidad de vida de la población</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l"/>
          <a:r>
            <a:rPr lang="es-EC" b="1" dirty="0" smtClean="0"/>
            <a:t>3.3 Garantizar la atención integral de salud por ciclos de vida, oportuna y sin costo para las y los usuarios, con calidad, calidez y equidad.</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EC" sz="1600" b="1" dirty="0" smtClean="0"/>
            <a:t>Incrementar la eficiencia y eficacia del Sistema Nacional de Salud</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3</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AEE96305-EE48-44DB-B9BA-295A84122C04}">
      <dgm:prSet phldrT="[Texto]" custT="1"/>
      <dgm:spPr/>
      <dgm:t>
        <a:bodyPr/>
        <a:lstStyle/>
        <a:p>
          <a:pPr algn="ctr"/>
          <a:r>
            <a:rPr lang="es-EC" sz="1200" b="1" dirty="0" smtClean="0"/>
            <a:t>Garantizar el acceso de la población a servicios de salud de calidad, con calidez y equidad, de manera oportuna, gratuita y por ciclos de vida</a:t>
          </a:r>
          <a:endParaRPr lang="es-MX" sz="1200" dirty="0"/>
        </a:p>
      </dgm:t>
    </dgm:pt>
    <dgm:pt modelId="{BC33C5E7-F9E3-444B-9E90-AF109CEBBB69}" type="parTrans" cxnId="{AC40389C-3F28-4EBD-9440-EAE3DC1208DE}">
      <dgm:prSet/>
      <dgm:spPr/>
      <dgm:t>
        <a:bodyPr/>
        <a:lstStyle/>
        <a:p>
          <a:endParaRPr lang="es-MX"/>
        </a:p>
      </dgm:t>
    </dgm:pt>
    <dgm:pt modelId="{7A2C65F4-8471-4A26-B947-DAEADBCC9FF8}" type="sibTrans" cxnId="{AC40389C-3F28-4EBD-9440-EAE3DC1208DE}">
      <dgm:prSet/>
      <dgm:spPr/>
      <dgm:t>
        <a:bodyPr/>
        <a:lstStyle/>
        <a:p>
          <a:endParaRPr lang="es-MX"/>
        </a:p>
      </dgm:t>
    </dgm:pt>
    <dgm:pt modelId="{993378AA-EEA9-488B-9541-C4F4DD5729A4}">
      <dgm:prSet phldrT="[Texto]"/>
      <dgm:spPr/>
      <dgm:t>
        <a:bodyPr/>
        <a:lstStyle/>
        <a:p>
          <a:pPr algn="ctr"/>
          <a:r>
            <a:rPr lang="es-MX" b="1" dirty="0" smtClean="0"/>
            <a:t>Meta:</a:t>
          </a:r>
        </a:p>
        <a:p>
          <a:pPr algn="ctr"/>
          <a:r>
            <a:rPr lang="es-EC" b="1" dirty="0" smtClean="0"/>
            <a:t>3.3.1 Aumentar al 70% la cobertura de parto institucional público al 2013</a:t>
          </a:r>
        </a:p>
        <a:p>
          <a:pPr algn="ctr"/>
          <a:r>
            <a:rPr lang="es-EC" b="1" dirty="0" smtClean="0"/>
            <a:t>Indicador:</a:t>
          </a:r>
        </a:p>
        <a:p>
          <a:pPr algn="ctr"/>
          <a:r>
            <a:rPr lang="es-EC" b="1" dirty="0" smtClean="0"/>
            <a:t>Porcentaje de cobertura de parto institucional público</a:t>
          </a:r>
          <a:endParaRPr lang="es-MX" b="1" dirty="0"/>
        </a:p>
      </dgm:t>
    </dgm:pt>
    <dgm:pt modelId="{00DCD833-A45D-4647-9245-4D4261D01EBD}" type="parTrans" cxnId="{7AF8DA0E-CFB3-4C4D-865E-3EC55A65636F}">
      <dgm:prSet/>
      <dgm:spPr/>
      <dgm:t>
        <a:bodyPr/>
        <a:lstStyle/>
        <a:p>
          <a:endParaRPr lang="es-EC"/>
        </a:p>
      </dgm:t>
    </dgm:pt>
    <dgm:pt modelId="{7D042C5F-3F51-4104-802A-2C6E2BAB2FBB}" type="sibTrans" cxnId="{7AF8DA0E-CFB3-4C4D-865E-3EC55A65636F}">
      <dgm:prSet/>
      <dgm:spPr/>
      <dgm:t>
        <a:bodyPr/>
        <a:lstStyle/>
        <a:p>
          <a:endParaRPr lang="es-EC"/>
        </a:p>
      </dgm:t>
    </dgm:pt>
    <dgm:pt modelId="{A18135D2-0B04-4DEB-9FAB-0A56CCBF0B06}">
      <dgm:prSet phldrT="[Texto]"/>
      <dgm:spPr/>
      <dgm:t>
        <a:bodyPr/>
        <a:lstStyle/>
        <a:p>
          <a:r>
            <a:rPr lang="es-MX" b="1" dirty="0" smtClean="0"/>
            <a:t>Meta:</a:t>
          </a:r>
        </a:p>
        <a:p>
          <a:r>
            <a:rPr lang="es-EC" b="1" dirty="0" smtClean="0"/>
            <a:t>3.3.2 Aumentar a 7 la calificación del funcionamiento de los servicios de Salud Pública al 2013</a:t>
          </a:r>
        </a:p>
        <a:p>
          <a:r>
            <a:rPr lang="es-EC" b="1" dirty="0" smtClean="0"/>
            <a:t>Indicador:</a:t>
          </a:r>
        </a:p>
        <a:p>
          <a:r>
            <a:rPr lang="es-EC" b="1" dirty="0" smtClean="0"/>
            <a:t>Calificación (sobre 10) promedio del funcionamiento de los servicios de Salud Pública</a:t>
          </a:r>
          <a:endParaRPr lang="es-MX" b="1" dirty="0"/>
        </a:p>
      </dgm:t>
    </dgm:pt>
    <dgm:pt modelId="{8AD22469-B9B4-4DFF-BD0E-DBEE621083B2}" type="parTrans" cxnId="{CEB0A78B-1F2A-41A1-ABF2-A11D2DAC801A}">
      <dgm:prSet/>
      <dgm:spPr/>
      <dgm:t>
        <a:bodyPr/>
        <a:lstStyle/>
        <a:p>
          <a:endParaRPr lang="es-EC"/>
        </a:p>
      </dgm:t>
    </dgm:pt>
    <dgm:pt modelId="{29714C87-33A2-48F0-81EB-48B0D94C50B6}" type="sibTrans" cxnId="{CEB0A78B-1F2A-41A1-ABF2-A11D2DAC801A}">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6" custScaleY="69169" custLinFactY="-24851" custLinFactNeighborY="-10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6" custScaleY="93756" custLinFactY="-18820" custLinFactNeighborY="-100000">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4153E551-6093-4BF5-AEF9-B652129A4253}" type="pres">
      <dgm:prSet presAssocID="{993378AA-EEA9-488B-9541-C4F4DD5729A4}" presName="oChild" presStyleLbl="fgAcc1" presStyleIdx="2" presStyleCnt="6" custScaleY="91872" custLinFactY="-12075" custLinFactNeighborX="1850" custLinFactNeighborY="-100000">
        <dgm:presLayoutVars>
          <dgm:bulletEnabled val="1"/>
        </dgm:presLayoutVars>
      </dgm:prSet>
      <dgm:spPr/>
      <dgm:t>
        <a:bodyPr/>
        <a:lstStyle/>
        <a:p>
          <a:endParaRPr lang="es-EC"/>
        </a:p>
      </dgm:t>
    </dgm:pt>
    <dgm:pt modelId="{BDD9AFFE-5F9D-4554-A004-522B7CE4FA33}" type="pres">
      <dgm:prSet presAssocID="{7D042C5F-3F51-4104-802A-2C6E2BAB2FBB}" presName="outerSibTrans" presStyleCnt="0"/>
      <dgm:spPr/>
    </dgm:pt>
    <dgm:pt modelId="{8CE15078-667C-440F-A1CA-0C203F490EC7}" type="pres">
      <dgm:prSet presAssocID="{A18135D2-0B04-4DEB-9FAB-0A56CCBF0B06}" presName="oChild" presStyleLbl="fgAcc1" presStyleIdx="3" presStyleCnt="6" custScaleY="125488" custLinFactY="-10971" custLinFactNeighborX="1850" custLinFactNeighborY="-100000">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439D7E43-C77E-4128-8040-0FC14E6DEAB6}" type="pres">
      <dgm:prSet presAssocID="{AEE96305-EE48-44DB-B9BA-295A84122C04}" presName="mChild" presStyleLbl="fgAcc1" presStyleIdx="4" presStyleCnt="6">
        <dgm:presLayoutVars>
          <dgm:bulletEnabled val="1"/>
        </dgm:presLayoutVars>
      </dgm:prSet>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5" presStyleCnt="6" custScaleY="132894">
        <dgm:presLayoutVars>
          <dgm:bulletEnabled val="1"/>
        </dgm:presLayoutVars>
      </dgm:prSet>
      <dgm:spPr/>
      <dgm:t>
        <a:bodyPr/>
        <a:lstStyle/>
        <a:p>
          <a:endParaRPr lang="es-MX"/>
        </a:p>
      </dgm:t>
    </dgm:pt>
  </dgm:ptLst>
  <dgm:cxnLst>
    <dgm:cxn modelId="{BDA6F533-78ED-4FCA-BED0-16CBFC0AC57A}" srcId="{11A2E063-A162-471D-A254-551D86E000D4}" destId="{6E35E447-FB10-4B81-B5EC-5114227F78D0}" srcOrd="0" destOrd="0" parTransId="{11368A4F-7ADA-4A7E-B58C-CF113CF699F3}" sibTransId="{29CEE2D3-8410-4FB2-AFBF-3F35DA6B2397}"/>
    <dgm:cxn modelId="{230DC3C5-5185-4E51-813E-6F4C00E3C843}" type="presOf" srcId="{06D52B5A-C9E2-41E8-AE09-EDD776C6A8D8}" destId="{398EDC74-8C14-4049-A834-0B8DB547065F}" srcOrd="0" destOrd="0" presId="urn:microsoft.com/office/officeart/2005/8/layout/target2"/>
    <dgm:cxn modelId="{20037A47-919F-49CB-9095-5CC4D446548F}" type="presOf" srcId="{E88C8B5C-17A1-455C-8E9F-F3708130C7AA}" destId="{B37B3C91-563C-47B6-AD3F-E5BDD9DF75FA}" srcOrd="0" destOrd="0" presId="urn:microsoft.com/office/officeart/2005/8/layout/target2"/>
    <dgm:cxn modelId="{F7DFDA47-516F-4375-A17E-9129E2F27E59}" type="presOf" srcId="{5C6AEF20-1B0F-4BAC-8782-697DA9BF0FDC}" destId="{8227DD52-5834-4E24-A7D9-385F1CF76A82}" srcOrd="0" destOrd="0" presId="urn:microsoft.com/office/officeart/2005/8/layout/target2"/>
    <dgm:cxn modelId="{2D285E3A-6A85-4874-B6A7-3220AD4626A5}" type="presOf" srcId="{A18135D2-0B04-4DEB-9FAB-0A56CCBF0B06}" destId="{8CE15078-667C-440F-A1CA-0C203F490EC7}" srcOrd="0" destOrd="0" presId="urn:microsoft.com/office/officeart/2005/8/layout/target2"/>
    <dgm:cxn modelId="{09A75B22-BCC4-4D83-8F92-FA8E6D6D830B}" type="presOf" srcId="{993378AA-EEA9-488B-9541-C4F4DD5729A4}" destId="{4153E551-6093-4BF5-AEF9-B652129A4253}"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192DD0C8-6723-4E28-96B1-7F2687E868FD}" type="presOf" srcId="{FA7B90A1-94BF-413F-8319-D73109E8C121}" destId="{938E9AE5-9B7F-4FDF-868D-A2A7DB342536}" srcOrd="0" destOrd="0" presId="urn:microsoft.com/office/officeart/2005/8/layout/target2"/>
    <dgm:cxn modelId="{CEB0A78B-1F2A-41A1-ABF2-A11D2DAC801A}" srcId="{6E35E447-FB10-4B81-B5EC-5114227F78D0}" destId="{A18135D2-0B04-4DEB-9FAB-0A56CCBF0B06}" srcOrd="3" destOrd="0" parTransId="{8AD22469-B9B4-4DFF-BD0E-DBEE621083B2}" sibTransId="{29714C87-33A2-48F0-81EB-48B0D94C50B6}"/>
    <dgm:cxn modelId="{7AF8DA0E-CFB3-4C4D-865E-3EC55A65636F}" srcId="{6E35E447-FB10-4B81-B5EC-5114227F78D0}" destId="{993378AA-EEA9-488B-9541-C4F4DD5729A4}" srcOrd="2" destOrd="0" parTransId="{00DCD833-A45D-4647-9245-4D4261D01EBD}" sibTransId="{7D042C5F-3F51-4104-802A-2C6E2BAB2FBB}"/>
    <dgm:cxn modelId="{98D6A8A3-E8EE-449E-A41B-CA6C0FC0A0E5}" srcId="{11A2E063-A162-471D-A254-551D86E000D4}" destId="{FA7B90A1-94BF-413F-8319-D73109E8C121}" srcOrd="1" destOrd="0" parTransId="{49AC7231-2587-49DB-95F5-E590AE1AD9E2}" sibTransId="{CC65E50B-E194-4E71-A517-9EBBBFBF6742}"/>
    <dgm:cxn modelId="{885CA150-4C36-4B38-874A-D99B9568C632}" type="presOf" srcId="{11A2E063-A162-471D-A254-551D86E000D4}" destId="{E104E90A-F655-4CD4-A26B-BB36FAE92B50}" srcOrd="0" destOrd="0" presId="urn:microsoft.com/office/officeart/2005/8/layout/target2"/>
    <dgm:cxn modelId="{3A54625E-049D-42EC-82E3-B9425BF6445A}" srcId="{6E35E447-FB10-4B81-B5EC-5114227F78D0}" destId="{5C6AEF20-1B0F-4BAC-8782-697DA9BF0FDC}" srcOrd="1" destOrd="0" parTransId="{0F28D695-6E8F-4A96-A13D-E4BF5A9DE6CC}" sibTransId="{A726B39E-96DD-40C2-8F33-021FFA9B597C}"/>
    <dgm:cxn modelId="{2A25EF8E-73B3-49A8-AED3-2A9A9D621439}" type="presOf" srcId="{AEE96305-EE48-44DB-B9BA-295A84122C04}" destId="{439D7E43-C77E-4128-8040-0FC14E6DEAB6}" srcOrd="0" destOrd="0" presId="urn:microsoft.com/office/officeart/2005/8/layout/target2"/>
    <dgm:cxn modelId="{339AECAC-29E9-4795-A48F-E2CED70591F9}" type="presOf" srcId="{6E35E447-FB10-4B81-B5EC-5114227F78D0}" destId="{6700839B-EF45-41D3-B258-2FA5919832EE}" srcOrd="0" destOrd="0" presId="urn:microsoft.com/office/officeart/2005/8/layout/target2"/>
    <dgm:cxn modelId="{B2263680-7647-4FF8-9AD7-0FC6236025A1}" srcId="{11A2E063-A162-471D-A254-551D86E000D4}" destId="{E88C8B5C-17A1-455C-8E9F-F3708130C7AA}" srcOrd="2" destOrd="0" parTransId="{5A392D87-5184-49D2-BBE7-98F686A9BACB}" sibTransId="{C893F1C6-1488-4BA3-8F06-E06C0F60147A}"/>
    <dgm:cxn modelId="{8D73CA7A-BE55-4351-9B58-8C91C9FAB4F9}" type="presOf" srcId="{EF02EF57-02F2-47A1-8571-F9812295390B}" destId="{8B8C64DD-CBA6-4265-BFF1-6CFA8649FD3E}" srcOrd="0" destOrd="0" presId="urn:microsoft.com/office/officeart/2005/8/layout/target2"/>
    <dgm:cxn modelId="{FD4E10ED-C39C-4575-845A-4AC05221ACEE}" srcId="{E88C8B5C-17A1-455C-8E9F-F3708130C7AA}" destId="{EF02EF57-02F2-47A1-8571-F9812295390B}" srcOrd="0" destOrd="0" parTransId="{DF50D5E2-E431-495D-96F7-1C9E23B2DB47}" sibTransId="{7C273D79-4C7B-4C54-88D7-32BAAD8903BD}"/>
    <dgm:cxn modelId="{AC40389C-3F28-4EBD-9440-EAE3DC1208DE}" srcId="{FA7B90A1-94BF-413F-8319-D73109E8C121}" destId="{AEE96305-EE48-44DB-B9BA-295A84122C04}" srcOrd="0" destOrd="0" parTransId="{BC33C5E7-F9E3-444B-9E90-AF109CEBBB69}" sibTransId="{7A2C65F4-8471-4A26-B947-DAEADBCC9FF8}"/>
    <dgm:cxn modelId="{7DC5E169-1CF5-46CF-AD65-146068A12FD9}" type="presParOf" srcId="{E104E90A-F655-4CD4-A26B-BB36FAE92B50}" destId="{28449A53-0DDE-40FD-8BAD-1713C135BD71}" srcOrd="0" destOrd="0" presId="urn:microsoft.com/office/officeart/2005/8/layout/target2"/>
    <dgm:cxn modelId="{F0B2D332-3663-4361-96B7-0ED4F2FE391C}" type="presParOf" srcId="{28449A53-0DDE-40FD-8BAD-1713C135BD71}" destId="{6700839B-EF45-41D3-B258-2FA5919832EE}" srcOrd="0" destOrd="0" presId="urn:microsoft.com/office/officeart/2005/8/layout/target2"/>
    <dgm:cxn modelId="{B5E8B014-016E-4066-9D64-12987567AEA2}" type="presParOf" srcId="{28449A53-0DDE-40FD-8BAD-1713C135BD71}" destId="{5B436A34-6E89-422A-8E90-ED0727F70069}" srcOrd="1" destOrd="0" presId="urn:microsoft.com/office/officeart/2005/8/layout/target2"/>
    <dgm:cxn modelId="{ABD5086A-C118-41A4-B913-4D63A01E4F32}" type="presParOf" srcId="{5B436A34-6E89-422A-8E90-ED0727F70069}" destId="{398EDC74-8C14-4049-A834-0B8DB547065F}" srcOrd="0" destOrd="0" presId="urn:microsoft.com/office/officeart/2005/8/layout/target2"/>
    <dgm:cxn modelId="{F8615AAF-2746-4F5F-B8CD-C2DB23BD1D23}" type="presParOf" srcId="{5B436A34-6E89-422A-8E90-ED0727F70069}" destId="{12181F68-B0EE-4AB7-83A8-819C8F5F1218}" srcOrd="1" destOrd="0" presId="urn:microsoft.com/office/officeart/2005/8/layout/target2"/>
    <dgm:cxn modelId="{319962FB-8AFA-49DC-9A5B-A153467E4716}" type="presParOf" srcId="{5B436A34-6E89-422A-8E90-ED0727F70069}" destId="{8227DD52-5834-4E24-A7D9-385F1CF76A82}" srcOrd="2" destOrd="0" presId="urn:microsoft.com/office/officeart/2005/8/layout/target2"/>
    <dgm:cxn modelId="{7DCFBAB6-6941-43C3-8A29-E6731D54432E}" type="presParOf" srcId="{5B436A34-6E89-422A-8E90-ED0727F70069}" destId="{2D5028C7-2BA9-490F-A9E4-EBE05F047988}" srcOrd="3" destOrd="0" presId="urn:microsoft.com/office/officeart/2005/8/layout/target2"/>
    <dgm:cxn modelId="{326D4454-08D1-45B4-A0E7-3BE4C78CD7F3}" type="presParOf" srcId="{5B436A34-6E89-422A-8E90-ED0727F70069}" destId="{4153E551-6093-4BF5-AEF9-B652129A4253}" srcOrd="4" destOrd="0" presId="urn:microsoft.com/office/officeart/2005/8/layout/target2"/>
    <dgm:cxn modelId="{152EC1F8-9116-4AB9-9549-669D60EF764E}" type="presParOf" srcId="{5B436A34-6E89-422A-8E90-ED0727F70069}" destId="{BDD9AFFE-5F9D-4554-A004-522B7CE4FA33}" srcOrd="5" destOrd="0" presId="urn:microsoft.com/office/officeart/2005/8/layout/target2"/>
    <dgm:cxn modelId="{A1D4BF3B-A250-42EA-A188-B9C818A55C58}" type="presParOf" srcId="{5B436A34-6E89-422A-8E90-ED0727F70069}" destId="{8CE15078-667C-440F-A1CA-0C203F490EC7}" srcOrd="6" destOrd="0" presId="urn:microsoft.com/office/officeart/2005/8/layout/target2"/>
    <dgm:cxn modelId="{E98C0FE6-FBA9-4AF8-A67C-A01584D99599}" type="presParOf" srcId="{E104E90A-F655-4CD4-A26B-BB36FAE92B50}" destId="{24568228-1810-4AAB-826E-F19290F04D14}" srcOrd="1" destOrd="0" presId="urn:microsoft.com/office/officeart/2005/8/layout/target2"/>
    <dgm:cxn modelId="{DDD4FD9B-C980-4230-A9BE-D342D4E8D52B}" type="presParOf" srcId="{24568228-1810-4AAB-826E-F19290F04D14}" destId="{938E9AE5-9B7F-4FDF-868D-A2A7DB342536}" srcOrd="0" destOrd="0" presId="urn:microsoft.com/office/officeart/2005/8/layout/target2"/>
    <dgm:cxn modelId="{02FD2C0B-F4D3-4D78-8ABE-2BF952586055}" type="presParOf" srcId="{24568228-1810-4AAB-826E-F19290F04D14}" destId="{052DE839-2C62-417A-AF96-7488616490D5}" srcOrd="1" destOrd="0" presId="urn:microsoft.com/office/officeart/2005/8/layout/target2"/>
    <dgm:cxn modelId="{D3C2BEF0-4C0B-4220-869C-9EFE36CA4E52}" type="presParOf" srcId="{052DE839-2C62-417A-AF96-7488616490D5}" destId="{439D7E43-C77E-4128-8040-0FC14E6DEAB6}" srcOrd="0" destOrd="0" presId="urn:microsoft.com/office/officeart/2005/8/layout/target2"/>
    <dgm:cxn modelId="{BA0604FD-295E-4276-8B99-02BE5D12581B}" type="presParOf" srcId="{E104E90A-F655-4CD4-A26B-BB36FAE92B50}" destId="{79B5B538-B0A6-4090-B3B3-CB580179D537}" srcOrd="2" destOrd="0" presId="urn:microsoft.com/office/officeart/2005/8/layout/target2"/>
    <dgm:cxn modelId="{CB48FDF6-AC10-427F-BD91-90214EDD7A95}" type="presParOf" srcId="{79B5B538-B0A6-4090-B3B3-CB580179D537}" destId="{B37B3C91-563C-47B6-AD3F-E5BDD9DF75FA}" srcOrd="0" destOrd="0" presId="urn:microsoft.com/office/officeart/2005/8/layout/target2"/>
    <dgm:cxn modelId="{19041858-9B96-46EA-98A6-906B678C7361}" type="presParOf" srcId="{79B5B538-B0A6-4090-B3B3-CB580179D537}" destId="{6E1972B2-1C69-41C7-92B3-4AE784843CDC}" srcOrd="1" destOrd="0" presId="urn:microsoft.com/office/officeart/2005/8/layout/target2"/>
    <dgm:cxn modelId="{3506C2FA-DF9B-4E2D-9E52-CF491ED842FD}" type="presParOf" srcId="{6E1972B2-1C69-41C7-92B3-4AE784843CDC}" destId="{8B8C64DD-CBA6-4265-BFF1-6CFA8649FD3E}" srcOrd="0"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12 Construir un Estado democrático para el Buen Vivir</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l"/>
          <a:r>
            <a:rPr lang="es-EC" b="1" dirty="0" smtClean="0"/>
            <a:t>12.5 Promover la gestión de servicios públicos de calidad, oportunos, continuos y de amplia cobertura y fortalecer los mecanismos de regulación.</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EC" sz="1600" b="1" dirty="0" smtClean="0"/>
            <a:t>Incrementar la satisfacción de los ciudadanos con respecto a los servicios de salud</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4</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AEE96305-EE48-44DB-B9BA-295A84122C04}">
      <dgm:prSet phldrT="[Texto]" custT="1"/>
      <dgm:spPr/>
      <dgm:t>
        <a:bodyPr/>
        <a:lstStyle/>
        <a:p>
          <a:pPr algn="ctr"/>
          <a:r>
            <a:rPr lang="es-EC" sz="1200" b="1" dirty="0" smtClean="0"/>
            <a:t>Garantizar el acceso de la población a servicios de salud de calidad, con calidez y equidad, de manera oportuna, gratuita y por ciclos de vida</a:t>
          </a:r>
          <a:endParaRPr lang="es-MX" sz="1200" dirty="0"/>
        </a:p>
      </dgm:t>
    </dgm:pt>
    <dgm:pt modelId="{BC33C5E7-F9E3-444B-9E90-AF109CEBBB69}" type="parTrans" cxnId="{AC40389C-3F28-4EBD-9440-EAE3DC1208DE}">
      <dgm:prSet/>
      <dgm:spPr/>
      <dgm:t>
        <a:bodyPr/>
        <a:lstStyle/>
        <a:p>
          <a:endParaRPr lang="es-MX"/>
        </a:p>
      </dgm:t>
    </dgm:pt>
    <dgm:pt modelId="{7A2C65F4-8471-4A26-B947-DAEADBCC9FF8}" type="sibTrans" cxnId="{AC40389C-3F28-4EBD-9440-EAE3DC1208DE}">
      <dgm:prSet/>
      <dgm:spPr/>
      <dgm:t>
        <a:bodyPr/>
        <a:lstStyle/>
        <a:p>
          <a:endParaRPr lang="es-MX"/>
        </a:p>
      </dgm:t>
    </dgm:pt>
    <dgm:pt modelId="{993378AA-EEA9-488B-9541-C4F4DD5729A4}">
      <dgm:prSet phldrT="[Texto]"/>
      <dgm:spPr/>
      <dgm:t>
        <a:bodyPr/>
        <a:lstStyle/>
        <a:p>
          <a:pPr algn="ctr"/>
          <a:r>
            <a:rPr lang="es-MX" b="1" dirty="0" smtClean="0"/>
            <a:t>Meta:</a:t>
          </a:r>
        </a:p>
        <a:p>
          <a:pPr algn="ctr"/>
          <a:r>
            <a:rPr lang="es-EC" b="1" dirty="0" smtClean="0"/>
            <a:t>12.5.1 Aumentar al menos a 7 la percepción de calidad de los servicios públicos al 2013</a:t>
          </a:r>
        </a:p>
        <a:p>
          <a:pPr algn="ctr"/>
          <a:r>
            <a:rPr lang="es-EC" b="1" dirty="0" smtClean="0"/>
            <a:t>Indicador:</a:t>
          </a:r>
        </a:p>
        <a:p>
          <a:pPr algn="ctr"/>
          <a:r>
            <a:rPr lang="es-EC" b="1" dirty="0" smtClean="0"/>
            <a:t>Percepción de la calidad de los servicios públicos</a:t>
          </a:r>
          <a:endParaRPr lang="es-MX" b="1" dirty="0"/>
        </a:p>
      </dgm:t>
    </dgm:pt>
    <dgm:pt modelId="{00DCD833-A45D-4647-9245-4D4261D01EBD}" type="parTrans" cxnId="{7AF8DA0E-CFB3-4C4D-865E-3EC55A65636F}">
      <dgm:prSet/>
      <dgm:spPr/>
      <dgm:t>
        <a:bodyPr/>
        <a:lstStyle/>
        <a:p>
          <a:endParaRPr lang="es-EC"/>
        </a:p>
      </dgm:t>
    </dgm:pt>
    <dgm:pt modelId="{7D042C5F-3F51-4104-802A-2C6E2BAB2FBB}" type="sibTrans" cxnId="{7AF8DA0E-CFB3-4C4D-865E-3EC55A65636F}">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Y="11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4153E551-6093-4BF5-AEF9-B652129A4253}" type="pres">
      <dgm:prSet presAssocID="{993378AA-EEA9-488B-9541-C4F4DD5729A4}" presName="oChild" presStyleLbl="fgAcc1" presStyleIdx="2" presStyleCnt="5">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439D7E43-C77E-4128-8040-0FC14E6DEAB6}" type="pres">
      <dgm:prSet presAssocID="{AEE96305-EE48-44DB-B9BA-295A84122C04}" presName="mChild" presStyleLbl="fgAcc1" presStyleIdx="3" presStyleCnt="5">
        <dgm:presLayoutVars>
          <dgm:bulletEnabled val="1"/>
        </dgm:presLayoutVars>
      </dgm:prSet>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4" presStyleCnt="5" custScaleY="132894">
        <dgm:presLayoutVars>
          <dgm:bulletEnabled val="1"/>
        </dgm:presLayoutVars>
      </dgm:prSet>
      <dgm:spPr/>
      <dgm:t>
        <a:bodyPr/>
        <a:lstStyle/>
        <a:p>
          <a:endParaRPr lang="es-MX"/>
        </a:p>
      </dgm:t>
    </dgm:pt>
  </dgm:ptLst>
  <dgm:cxnLst>
    <dgm:cxn modelId="{64F1E60D-C348-4145-82FA-191FCB49A21E}" type="presOf" srcId="{993378AA-EEA9-488B-9541-C4F4DD5729A4}" destId="{4153E551-6093-4BF5-AEF9-B652129A4253}" srcOrd="0" destOrd="0" presId="urn:microsoft.com/office/officeart/2005/8/layout/target2"/>
    <dgm:cxn modelId="{BB693939-4076-4DE3-BCD7-C2027751F37F}" type="presOf" srcId="{AEE96305-EE48-44DB-B9BA-295A84122C04}" destId="{439D7E43-C77E-4128-8040-0FC14E6DEAB6}" srcOrd="0" destOrd="0" presId="urn:microsoft.com/office/officeart/2005/8/layout/target2"/>
    <dgm:cxn modelId="{37A85F68-993B-4597-86A5-E52838EE1A5A}" type="presOf" srcId="{06D52B5A-C9E2-41E8-AE09-EDD776C6A8D8}" destId="{398EDC74-8C14-4049-A834-0B8DB547065F}" srcOrd="0" destOrd="0" presId="urn:microsoft.com/office/officeart/2005/8/layout/target2"/>
    <dgm:cxn modelId="{9A07042A-A988-4ABB-91E0-69CD4231FDA0}" type="presOf" srcId="{EF02EF57-02F2-47A1-8571-F9812295390B}" destId="{8B8C64DD-CBA6-4265-BFF1-6CFA8649FD3E}" srcOrd="0" destOrd="0" presId="urn:microsoft.com/office/officeart/2005/8/layout/target2"/>
    <dgm:cxn modelId="{1B825577-D645-47FB-AF26-F2F91BFE7D7B}" type="presOf" srcId="{6E35E447-FB10-4B81-B5EC-5114227F78D0}" destId="{6700839B-EF45-41D3-B258-2FA5919832EE}" srcOrd="0" destOrd="0" presId="urn:microsoft.com/office/officeart/2005/8/layout/target2"/>
    <dgm:cxn modelId="{7AF8DA0E-CFB3-4C4D-865E-3EC55A65636F}" srcId="{6E35E447-FB10-4B81-B5EC-5114227F78D0}" destId="{993378AA-EEA9-488B-9541-C4F4DD5729A4}" srcOrd="2" destOrd="0" parTransId="{00DCD833-A45D-4647-9245-4D4261D01EBD}" sibTransId="{7D042C5F-3F51-4104-802A-2C6E2BAB2FBB}"/>
    <dgm:cxn modelId="{3A54625E-049D-42EC-82E3-B9425BF6445A}" srcId="{6E35E447-FB10-4B81-B5EC-5114227F78D0}" destId="{5C6AEF20-1B0F-4BAC-8782-697DA9BF0FDC}" srcOrd="1" destOrd="0" parTransId="{0F28D695-6E8F-4A96-A13D-E4BF5A9DE6CC}" sibTransId="{A726B39E-96DD-40C2-8F33-021FFA9B597C}"/>
    <dgm:cxn modelId="{A252ED1D-FCE3-4705-BCE7-EBF5A535F24F}" type="presOf" srcId="{FA7B90A1-94BF-413F-8319-D73109E8C121}" destId="{938E9AE5-9B7F-4FDF-868D-A2A7DB342536}" srcOrd="0" destOrd="0" presId="urn:microsoft.com/office/officeart/2005/8/layout/target2"/>
    <dgm:cxn modelId="{AC40389C-3F28-4EBD-9440-EAE3DC1208DE}" srcId="{FA7B90A1-94BF-413F-8319-D73109E8C121}" destId="{AEE96305-EE48-44DB-B9BA-295A84122C04}" srcOrd="0" destOrd="0" parTransId="{BC33C5E7-F9E3-444B-9E90-AF109CEBBB69}" sibTransId="{7A2C65F4-8471-4A26-B947-DAEADBCC9FF8}"/>
    <dgm:cxn modelId="{98D6A8A3-E8EE-449E-A41B-CA6C0FC0A0E5}" srcId="{11A2E063-A162-471D-A254-551D86E000D4}" destId="{FA7B90A1-94BF-413F-8319-D73109E8C121}" srcOrd="1" destOrd="0" parTransId="{49AC7231-2587-49DB-95F5-E590AE1AD9E2}" sibTransId="{CC65E50B-E194-4E71-A517-9EBBBFBF6742}"/>
    <dgm:cxn modelId="{FD4E10ED-C39C-4575-845A-4AC05221ACEE}" srcId="{E88C8B5C-17A1-455C-8E9F-F3708130C7AA}" destId="{EF02EF57-02F2-47A1-8571-F9812295390B}" srcOrd="0" destOrd="0" parTransId="{DF50D5E2-E431-495D-96F7-1C9E23B2DB47}" sibTransId="{7C273D79-4C7B-4C54-88D7-32BAAD8903BD}"/>
    <dgm:cxn modelId="{5F9BB6FE-B545-4FDF-B49F-EC3894C35350}" type="presOf" srcId="{E88C8B5C-17A1-455C-8E9F-F3708130C7AA}" destId="{B37B3C91-563C-47B6-AD3F-E5BDD9DF75FA}" srcOrd="0" destOrd="0" presId="urn:microsoft.com/office/officeart/2005/8/layout/target2"/>
    <dgm:cxn modelId="{D682E47E-2B4A-4F1B-A42E-B8D2FF242BA4}" type="presOf" srcId="{11A2E063-A162-471D-A254-551D86E000D4}" destId="{E104E90A-F655-4CD4-A26B-BB36FAE92B50}"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B2263680-7647-4FF8-9AD7-0FC6236025A1}" srcId="{11A2E063-A162-471D-A254-551D86E000D4}" destId="{E88C8B5C-17A1-455C-8E9F-F3708130C7AA}" srcOrd="2" destOrd="0" parTransId="{5A392D87-5184-49D2-BBE7-98F686A9BACB}" sibTransId="{C893F1C6-1488-4BA3-8F06-E06C0F60147A}"/>
    <dgm:cxn modelId="{820E2C66-9757-4EA9-9454-40C32747818A}" srcId="{6E35E447-FB10-4B81-B5EC-5114227F78D0}" destId="{06D52B5A-C9E2-41E8-AE09-EDD776C6A8D8}" srcOrd="0" destOrd="0" parTransId="{D1B00CCF-D75B-470A-89FB-ED09FF16E32C}" sibTransId="{B2AC81E8-25B8-43FE-9D49-A4E1FBDFC8F6}"/>
    <dgm:cxn modelId="{68A99D61-F0F3-40A5-95AB-8EA6DFDCD83C}" type="presOf" srcId="{5C6AEF20-1B0F-4BAC-8782-697DA9BF0FDC}" destId="{8227DD52-5834-4E24-A7D9-385F1CF76A82}" srcOrd="0" destOrd="0" presId="urn:microsoft.com/office/officeart/2005/8/layout/target2"/>
    <dgm:cxn modelId="{21BCD281-E2F1-4973-8235-B8B28E74316E}" type="presParOf" srcId="{E104E90A-F655-4CD4-A26B-BB36FAE92B50}" destId="{28449A53-0DDE-40FD-8BAD-1713C135BD71}" srcOrd="0" destOrd="0" presId="urn:microsoft.com/office/officeart/2005/8/layout/target2"/>
    <dgm:cxn modelId="{CE2F5B44-DB4C-4046-B23B-E5754F94A33A}" type="presParOf" srcId="{28449A53-0DDE-40FD-8BAD-1713C135BD71}" destId="{6700839B-EF45-41D3-B258-2FA5919832EE}" srcOrd="0" destOrd="0" presId="urn:microsoft.com/office/officeart/2005/8/layout/target2"/>
    <dgm:cxn modelId="{BD032284-1722-4AE0-82FD-BFE821960C69}" type="presParOf" srcId="{28449A53-0DDE-40FD-8BAD-1713C135BD71}" destId="{5B436A34-6E89-422A-8E90-ED0727F70069}" srcOrd="1" destOrd="0" presId="urn:microsoft.com/office/officeart/2005/8/layout/target2"/>
    <dgm:cxn modelId="{54469EF8-BFD3-4B1A-8495-755F91B75DFC}" type="presParOf" srcId="{5B436A34-6E89-422A-8E90-ED0727F70069}" destId="{398EDC74-8C14-4049-A834-0B8DB547065F}" srcOrd="0" destOrd="0" presId="urn:microsoft.com/office/officeart/2005/8/layout/target2"/>
    <dgm:cxn modelId="{B348B1DC-2031-4450-A629-A3AC246EB194}" type="presParOf" srcId="{5B436A34-6E89-422A-8E90-ED0727F70069}" destId="{12181F68-B0EE-4AB7-83A8-819C8F5F1218}" srcOrd="1" destOrd="0" presId="urn:microsoft.com/office/officeart/2005/8/layout/target2"/>
    <dgm:cxn modelId="{FC185C06-3FF3-48A9-9C70-C7E72AE19824}" type="presParOf" srcId="{5B436A34-6E89-422A-8E90-ED0727F70069}" destId="{8227DD52-5834-4E24-A7D9-385F1CF76A82}" srcOrd="2" destOrd="0" presId="urn:microsoft.com/office/officeart/2005/8/layout/target2"/>
    <dgm:cxn modelId="{667FBC2D-D5B0-42AD-9356-388F65790517}" type="presParOf" srcId="{5B436A34-6E89-422A-8E90-ED0727F70069}" destId="{2D5028C7-2BA9-490F-A9E4-EBE05F047988}" srcOrd="3" destOrd="0" presId="urn:microsoft.com/office/officeart/2005/8/layout/target2"/>
    <dgm:cxn modelId="{363877BD-09A9-4E59-9DF6-325BA4407D22}" type="presParOf" srcId="{5B436A34-6E89-422A-8E90-ED0727F70069}" destId="{4153E551-6093-4BF5-AEF9-B652129A4253}" srcOrd="4" destOrd="0" presId="urn:microsoft.com/office/officeart/2005/8/layout/target2"/>
    <dgm:cxn modelId="{90EE4524-0F4E-4217-88FD-2C420744BCC0}" type="presParOf" srcId="{E104E90A-F655-4CD4-A26B-BB36FAE92B50}" destId="{24568228-1810-4AAB-826E-F19290F04D14}" srcOrd="1" destOrd="0" presId="urn:microsoft.com/office/officeart/2005/8/layout/target2"/>
    <dgm:cxn modelId="{E99B3BD3-6598-4EB4-BE62-BD9C134BD8F1}" type="presParOf" srcId="{24568228-1810-4AAB-826E-F19290F04D14}" destId="{938E9AE5-9B7F-4FDF-868D-A2A7DB342536}" srcOrd="0" destOrd="0" presId="urn:microsoft.com/office/officeart/2005/8/layout/target2"/>
    <dgm:cxn modelId="{11EC325D-4756-4057-A092-20948D37F9E2}" type="presParOf" srcId="{24568228-1810-4AAB-826E-F19290F04D14}" destId="{052DE839-2C62-417A-AF96-7488616490D5}" srcOrd="1" destOrd="0" presId="urn:microsoft.com/office/officeart/2005/8/layout/target2"/>
    <dgm:cxn modelId="{47EAFDEE-CED7-416B-815B-059A7EC1A458}" type="presParOf" srcId="{052DE839-2C62-417A-AF96-7488616490D5}" destId="{439D7E43-C77E-4128-8040-0FC14E6DEAB6}" srcOrd="0" destOrd="0" presId="urn:microsoft.com/office/officeart/2005/8/layout/target2"/>
    <dgm:cxn modelId="{4B83D365-1869-4182-8615-686D5B053D16}" type="presParOf" srcId="{E104E90A-F655-4CD4-A26B-BB36FAE92B50}" destId="{79B5B538-B0A6-4090-B3B3-CB580179D537}" srcOrd="2" destOrd="0" presId="urn:microsoft.com/office/officeart/2005/8/layout/target2"/>
    <dgm:cxn modelId="{B6504D07-C283-4FD6-B61F-4F9898D64C14}" type="presParOf" srcId="{79B5B538-B0A6-4090-B3B3-CB580179D537}" destId="{B37B3C91-563C-47B6-AD3F-E5BDD9DF75FA}" srcOrd="0" destOrd="0" presId="urn:microsoft.com/office/officeart/2005/8/layout/target2"/>
    <dgm:cxn modelId="{9E583665-858B-449C-AB9C-EB980E8500E2}" type="presParOf" srcId="{79B5B538-B0A6-4090-B3B3-CB580179D537}" destId="{6E1972B2-1C69-41C7-92B3-4AE784843CDC}" srcOrd="1" destOrd="0" presId="urn:microsoft.com/office/officeart/2005/8/layout/target2"/>
    <dgm:cxn modelId="{DA24CF2D-E4A7-4029-9100-9E07095F4773}" type="presParOf" srcId="{6E1972B2-1C69-41C7-92B3-4AE784843CDC}" destId="{8B8C64DD-CBA6-4265-BFF1-6CFA8649FD3E}" srcOrd="0"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BABDF1-7136-4206-B2DF-C3A48590AF45}"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s-EC"/>
        </a:p>
      </dgm:t>
    </dgm:pt>
    <dgm:pt modelId="{92D6E892-BF83-48A2-9217-20FC3A4BEF8E}">
      <dgm:prSet phldrT="[Texto]"/>
      <dgm:spPr/>
      <dgm:t>
        <a:bodyPr/>
        <a:lstStyle/>
        <a:p>
          <a:r>
            <a:rPr lang="es-EC" dirty="0" smtClean="0"/>
            <a:t>1</a:t>
          </a:r>
          <a:endParaRPr lang="es-EC" dirty="0"/>
        </a:p>
      </dgm:t>
    </dgm:pt>
    <dgm:pt modelId="{D39E168E-95D1-4A97-B83D-ABE30F6096D1}" type="parTrans" cxnId="{88D6FF7E-4EAC-4026-9CB4-D0A8D68834F1}">
      <dgm:prSet/>
      <dgm:spPr/>
      <dgm:t>
        <a:bodyPr/>
        <a:lstStyle/>
        <a:p>
          <a:endParaRPr lang="es-EC"/>
        </a:p>
      </dgm:t>
    </dgm:pt>
    <dgm:pt modelId="{D18237E9-1548-45F4-AAC5-04E83CA0E9FC}" type="sibTrans" cxnId="{88D6FF7E-4EAC-4026-9CB4-D0A8D68834F1}">
      <dgm:prSet/>
      <dgm:spPr/>
      <dgm:t>
        <a:bodyPr/>
        <a:lstStyle/>
        <a:p>
          <a:endParaRPr lang="es-EC"/>
        </a:p>
      </dgm:t>
    </dgm:pt>
    <dgm:pt modelId="{5FB7E2E0-8719-4482-A0A1-1BCC3F8D9613}">
      <dgm:prSet phldrT="[Texto]"/>
      <dgm:spPr/>
      <dgm:t>
        <a:bodyPr/>
        <a:lstStyle/>
        <a:p>
          <a:r>
            <a:rPr lang="es-EC" dirty="0" smtClean="0"/>
            <a:t>El presente ejercicio práctico muestra información registrada en el </a:t>
          </a:r>
          <a:r>
            <a:rPr lang="es-EC" dirty="0" err="1" smtClean="0"/>
            <a:t>SIPeIP</a:t>
          </a:r>
          <a:r>
            <a:rPr lang="es-EC" dirty="0" smtClean="0"/>
            <a:t> por el Ministerio de Electricidad y Energía Renovable (MEER), Ministerio de Justicia Derechos Humanos y Cultos  (MJDHC) y Ministerio de Salud Pública (MSP), pertenecientes a los Consejos Sectoriales de Sectores Estratégicos, Seguridad  Interna y Externa y Desarrollo Social, respectivamente.</a:t>
          </a:r>
          <a:endParaRPr lang="es-EC" dirty="0"/>
        </a:p>
      </dgm:t>
    </dgm:pt>
    <dgm:pt modelId="{EF10BFE0-545B-4056-8265-752E6FD6745D}" type="parTrans" cxnId="{34916BF3-2864-4CB1-8710-A86EED8C975B}">
      <dgm:prSet/>
      <dgm:spPr/>
      <dgm:t>
        <a:bodyPr/>
        <a:lstStyle/>
        <a:p>
          <a:endParaRPr lang="es-EC"/>
        </a:p>
      </dgm:t>
    </dgm:pt>
    <dgm:pt modelId="{C359D711-0203-48B9-AD66-162DC5F9BDD5}" type="sibTrans" cxnId="{34916BF3-2864-4CB1-8710-A86EED8C975B}">
      <dgm:prSet/>
      <dgm:spPr/>
      <dgm:t>
        <a:bodyPr/>
        <a:lstStyle/>
        <a:p>
          <a:endParaRPr lang="es-EC"/>
        </a:p>
      </dgm:t>
    </dgm:pt>
    <dgm:pt modelId="{AD514CF8-9815-47B7-8432-88FCE0B393B3}">
      <dgm:prSet phldrT="[Texto]"/>
      <dgm:spPr/>
      <dgm:t>
        <a:bodyPr/>
        <a:lstStyle/>
        <a:p>
          <a:r>
            <a:rPr lang="es-EC" dirty="0" smtClean="0"/>
            <a:t>2</a:t>
          </a:r>
          <a:endParaRPr lang="es-EC" dirty="0"/>
        </a:p>
      </dgm:t>
    </dgm:pt>
    <dgm:pt modelId="{3D14FAEE-41B6-4AA5-A190-C1833A883425}" type="parTrans" cxnId="{9D6E3F15-AC93-4ACE-88B9-81967537C1AC}">
      <dgm:prSet/>
      <dgm:spPr/>
      <dgm:t>
        <a:bodyPr/>
        <a:lstStyle/>
        <a:p>
          <a:endParaRPr lang="es-EC"/>
        </a:p>
      </dgm:t>
    </dgm:pt>
    <dgm:pt modelId="{BF49F5A8-ADAE-4D96-8017-409263E1CC01}" type="sibTrans" cxnId="{9D6E3F15-AC93-4ACE-88B9-81967537C1AC}">
      <dgm:prSet/>
      <dgm:spPr/>
      <dgm:t>
        <a:bodyPr/>
        <a:lstStyle/>
        <a:p>
          <a:endParaRPr lang="es-EC"/>
        </a:p>
      </dgm:t>
    </dgm:pt>
    <dgm:pt modelId="{B11948CA-A297-4A46-B515-FCCD2C6BAEF7}">
      <dgm:prSet phldrT="[Texto]"/>
      <dgm:spPr/>
      <dgm:t>
        <a:bodyPr/>
        <a:lstStyle/>
        <a:p>
          <a:r>
            <a:rPr lang="es-EC" dirty="0" smtClean="0"/>
            <a:t>La información presentada corresponde a la registrada en el proceso de proforma 2013</a:t>
          </a:r>
          <a:endParaRPr lang="es-EC" dirty="0"/>
        </a:p>
      </dgm:t>
    </dgm:pt>
    <dgm:pt modelId="{92EA30FC-24F6-4132-BE5D-62DF459E18AE}" type="parTrans" cxnId="{4854AD66-23BE-4244-8BEB-888762FAF7D2}">
      <dgm:prSet/>
      <dgm:spPr/>
      <dgm:t>
        <a:bodyPr/>
        <a:lstStyle/>
        <a:p>
          <a:endParaRPr lang="es-EC"/>
        </a:p>
      </dgm:t>
    </dgm:pt>
    <dgm:pt modelId="{3271390D-501A-4619-9ACA-EB120F2EEA16}" type="sibTrans" cxnId="{4854AD66-23BE-4244-8BEB-888762FAF7D2}">
      <dgm:prSet/>
      <dgm:spPr/>
      <dgm:t>
        <a:bodyPr/>
        <a:lstStyle/>
        <a:p>
          <a:endParaRPr lang="es-EC"/>
        </a:p>
      </dgm:t>
    </dgm:pt>
    <dgm:pt modelId="{3613715C-145D-42AF-A20D-1F33820DA24C}">
      <dgm:prSet phldrT="[Texto]"/>
      <dgm:spPr/>
      <dgm:t>
        <a:bodyPr/>
        <a:lstStyle/>
        <a:p>
          <a:r>
            <a:rPr lang="es-EC" dirty="0" smtClean="0"/>
            <a:t>3</a:t>
          </a:r>
          <a:endParaRPr lang="es-EC" dirty="0"/>
        </a:p>
      </dgm:t>
    </dgm:pt>
    <dgm:pt modelId="{80BCD6FE-CF52-4658-86BE-0997B52FBDC4}" type="parTrans" cxnId="{098E3FBD-6218-4EB2-B5F6-625079183665}">
      <dgm:prSet/>
      <dgm:spPr/>
      <dgm:t>
        <a:bodyPr/>
        <a:lstStyle/>
        <a:p>
          <a:endParaRPr lang="es-EC"/>
        </a:p>
      </dgm:t>
    </dgm:pt>
    <dgm:pt modelId="{63C6D97A-FC40-46A8-994B-40AD2F6DBFEA}" type="sibTrans" cxnId="{098E3FBD-6218-4EB2-B5F6-625079183665}">
      <dgm:prSet/>
      <dgm:spPr/>
      <dgm:t>
        <a:bodyPr/>
        <a:lstStyle/>
        <a:p>
          <a:endParaRPr lang="es-EC"/>
        </a:p>
      </dgm:t>
    </dgm:pt>
    <dgm:pt modelId="{B600C180-DB69-422C-9670-C71F809F62C8}">
      <dgm:prSet phldrT="[Texto]"/>
      <dgm:spPr/>
      <dgm:t>
        <a:bodyPr/>
        <a:lstStyle/>
        <a:p>
          <a:r>
            <a:rPr lang="es-EC" dirty="0" smtClean="0"/>
            <a:t>La información fue validada a través del </a:t>
          </a:r>
          <a:r>
            <a:rPr lang="es-EC" dirty="0" err="1" smtClean="0"/>
            <a:t>SIPeIP</a:t>
          </a:r>
          <a:r>
            <a:rPr lang="es-EC" dirty="0" smtClean="0"/>
            <a:t> – Módulo de Planificación, por parte de los ministerios coordinadores correspondientes y de la Secretaría Nacional de Planificación y Desarrollo – SENPLADES</a:t>
          </a:r>
          <a:endParaRPr lang="es-EC" dirty="0"/>
        </a:p>
      </dgm:t>
    </dgm:pt>
    <dgm:pt modelId="{EFDDAF3D-4DEE-49D9-99AE-9AE67609CA6A}" type="parTrans" cxnId="{B5AA863B-CA4D-424C-B8F3-19DA1577526D}">
      <dgm:prSet/>
      <dgm:spPr/>
      <dgm:t>
        <a:bodyPr/>
        <a:lstStyle/>
        <a:p>
          <a:endParaRPr lang="es-EC"/>
        </a:p>
      </dgm:t>
    </dgm:pt>
    <dgm:pt modelId="{F014625C-EF6C-4E34-BBA8-33D918CD208F}" type="sibTrans" cxnId="{B5AA863B-CA4D-424C-B8F3-19DA1577526D}">
      <dgm:prSet/>
      <dgm:spPr/>
      <dgm:t>
        <a:bodyPr/>
        <a:lstStyle/>
        <a:p>
          <a:endParaRPr lang="es-EC"/>
        </a:p>
      </dgm:t>
    </dgm:pt>
    <dgm:pt modelId="{0E361FA2-4FB9-4F99-85CD-721AB1053008}">
      <dgm:prSet phldrT="[Texto]"/>
      <dgm:spPr/>
      <dgm:t>
        <a:bodyPr/>
        <a:lstStyle/>
        <a:p>
          <a:r>
            <a:rPr lang="es-EC" dirty="0" smtClean="0"/>
            <a:t>4</a:t>
          </a:r>
          <a:endParaRPr lang="es-EC" dirty="0"/>
        </a:p>
      </dgm:t>
    </dgm:pt>
    <dgm:pt modelId="{DEF7E9E7-F12B-4E28-B2FC-CA789133EDB8}" type="parTrans" cxnId="{992B1514-3959-4598-B7DC-7ED498F3C091}">
      <dgm:prSet/>
      <dgm:spPr/>
      <dgm:t>
        <a:bodyPr/>
        <a:lstStyle/>
        <a:p>
          <a:endParaRPr lang="es-EC"/>
        </a:p>
      </dgm:t>
    </dgm:pt>
    <dgm:pt modelId="{3D8B9B65-7602-4CDF-B3F5-2D52C5BFEDE5}" type="sibTrans" cxnId="{992B1514-3959-4598-B7DC-7ED498F3C091}">
      <dgm:prSet/>
      <dgm:spPr/>
      <dgm:t>
        <a:bodyPr/>
        <a:lstStyle/>
        <a:p>
          <a:endParaRPr lang="es-EC"/>
        </a:p>
      </dgm:t>
    </dgm:pt>
    <dgm:pt modelId="{A36CB9DA-EA1A-491A-A86B-B4E8DE2A3CE6}">
      <dgm:prSet phldrT="[Texto]"/>
      <dgm:spPr/>
      <dgm:t>
        <a:bodyPr/>
        <a:lstStyle/>
        <a:p>
          <a:r>
            <a:rPr lang="es-EC" dirty="0" smtClean="0"/>
            <a:t>Los montos presupuestarios de inversión corresponden al codificado tomado de la réplica del MF con corte 14 de febrero de 2013 </a:t>
          </a:r>
          <a:endParaRPr lang="es-EC" dirty="0"/>
        </a:p>
      </dgm:t>
    </dgm:pt>
    <dgm:pt modelId="{10161389-45E8-44F2-B4A3-2D0AF7488018}" type="parTrans" cxnId="{348D457B-9CF0-4DE8-9A27-EF1F353BE119}">
      <dgm:prSet/>
      <dgm:spPr/>
      <dgm:t>
        <a:bodyPr/>
        <a:lstStyle/>
        <a:p>
          <a:endParaRPr lang="es-EC"/>
        </a:p>
      </dgm:t>
    </dgm:pt>
    <dgm:pt modelId="{65BCC33B-D5E4-4B58-A150-109278E06013}" type="sibTrans" cxnId="{348D457B-9CF0-4DE8-9A27-EF1F353BE119}">
      <dgm:prSet/>
      <dgm:spPr/>
      <dgm:t>
        <a:bodyPr/>
        <a:lstStyle/>
        <a:p>
          <a:endParaRPr lang="es-EC"/>
        </a:p>
      </dgm:t>
    </dgm:pt>
    <dgm:pt modelId="{BE0A41A9-536D-4421-9693-69E5091E3B2B}">
      <dgm:prSet phldrT="[Texto]"/>
      <dgm:spPr/>
      <dgm:t>
        <a:bodyPr/>
        <a:lstStyle/>
        <a:p>
          <a:r>
            <a:rPr lang="es-EC" dirty="0" smtClean="0"/>
            <a:t>5</a:t>
          </a:r>
          <a:endParaRPr lang="es-EC" dirty="0"/>
        </a:p>
      </dgm:t>
    </dgm:pt>
    <dgm:pt modelId="{ABA6427A-CCDB-446D-9EB9-782C0750325E}" type="parTrans" cxnId="{DD536E51-EEDB-422E-B109-D18F9BE60839}">
      <dgm:prSet/>
      <dgm:spPr/>
      <dgm:t>
        <a:bodyPr/>
        <a:lstStyle/>
        <a:p>
          <a:endParaRPr lang="es-EC"/>
        </a:p>
      </dgm:t>
    </dgm:pt>
    <dgm:pt modelId="{4540EAE5-6B9C-43F3-8C82-3E99F583107A}" type="sibTrans" cxnId="{DD536E51-EEDB-422E-B109-D18F9BE60839}">
      <dgm:prSet/>
      <dgm:spPr/>
      <dgm:t>
        <a:bodyPr/>
        <a:lstStyle/>
        <a:p>
          <a:endParaRPr lang="es-EC"/>
        </a:p>
      </dgm:t>
    </dgm:pt>
    <dgm:pt modelId="{6D6216BB-B1F4-4196-8A4D-8EB7B4ED6117}">
      <dgm:prSet phldrT="[Texto]"/>
      <dgm:spPr/>
      <dgm:t>
        <a:bodyPr/>
        <a:lstStyle/>
        <a:p>
          <a:r>
            <a:rPr lang="es-EC" dirty="0" smtClean="0"/>
            <a:t>La información  referente a la programación  y desglose de metas y  presupuesto 2013 (refleja la vinculación planificación presupuesto) SENPLADES solicitará al sector público a partir del 13 de mayo del presente año a través del </a:t>
          </a:r>
          <a:r>
            <a:rPr lang="es-EC" dirty="0" err="1" smtClean="0"/>
            <a:t>SIPeIP</a:t>
          </a:r>
          <a:r>
            <a:rPr lang="es-EC" dirty="0" smtClean="0"/>
            <a:t> – sub-módulo de la PAPP </a:t>
          </a:r>
          <a:endParaRPr lang="es-EC" dirty="0"/>
        </a:p>
      </dgm:t>
    </dgm:pt>
    <dgm:pt modelId="{EF07BF35-2996-41ED-8A7D-E785DC453B4E}" type="parTrans" cxnId="{DD6A66B6-E4D0-4019-BB7A-418BEABCD33C}">
      <dgm:prSet/>
      <dgm:spPr/>
      <dgm:t>
        <a:bodyPr/>
        <a:lstStyle/>
        <a:p>
          <a:endParaRPr lang="es-EC"/>
        </a:p>
      </dgm:t>
    </dgm:pt>
    <dgm:pt modelId="{C46E30E0-F641-4BD8-8B35-F379963CDA47}" type="sibTrans" cxnId="{DD6A66B6-E4D0-4019-BB7A-418BEABCD33C}">
      <dgm:prSet/>
      <dgm:spPr/>
      <dgm:t>
        <a:bodyPr/>
        <a:lstStyle/>
        <a:p>
          <a:endParaRPr lang="es-EC"/>
        </a:p>
      </dgm:t>
    </dgm:pt>
    <dgm:pt modelId="{12540C44-1925-4852-ADCE-A38E20C7BCA0}" type="pres">
      <dgm:prSet presAssocID="{77BABDF1-7136-4206-B2DF-C3A48590AF45}" presName="linearFlow" presStyleCnt="0">
        <dgm:presLayoutVars>
          <dgm:dir/>
          <dgm:animLvl val="lvl"/>
          <dgm:resizeHandles val="exact"/>
        </dgm:presLayoutVars>
      </dgm:prSet>
      <dgm:spPr/>
      <dgm:t>
        <a:bodyPr/>
        <a:lstStyle/>
        <a:p>
          <a:endParaRPr lang="es-EC"/>
        </a:p>
      </dgm:t>
    </dgm:pt>
    <dgm:pt modelId="{80E85684-D505-42EE-B1BE-0AAAF7691A9F}" type="pres">
      <dgm:prSet presAssocID="{92D6E892-BF83-48A2-9217-20FC3A4BEF8E}" presName="composite" presStyleCnt="0"/>
      <dgm:spPr/>
    </dgm:pt>
    <dgm:pt modelId="{1C37664C-5120-48D9-AE1F-AE2688849190}" type="pres">
      <dgm:prSet presAssocID="{92D6E892-BF83-48A2-9217-20FC3A4BEF8E}" presName="parentText" presStyleLbl="alignNode1" presStyleIdx="0" presStyleCnt="5" custLinFactNeighborX="8949" custLinFactNeighborY="-2025">
        <dgm:presLayoutVars>
          <dgm:chMax val="1"/>
          <dgm:bulletEnabled val="1"/>
        </dgm:presLayoutVars>
      </dgm:prSet>
      <dgm:spPr/>
      <dgm:t>
        <a:bodyPr/>
        <a:lstStyle/>
        <a:p>
          <a:endParaRPr lang="es-EC"/>
        </a:p>
      </dgm:t>
    </dgm:pt>
    <dgm:pt modelId="{2829D204-28BE-4962-AB81-9D97D4915050}" type="pres">
      <dgm:prSet presAssocID="{92D6E892-BF83-48A2-9217-20FC3A4BEF8E}" presName="descendantText" presStyleLbl="alignAcc1" presStyleIdx="0" presStyleCnt="5" custLinFactNeighborX="995" custLinFactNeighborY="-3115">
        <dgm:presLayoutVars>
          <dgm:bulletEnabled val="1"/>
        </dgm:presLayoutVars>
      </dgm:prSet>
      <dgm:spPr/>
      <dgm:t>
        <a:bodyPr/>
        <a:lstStyle/>
        <a:p>
          <a:endParaRPr lang="es-EC"/>
        </a:p>
      </dgm:t>
    </dgm:pt>
    <dgm:pt modelId="{8EAAF5E3-0F15-4700-8869-8D3470D925D7}" type="pres">
      <dgm:prSet presAssocID="{D18237E9-1548-45F4-AAC5-04E83CA0E9FC}" presName="sp" presStyleCnt="0"/>
      <dgm:spPr/>
    </dgm:pt>
    <dgm:pt modelId="{539F87BF-A822-4A7C-97EF-4D294CEF143C}" type="pres">
      <dgm:prSet presAssocID="{AD514CF8-9815-47B7-8432-88FCE0B393B3}" presName="composite" presStyleCnt="0"/>
      <dgm:spPr/>
    </dgm:pt>
    <dgm:pt modelId="{7470AF7E-12B9-48D5-9F67-0E4E5D4D472C}" type="pres">
      <dgm:prSet presAssocID="{AD514CF8-9815-47B7-8432-88FCE0B393B3}" presName="parentText" presStyleLbl="alignNode1" presStyleIdx="1" presStyleCnt="5">
        <dgm:presLayoutVars>
          <dgm:chMax val="1"/>
          <dgm:bulletEnabled val="1"/>
        </dgm:presLayoutVars>
      </dgm:prSet>
      <dgm:spPr/>
      <dgm:t>
        <a:bodyPr/>
        <a:lstStyle/>
        <a:p>
          <a:endParaRPr lang="es-EC"/>
        </a:p>
      </dgm:t>
    </dgm:pt>
    <dgm:pt modelId="{751052E9-07D3-4304-9F1B-8DA0934EE038}" type="pres">
      <dgm:prSet presAssocID="{AD514CF8-9815-47B7-8432-88FCE0B393B3}" presName="descendantText" presStyleLbl="alignAcc1" presStyleIdx="1" presStyleCnt="5">
        <dgm:presLayoutVars>
          <dgm:bulletEnabled val="1"/>
        </dgm:presLayoutVars>
      </dgm:prSet>
      <dgm:spPr/>
      <dgm:t>
        <a:bodyPr/>
        <a:lstStyle/>
        <a:p>
          <a:endParaRPr lang="es-EC"/>
        </a:p>
      </dgm:t>
    </dgm:pt>
    <dgm:pt modelId="{B93EDFE8-F399-4757-B0A4-88AE77BC272A}" type="pres">
      <dgm:prSet presAssocID="{BF49F5A8-ADAE-4D96-8017-409263E1CC01}" presName="sp" presStyleCnt="0"/>
      <dgm:spPr/>
    </dgm:pt>
    <dgm:pt modelId="{C0712B99-DBED-47EE-84EA-CD389FD87707}" type="pres">
      <dgm:prSet presAssocID="{3613715C-145D-42AF-A20D-1F33820DA24C}" presName="composite" presStyleCnt="0"/>
      <dgm:spPr/>
    </dgm:pt>
    <dgm:pt modelId="{765769CC-08F8-4541-88CB-8614148E7287}" type="pres">
      <dgm:prSet presAssocID="{3613715C-145D-42AF-A20D-1F33820DA24C}" presName="parentText" presStyleLbl="alignNode1" presStyleIdx="2" presStyleCnt="5">
        <dgm:presLayoutVars>
          <dgm:chMax val="1"/>
          <dgm:bulletEnabled val="1"/>
        </dgm:presLayoutVars>
      </dgm:prSet>
      <dgm:spPr/>
      <dgm:t>
        <a:bodyPr/>
        <a:lstStyle/>
        <a:p>
          <a:endParaRPr lang="es-EC"/>
        </a:p>
      </dgm:t>
    </dgm:pt>
    <dgm:pt modelId="{78CD73A4-2768-4CD9-9EFC-5B50F3322CDE}" type="pres">
      <dgm:prSet presAssocID="{3613715C-145D-42AF-A20D-1F33820DA24C}" presName="descendantText" presStyleLbl="alignAcc1" presStyleIdx="2" presStyleCnt="5">
        <dgm:presLayoutVars>
          <dgm:bulletEnabled val="1"/>
        </dgm:presLayoutVars>
      </dgm:prSet>
      <dgm:spPr/>
      <dgm:t>
        <a:bodyPr/>
        <a:lstStyle/>
        <a:p>
          <a:endParaRPr lang="es-EC"/>
        </a:p>
      </dgm:t>
    </dgm:pt>
    <dgm:pt modelId="{F5C1FF47-BE5E-4FDE-9C10-EBC6D06EC751}" type="pres">
      <dgm:prSet presAssocID="{63C6D97A-FC40-46A8-994B-40AD2F6DBFEA}" presName="sp" presStyleCnt="0"/>
      <dgm:spPr/>
    </dgm:pt>
    <dgm:pt modelId="{638C2D60-AD72-427E-8C87-72EA1E7A84D8}" type="pres">
      <dgm:prSet presAssocID="{0E361FA2-4FB9-4F99-85CD-721AB1053008}" presName="composite" presStyleCnt="0"/>
      <dgm:spPr/>
    </dgm:pt>
    <dgm:pt modelId="{1DB01962-3AFE-46B2-8367-EF1647819EC6}" type="pres">
      <dgm:prSet presAssocID="{0E361FA2-4FB9-4F99-85CD-721AB1053008}" presName="parentText" presStyleLbl="alignNode1" presStyleIdx="3" presStyleCnt="5">
        <dgm:presLayoutVars>
          <dgm:chMax val="1"/>
          <dgm:bulletEnabled val="1"/>
        </dgm:presLayoutVars>
      </dgm:prSet>
      <dgm:spPr/>
      <dgm:t>
        <a:bodyPr/>
        <a:lstStyle/>
        <a:p>
          <a:endParaRPr lang="es-EC"/>
        </a:p>
      </dgm:t>
    </dgm:pt>
    <dgm:pt modelId="{B2979D9A-B519-44DB-9B23-5EAB55E0D1D3}" type="pres">
      <dgm:prSet presAssocID="{0E361FA2-4FB9-4F99-85CD-721AB1053008}" presName="descendantText" presStyleLbl="alignAcc1" presStyleIdx="3" presStyleCnt="5">
        <dgm:presLayoutVars>
          <dgm:bulletEnabled val="1"/>
        </dgm:presLayoutVars>
      </dgm:prSet>
      <dgm:spPr/>
      <dgm:t>
        <a:bodyPr/>
        <a:lstStyle/>
        <a:p>
          <a:endParaRPr lang="es-EC"/>
        </a:p>
      </dgm:t>
    </dgm:pt>
    <dgm:pt modelId="{A054E8BA-C55A-4D72-AA6C-4630B225F45D}" type="pres">
      <dgm:prSet presAssocID="{3D8B9B65-7602-4CDF-B3F5-2D52C5BFEDE5}" presName="sp" presStyleCnt="0"/>
      <dgm:spPr/>
    </dgm:pt>
    <dgm:pt modelId="{E1B872BF-00D8-4ECB-9A71-72A53E8973E7}" type="pres">
      <dgm:prSet presAssocID="{BE0A41A9-536D-4421-9693-69E5091E3B2B}" presName="composite" presStyleCnt="0"/>
      <dgm:spPr/>
    </dgm:pt>
    <dgm:pt modelId="{532FEC91-8904-4D1F-B9B9-FF121CB985FE}" type="pres">
      <dgm:prSet presAssocID="{BE0A41A9-536D-4421-9693-69E5091E3B2B}" presName="parentText" presStyleLbl="alignNode1" presStyleIdx="4" presStyleCnt="5">
        <dgm:presLayoutVars>
          <dgm:chMax val="1"/>
          <dgm:bulletEnabled val="1"/>
        </dgm:presLayoutVars>
      </dgm:prSet>
      <dgm:spPr/>
      <dgm:t>
        <a:bodyPr/>
        <a:lstStyle/>
        <a:p>
          <a:endParaRPr lang="es-EC"/>
        </a:p>
      </dgm:t>
    </dgm:pt>
    <dgm:pt modelId="{8CEF4305-1550-40CC-A6E5-9E8859A2EA7F}" type="pres">
      <dgm:prSet presAssocID="{BE0A41A9-536D-4421-9693-69E5091E3B2B}" presName="descendantText" presStyleLbl="alignAcc1" presStyleIdx="4" presStyleCnt="5">
        <dgm:presLayoutVars>
          <dgm:bulletEnabled val="1"/>
        </dgm:presLayoutVars>
      </dgm:prSet>
      <dgm:spPr/>
      <dgm:t>
        <a:bodyPr/>
        <a:lstStyle/>
        <a:p>
          <a:endParaRPr lang="es-EC"/>
        </a:p>
      </dgm:t>
    </dgm:pt>
  </dgm:ptLst>
  <dgm:cxnLst>
    <dgm:cxn modelId="{098E3FBD-6218-4EB2-B5F6-625079183665}" srcId="{77BABDF1-7136-4206-B2DF-C3A48590AF45}" destId="{3613715C-145D-42AF-A20D-1F33820DA24C}" srcOrd="2" destOrd="0" parTransId="{80BCD6FE-CF52-4658-86BE-0997B52FBDC4}" sibTransId="{63C6D97A-FC40-46A8-994B-40AD2F6DBFEA}"/>
    <dgm:cxn modelId="{992B1514-3959-4598-B7DC-7ED498F3C091}" srcId="{77BABDF1-7136-4206-B2DF-C3A48590AF45}" destId="{0E361FA2-4FB9-4F99-85CD-721AB1053008}" srcOrd="3" destOrd="0" parTransId="{DEF7E9E7-F12B-4E28-B2FC-CA789133EDB8}" sibTransId="{3D8B9B65-7602-4CDF-B3F5-2D52C5BFEDE5}"/>
    <dgm:cxn modelId="{348D457B-9CF0-4DE8-9A27-EF1F353BE119}" srcId="{0E361FA2-4FB9-4F99-85CD-721AB1053008}" destId="{A36CB9DA-EA1A-491A-A86B-B4E8DE2A3CE6}" srcOrd="0" destOrd="0" parTransId="{10161389-45E8-44F2-B4A3-2D0AF7488018}" sibTransId="{65BCC33B-D5E4-4B58-A150-109278E06013}"/>
    <dgm:cxn modelId="{89B04FA8-54CE-4BC3-8C2F-E08EBCB86D72}" type="presOf" srcId="{3613715C-145D-42AF-A20D-1F33820DA24C}" destId="{765769CC-08F8-4541-88CB-8614148E7287}" srcOrd="0" destOrd="0" presId="urn:microsoft.com/office/officeart/2005/8/layout/chevron2"/>
    <dgm:cxn modelId="{DA15EFA7-44CF-442C-AE57-B28624BF0600}" type="presOf" srcId="{AD514CF8-9815-47B7-8432-88FCE0B393B3}" destId="{7470AF7E-12B9-48D5-9F67-0E4E5D4D472C}" srcOrd="0" destOrd="0" presId="urn:microsoft.com/office/officeart/2005/8/layout/chevron2"/>
    <dgm:cxn modelId="{A37D8152-CB21-44DA-A469-6B6C0F5EE388}" type="presOf" srcId="{92D6E892-BF83-48A2-9217-20FC3A4BEF8E}" destId="{1C37664C-5120-48D9-AE1F-AE2688849190}" srcOrd="0" destOrd="0" presId="urn:microsoft.com/office/officeart/2005/8/layout/chevron2"/>
    <dgm:cxn modelId="{DD6A66B6-E4D0-4019-BB7A-418BEABCD33C}" srcId="{BE0A41A9-536D-4421-9693-69E5091E3B2B}" destId="{6D6216BB-B1F4-4196-8A4D-8EB7B4ED6117}" srcOrd="0" destOrd="0" parTransId="{EF07BF35-2996-41ED-8A7D-E785DC453B4E}" sibTransId="{C46E30E0-F641-4BD8-8B35-F379963CDA47}"/>
    <dgm:cxn modelId="{ED224EF9-18E2-4AC5-9BFD-B32FCEEBAA9A}" type="presOf" srcId="{6D6216BB-B1F4-4196-8A4D-8EB7B4ED6117}" destId="{8CEF4305-1550-40CC-A6E5-9E8859A2EA7F}" srcOrd="0" destOrd="0" presId="urn:microsoft.com/office/officeart/2005/8/layout/chevron2"/>
    <dgm:cxn modelId="{B5AA863B-CA4D-424C-B8F3-19DA1577526D}" srcId="{3613715C-145D-42AF-A20D-1F33820DA24C}" destId="{B600C180-DB69-422C-9670-C71F809F62C8}" srcOrd="0" destOrd="0" parTransId="{EFDDAF3D-4DEE-49D9-99AE-9AE67609CA6A}" sibTransId="{F014625C-EF6C-4E34-BBA8-33D918CD208F}"/>
    <dgm:cxn modelId="{BAB41588-32D6-4963-83DA-361D3D8BDA44}" type="presOf" srcId="{BE0A41A9-536D-4421-9693-69E5091E3B2B}" destId="{532FEC91-8904-4D1F-B9B9-FF121CB985FE}" srcOrd="0" destOrd="0" presId="urn:microsoft.com/office/officeart/2005/8/layout/chevron2"/>
    <dgm:cxn modelId="{B62BF167-441B-4A79-86A4-8863B3048B6A}" type="presOf" srcId="{A36CB9DA-EA1A-491A-A86B-B4E8DE2A3CE6}" destId="{B2979D9A-B519-44DB-9B23-5EAB55E0D1D3}" srcOrd="0" destOrd="0" presId="urn:microsoft.com/office/officeart/2005/8/layout/chevron2"/>
    <dgm:cxn modelId="{DD536E51-EEDB-422E-B109-D18F9BE60839}" srcId="{77BABDF1-7136-4206-B2DF-C3A48590AF45}" destId="{BE0A41A9-536D-4421-9693-69E5091E3B2B}" srcOrd="4" destOrd="0" parTransId="{ABA6427A-CCDB-446D-9EB9-782C0750325E}" sibTransId="{4540EAE5-6B9C-43F3-8C82-3E99F583107A}"/>
    <dgm:cxn modelId="{679A1A94-D7E3-4A28-B009-430B5B1735B7}" type="presOf" srcId="{77BABDF1-7136-4206-B2DF-C3A48590AF45}" destId="{12540C44-1925-4852-ADCE-A38E20C7BCA0}" srcOrd="0" destOrd="0" presId="urn:microsoft.com/office/officeart/2005/8/layout/chevron2"/>
    <dgm:cxn modelId="{9CABD30F-27D6-455E-8901-EE4DCC78C345}" type="presOf" srcId="{B600C180-DB69-422C-9670-C71F809F62C8}" destId="{78CD73A4-2768-4CD9-9EFC-5B50F3322CDE}" srcOrd="0" destOrd="0" presId="urn:microsoft.com/office/officeart/2005/8/layout/chevron2"/>
    <dgm:cxn modelId="{34CB2075-EDD9-4BB9-859A-DF1E7CC76A07}" type="presOf" srcId="{0E361FA2-4FB9-4F99-85CD-721AB1053008}" destId="{1DB01962-3AFE-46B2-8367-EF1647819EC6}" srcOrd="0" destOrd="0" presId="urn:microsoft.com/office/officeart/2005/8/layout/chevron2"/>
    <dgm:cxn modelId="{0204F551-9409-41C6-BB31-03C5D8DB8CC3}" type="presOf" srcId="{B11948CA-A297-4A46-B515-FCCD2C6BAEF7}" destId="{751052E9-07D3-4304-9F1B-8DA0934EE038}" srcOrd="0" destOrd="0" presId="urn:microsoft.com/office/officeart/2005/8/layout/chevron2"/>
    <dgm:cxn modelId="{34916BF3-2864-4CB1-8710-A86EED8C975B}" srcId="{92D6E892-BF83-48A2-9217-20FC3A4BEF8E}" destId="{5FB7E2E0-8719-4482-A0A1-1BCC3F8D9613}" srcOrd="0" destOrd="0" parTransId="{EF10BFE0-545B-4056-8265-752E6FD6745D}" sibTransId="{C359D711-0203-48B9-AD66-162DC5F9BDD5}"/>
    <dgm:cxn modelId="{C44868B3-4F55-46DF-B8DA-1EDA74CE0E3C}" type="presOf" srcId="{5FB7E2E0-8719-4482-A0A1-1BCC3F8D9613}" destId="{2829D204-28BE-4962-AB81-9D97D4915050}" srcOrd="0" destOrd="0" presId="urn:microsoft.com/office/officeart/2005/8/layout/chevron2"/>
    <dgm:cxn modelId="{9D6E3F15-AC93-4ACE-88B9-81967537C1AC}" srcId="{77BABDF1-7136-4206-B2DF-C3A48590AF45}" destId="{AD514CF8-9815-47B7-8432-88FCE0B393B3}" srcOrd="1" destOrd="0" parTransId="{3D14FAEE-41B6-4AA5-A190-C1833A883425}" sibTransId="{BF49F5A8-ADAE-4D96-8017-409263E1CC01}"/>
    <dgm:cxn modelId="{88D6FF7E-4EAC-4026-9CB4-D0A8D68834F1}" srcId="{77BABDF1-7136-4206-B2DF-C3A48590AF45}" destId="{92D6E892-BF83-48A2-9217-20FC3A4BEF8E}" srcOrd="0" destOrd="0" parTransId="{D39E168E-95D1-4A97-B83D-ABE30F6096D1}" sibTransId="{D18237E9-1548-45F4-AAC5-04E83CA0E9FC}"/>
    <dgm:cxn modelId="{4854AD66-23BE-4244-8BEB-888762FAF7D2}" srcId="{AD514CF8-9815-47B7-8432-88FCE0B393B3}" destId="{B11948CA-A297-4A46-B515-FCCD2C6BAEF7}" srcOrd="0" destOrd="0" parTransId="{92EA30FC-24F6-4132-BE5D-62DF459E18AE}" sibTransId="{3271390D-501A-4619-9ACA-EB120F2EEA16}"/>
    <dgm:cxn modelId="{719E9299-509B-426C-918F-EEE575251422}" type="presParOf" srcId="{12540C44-1925-4852-ADCE-A38E20C7BCA0}" destId="{80E85684-D505-42EE-B1BE-0AAAF7691A9F}" srcOrd="0" destOrd="0" presId="urn:microsoft.com/office/officeart/2005/8/layout/chevron2"/>
    <dgm:cxn modelId="{61898BDA-227D-48BD-819A-868ED24D3405}" type="presParOf" srcId="{80E85684-D505-42EE-B1BE-0AAAF7691A9F}" destId="{1C37664C-5120-48D9-AE1F-AE2688849190}" srcOrd="0" destOrd="0" presId="urn:microsoft.com/office/officeart/2005/8/layout/chevron2"/>
    <dgm:cxn modelId="{9E11C17B-DBAD-41A0-8EBC-D6FA33688B07}" type="presParOf" srcId="{80E85684-D505-42EE-B1BE-0AAAF7691A9F}" destId="{2829D204-28BE-4962-AB81-9D97D4915050}" srcOrd="1" destOrd="0" presId="urn:microsoft.com/office/officeart/2005/8/layout/chevron2"/>
    <dgm:cxn modelId="{55CBDCC3-9284-492E-BBE6-1712308E2146}" type="presParOf" srcId="{12540C44-1925-4852-ADCE-A38E20C7BCA0}" destId="{8EAAF5E3-0F15-4700-8869-8D3470D925D7}" srcOrd="1" destOrd="0" presId="urn:microsoft.com/office/officeart/2005/8/layout/chevron2"/>
    <dgm:cxn modelId="{30C65A0E-0F77-47F0-B024-807D362C386D}" type="presParOf" srcId="{12540C44-1925-4852-ADCE-A38E20C7BCA0}" destId="{539F87BF-A822-4A7C-97EF-4D294CEF143C}" srcOrd="2" destOrd="0" presId="urn:microsoft.com/office/officeart/2005/8/layout/chevron2"/>
    <dgm:cxn modelId="{CB71EDBD-2556-4E2B-B34E-D823F15C1588}" type="presParOf" srcId="{539F87BF-A822-4A7C-97EF-4D294CEF143C}" destId="{7470AF7E-12B9-48D5-9F67-0E4E5D4D472C}" srcOrd="0" destOrd="0" presId="urn:microsoft.com/office/officeart/2005/8/layout/chevron2"/>
    <dgm:cxn modelId="{BAA3E7ED-D832-41D1-A1FE-DA5933EE74C3}" type="presParOf" srcId="{539F87BF-A822-4A7C-97EF-4D294CEF143C}" destId="{751052E9-07D3-4304-9F1B-8DA0934EE038}" srcOrd="1" destOrd="0" presId="urn:microsoft.com/office/officeart/2005/8/layout/chevron2"/>
    <dgm:cxn modelId="{E134ADAD-7FB4-48B1-8C1B-2A34D3782D96}" type="presParOf" srcId="{12540C44-1925-4852-ADCE-A38E20C7BCA0}" destId="{B93EDFE8-F399-4757-B0A4-88AE77BC272A}" srcOrd="3" destOrd="0" presId="urn:microsoft.com/office/officeart/2005/8/layout/chevron2"/>
    <dgm:cxn modelId="{B2935840-AA18-4E9C-8BB9-FA6A73F683F2}" type="presParOf" srcId="{12540C44-1925-4852-ADCE-A38E20C7BCA0}" destId="{C0712B99-DBED-47EE-84EA-CD389FD87707}" srcOrd="4" destOrd="0" presId="urn:microsoft.com/office/officeart/2005/8/layout/chevron2"/>
    <dgm:cxn modelId="{3250B80D-C247-4085-94BA-842708066FF3}" type="presParOf" srcId="{C0712B99-DBED-47EE-84EA-CD389FD87707}" destId="{765769CC-08F8-4541-88CB-8614148E7287}" srcOrd="0" destOrd="0" presId="urn:microsoft.com/office/officeart/2005/8/layout/chevron2"/>
    <dgm:cxn modelId="{728FDA5A-FD36-4934-8480-0BC4CB1F234B}" type="presParOf" srcId="{C0712B99-DBED-47EE-84EA-CD389FD87707}" destId="{78CD73A4-2768-4CD9-9EFC-5B50F3322CDE}" srcOrd="1" destOrd="0" presId="urn:microsoft.com/office/officeart/2005/8/layout/chevron2"/>
    <dgm:cxn modelId="{C49FC95F-EB4E-40C6-967A-E907533CC14B}" type="presParOf" srcId="{12540C44-1925-4852-ADCE-A38E20C7BCA0}" destId="{F5C1FF47-BE5E-4FDE-9C10-EBC6D06EC751}" srcOrd="5" destOrd="0" presId="urn:microsoft.com/office/officeart/2005/8/layout/chevron2"/>
    <dgm:cxn modelId="{62FB1E5D-FE5A-499D-AD98-97C66B3033A5}" type="presParOf" srcId="{12540C44-1925-4852-ADCE-A38E20C7BCA0}" destId="{638C2D60-AD72-427E-8C87-72EA1E7A84D8}" srcOrd="6" destOrd="0" presId="urn:microsoft.com/office/officeart/2005/8/layout/chevron2"/>
    <dgm:cxn modelId="{CD81226B-A41C-42B9-A9ED-D4BA08576ECF}" type="presParOf" srcId="{638C2D60-AD72-427E-8C87-72EA1E7A84D8}" destId="{1DB01962-3AFE-46B2-8367-EF1647819EC6}" srcOrd="0" destOrd="0" presId="urn:microsoft.com/office/officeart/2005/8/layout/chevron2"/>
    <dgm:cxn modelId="{F11A0869-1C72-40B4-BAC7-7B68B3C99199}" type="presParOf" srcId="{638C2D60-AD72-427E-8C87-72EA1E7A84D8}" destId="{B2979D9A-B519-44DB-9B23-5EAB55E0D1D3}" srcOrd="1" destOrd="0" presId="urn:microsoft.com/office/officeart/2005/8/layout/chevron2"/>
    <dgm:cxn modelId="{50FE9872-92D6-4A9E-84AF-CF6406CB86D9}" type="presParOf" srcId="{12540C44-1925-4852-ADCE-A38E20C7BCA0}" destId="{A054E8BA-C55A-4D72-AA6C-4630B225F45D}" srcOrd="7" destOrd="0" presId="urn:microsoft.com/office/officeart/2005/8/layout/chevron2"/>
    <dgm:cxn modelId="{7C05FC8A-1424-4100-B098-6E2266F90970}" type="presParOf" srcId="{12540C44-1925-4852-ADCE-A38E20C7BCA0}" destId="{E1B872BF-00D8-4ECB-9A71-72A53E8973E7}" srcOrd="8" destOrd="0" presId="urn:microsoft.com/office/officeart/2005/8/layout/chevron2"/>
    <dgm:cxn modelId="{39557456-F0AA-44BF-951E-96C73DD48C87}" type="presParOf" srcId="{E1B872BF-00D8-4ECB-9A71-72A53E8973E7}" destId="{532FEC91-8904-4D1F-B9B9-FF121CB985FE}" srcOrd="0" destOrd="0" presId="urn:microsoft.com/office/officeart/2005/8/layout/chevron2"/>
    <dgm:cxn modelId="{14E082B9-6C7E-49CD-80D9-FE680E675712}" type="presParOf" srcId="{E1B872BF-00D8-4ECB-9A71-72A53E8973E7}" destId="{8CEF4305-1550-40CC-A6E5-9E8859A2EA7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B2C9A5-C828-4E14-9CC3-DB2B8F28D2DF}" type="doc">
      <dgm:prSet loTypeId="urn:microsoft.com/office/officeart/2005/8/layout/arrow2" loCatId="process" qsTypeId="urn:microsoft.com/office/officeart/2005/8/quickstyle/simple1" qsCatId="simple" csTypeId="urn:microsoft.com/office/officeart/2005/8/colors/colorful1#1" csCatId="colorful" phldr="1"/>
      <dgm:spPr/>
    </dgm:pt>
    <dgm:pt modelId="{B143A64B-F6F7-414C-B920-1B4F8B04D752}">
      <dgm:prSet phldrT="[Texto]" custT="1"/>
      <dgm:spPr/>
      <dgm:t>
        <a:bodyPr/>
        <a:lstStyle/>
        <a:p>
          <a:r>
            <a:rPr lang="es-EC" sz="1000" b="1" dirty="0" smtClean="0"/>
            <a:t>FUNCIÓN: </a:t>
          </a:r>
          <a:r>
            <a:rPr lang="es-EC" sz="1000" dirty="0" smtClean="0"/>
            <a:t>Satisfacer la demanda energética del país en el largo plazo,  asegurando el acceso de toda la población al servicio básico de electricidad, a un precio asequible y en forma amigable con el medio ambiente. </a:t>
          </a:r>
          <a:endParaRPr lang="es-EC" sz="1000" dirty="0"/>
        </a:p>
      </dgm:t>
    </dgm:pt>
    <dgm:pt modelId="{E77931FD-0779-4BFF-8384-B2B7712FE827}" type="parTrans" cxnId="{2C3A8231-4991-4E5E-97DE-CE15236E0C63}">
      <dgm:prSet/>
      <dgm:spPr/>
      <dgm:t>
        <a:bodyPr/>
        <a:lstStyle/>
        <a:p>
          <a:endParaRPr lang="es-EC"/>
        </a:p>
      </dgm:t>
    </dgm:pt>
    <dgm:pt modelId="{408509E3-9A6E-494E-98AB-5DC93BCD0F3E}" type="sibTrans" cxnId="{2C3A8231-4991-4E5E-97DE-CE15236E0C63}">
      <dgm:prSet/>
      <dgm:spPr/>
      <dgm:t>
        <a:bodyPr/>
        <a:lstStyle/>
        <a:p>
          <a:endParaRPr lang="es-EC"/>
        </a:p>
      </dgm:t>
    </dgm:pt>
    <dgm:pt modelId="{90C3FC77-7D72-4D15-8D79-C2359FCF85C6}">
      <dgm:prSet phldrT="[Texto]" custT="1"/>
      <dgm:spPr/>
      <dgm:t>
        <a:bodyPr/>
        <a:lstStyle/>
        <a:p>
          <a:r>
            <a:rPr lang="es-EC" sz="1000" b="1" dirty="0" smtClean="0"/>
            <a:t>MISIÓN: </a:t>
          </a:r>
          <a:r>
            <a:rPr lang="es-EC" sz="1000" dirty="0" smtClean="0"/>
            <a:t>Organismo rector del sector eléctrico y de energía renovable, responsable de satisfacer las necesidades de energía eléctrica del país, mediante la formulación de normativa pertinente, planes de desarrollo y políticas sectoriales para el aprovechamiento eficiente de sus recursos, garantizando que su provisión responda a los principios de obligatoriedad, generalidad, uniformidad, eficiencia, responsabilidad, universalidad, accesibilidad, regularidad, continuidad y calidad, estableciendo mecanismos de eficiencia energética, participación social y protección del ambiente, gestionado por sus recursos humanos especializados y de alto desempeño</a:t>
          </a:r>
        </a:p>
        <a:p>
          <a:endParaRPr lang="es-EC" sz="1000" dirty="0"/>
        </a:p>
      </dgm:t>
    </dgm:pt>
    <dgm:pt modelId="{180CE7EF-0088-419A-9063-20D8FE537767}" type="parTrans" cxnId="{BD04DB8F-6F9F-4221-925B-6BD3BCD428A0}">
      <dgm:prSet/>
      <dgm:spPr/>
      <dgm:t>
        <a:bodyPr/>
        <a:lstStyle/>
        <a:p>
          <a:endParaRPr lang="es-EC"/>
        </a:p>
      </dgm:t>
    </dgm:pt>
    <dgm:pt modelId="{D919486A-2B61-46C6-B7A9-091209244F43}" type="sibTrans" cxnId="{BD04DB8F-6F9F-4221-925B-6BD3BCD428A0}">
      <dgm:prSet/>
      <dgm:spPr/>
      <dgm:t>
        <a:bodyPr/>
        <a:lstStyle/>
        <a:p>
          <a:endParaRPr lang="es-EC"/>
        </a:p>
      </dgm:t>
    </dgm:pt>
    <dgm:pt modelId="{D3324AF8-D20D-41CF-9A16-68A85F0DA74F}">
      <dgm:prSet phldrT="[Texto]" custT="1"/>
      <dgm:spPr/>
      <dgm:t>
        <a:bodyPr/>
        <a:lstStyle/>
        <a:p>
          <a:r>
            <a:rPr lang="es-EC" sz="1050" b="1" dirty="0" smtClean="0"/>
            <a:t>VISIÓN  </a:t>
          </a:r>
          <a:r>
            <a:rPr lang="es-EC" sz="1050" dirty="0" smtClean="0"/>
            <a:t>Ministerio rector del sector eléctrico, que garantice la cobertura plena de un servicio de electricidad y el desarrollo de energías renovables de calidad, a través del cumplimiento de la política nacional, los planes y metas de expansión fijados; reconocido por la eficiencia, innovación y calidad en su gestión, procurando la soberanía energética, con responsabilidad social y ambiental y, el desarrollo de las competencias de su talento humano comprometido con el progreso del país.</a:t>
          </a:r>
          <a:endParaRPr lang="es-EC" sz="1050" dirty="0"/>
        </a:p>
      </dgm:t>
    </dgm:pt>
    <dgm:pt modelId="{684DB954-E902-41AE-9F60-B975C21A8B98}" type="parTrans" cxnId="{BF7A81D7-7584-4123-BA98-A8A478C86A3D}">
      <dgm:prSet/>
      <dgm:spPr/>
      <dgm:t>
        <a:bodyPr/>
        <a:lstStyle/>
        <a:p>
          <a:endParaRPr lang="es-EC"/>
        </a:p>
      </dgm:t>
    </dgm:pt>
    <dgm:pt modelId="{C3009F11-BCC6-41A3-9AC0-BEB67B79DD76}" type="sibTrans" cxnId="{BF7A81D7-7584-4123-BA98-A8A478C86A3D}">
      <dgm:prSet/>
      <dgm:spPr/>
      <dgm:t>
        <a:bodyPr/>
        <a:lstStyle/>
        <a:p>
          <a:endParaRPr lang="es-EC"/>
        </a:p>
      </dgm:t>
    </dgm:pt>
    <dgm:pt modelId="{2E8C2A08-3900-485B-82C2-F410B06B209E}" type="pres">
      <dgm:prSet presAssocID="{56B2C9A5-C828-4E14-9CC3-DB2B8F28D2DF}" presName="arrowDiagram" presStyleCnt="0">
        <dgm:presLayoutVars>
          <dgm:chMax val="5"/>
          <dgm:dir/>
          <dgm:resizeHandles val="exact"/>
        </dgm:presLayoutVars>
      </dgm:prSet>
      <dgm:spPr/>
    </dgm:pt>
    <dgm:pt modelId="{D81C4E35-34CD-4604-9A64-6D0513B3F3BC}" type="pres">
      <dgm:prSet presAssocID="{56B2C9A5-C828-4E14-9CC3-DB2B8F28D2DF}" presName="arrow" presStyleLbl="bgShp" presStyleIdx="0" presStyleCnt="1" custLinFactNeighborY="1704"/>
      <dgm:spPr/>
    </dgm:pt>
    <dgm:pt modelId="{B967E581-B769-45F5-8476-6A584863CEF5}" type="pres">
      <dgm:prSet presAssocID="{56B2C9A5-C828-4E14-9CC3-DB2B8F28D2DF}" presName="arrowDiagram3" presStyleCnt="0"/>
      <dgm:spPr/>
    </dgm:pt>
    <dgm:pt modelId="{C5061A46-BD9C-492C-9014-C99E96EA584D}" type="pres">
      <dgm:prSet presAssocID="{B143A64B-F6F7-414C-B920-1B4F8B04D752}" presName="bullet3a" presStyleLbl="node1" presStyleIdx="0" presStyleCnt="3"/>
      <dgm:spPr/>
    </dgm:pt>
    <dgm:pt modelId="{4832CCD7-2F90-43E9-B027-8FE0B4D089C1}" type="pres">
      <dgm:prSet presAssocID="{B143A64B-F6F7-414C-B920-1B4F8B04D752}" presName="textBox3a" presStyleLbl="revTx" presStyleIdx="0" presStyleCnt="3">
        <dgm:presLayoutVars>
          <dgm:bulletEnabled val="1"/>
        </dgm:presLayoutVars>
      </dgm:prSet>
      <dgm:spPr/>
      <dgm:t>
        <a:bodyPr/>
        <a:lstStyle/>
        <a:p>
          <a:endParaRPr lang="es-EC"/>
        </a:p>
      </dgm:t>
    </dgm:pt>
    <dgm:pt modelId="{36B45D74-2B2A-44E9-BE36-F25CFDEDBF37}" type="pres">
      <dgm:prSet presAssocID="{90C3FC77-7D72-4D15-8D79-C2359FCF85C6}" presName="bullet3b" presStyleLbl="node1" presStyleIdx="1" presStyleCnt="3"/>
      <dgm:spPr/>
    </dgm:pt>
    <dgm:pt modelId="{31B1B038-B8A1-466D-A9BD-9D3D605C7ACD}" type="pres">
      <dgm:prSet presAssocID="{90C3FC77-7D72-4D15-8D79-C2359FCF85C6}" presName="textBox3b" presStyleLbl="revTx" presStyleIdx="1" presStyleCnt="3">
        <dgm:presLayoutVars>
          <dgm:bulletEnabled val="1"/>
        </dgm:presLayoutVars>
      </dgm:prSet>
      <dgm:spPr/>
      <dgm:t>
        <a:bodyPr/>
        <a:lstStyle/>
        <a:p>
          <a:endParaRPr lang="es-EC"/>
        </a:p>
      </dgm:t>
    </dgm:pt>
    <dgm:pt modelId="{489B94C3-20CF-4ADF-9E0F-39FF147839F3}" type="pres">
      <dgm:prSet presAssocID="{D3324AF8-D20D-41CF-9A16-68A85F0DA74F}" presName="bullet3c" presStyleLbl="node1" presStyleIdx="2" presStyleCnt="3"/>
      <dgm:spPr/>
    </dgm:pt>
    <dgm:pt modelId="{3D4AD26D-7AB2-480E-BD54-C50EE1B743CA}" type="pres">
      <dgm:prSet presAssocID="{D3324AF8-D20D-41CF-9A16-68A85F0DA74F}" presName="textBox3c" presStyleLbl="revTx" presStyleIdx="2" presStyleCnt="3">
        <dgm:presLayoutVars>
          <dgm:bulletEnabled val="1"/>
        </dgm:presLayoutVars>
      </dgm:prSet>
      <dgm:spPr/>
      <dgm:t>
        <a:bodyPr/>
        <a:lstStyle/>
        <a:p>
          <a:endParaRPr lang="es-EC"/>
        </a:p>
      </dgm:t>
    </dgm:pt>
  </dgm:ptLst>
  <dgm:cxnLst>
    <dgm:cxn modelId="{BF7A81D7-7584-4123-BA98-A8A478C86A3D}" srcId="{56B2C9A5-C828-4E14-9CC3-DB2B8F28D2DF}" destId="{D3324AF8-D20D-41CF-9A16-68A85F0DA74F}" srcOrd="2" destOrd="0" parTransId="{684DB954-E902-41AE-9F60-B975C21A8B98}" sibTransId="{C3009F11-BCC6-41A3-9AC0-BEB67B79DD76}"/>
    <dgm:cxn modelId="{2C3A8231-4991-4E5E-97DE-CE15236E0C63}" srcId="{56B2C9A5-C828-4E14-9CC3-DB2B8F28D2DF}" destId="{B143A64B-F6F7-414C-B920-1B4F8B04D752}" srcOrd="0" destOrd="0" parTransId="{E77931FD-0779-4BFF-8384-B2B7712FE827}" sibTransId="{408509E3-9A6E-494E-98AB-5DC93BCD0F3E}"/>
    <dgm:cxn modelId="{84DF8D16-FD1C-411C-94D0-2685C1BBC3FF}" type="presOf" srcId="{D3324AF8-D20D-41CF-9A16-68A85F0DA74F}" destId="{3D4AD26D-7AB2-480E-BD54-C50EE1B743CA}" srcOrd="0" destOrd="0" presId="urn:microsoft.com/office/officeart/2005/8/layout/arrow2"/>
    <dgm:cxn modelId="{ACD29242-FF37-45AC-89D7-6CD216097CD2}" type="presOf" srcId="{B143A64B-F6F7-414C-B920-1B4F8B04D752}" destId="{4832CCD7-2F90-43E9-B027-8FE0B4D089C1}" srcOrd="0" destOrd="0" presId="urn:microsoft.com/office/officeart/2005/8/layout/arrow2"/>
    <dgm:cxn modelId="{CA194A87-FBA2-46C8-A960-78A3E2866D1A}" type="presOf" srcId="{90C3FC77-7D72-4D15-8D79-C2359FCF85C6}" destId="{31B1B038-B8A1-466D-A9BD-9D3D605C7ACD}" srcOrd="0" destOrd="0" presId="urn:microsoft.com/office/officeart/2005/8/layout/arrow2"/>
    <dgm:cxn modelId="{7EF65BFB-2077-4225-AD01-21F853623387}" type="presOf" srcId="{56B2C9A5-C828-4E14-9CC3-DB2B8F28D2DF}" destId="{2E8C2A08-3900-485B-82C2-F410B06B209E}" srcOrd="0" destOrd="0" presId="urn:microsoft.com/office/officeart/2005/8/layout/arrow2"/>
    <dgm:cxn modelId="{BD04DB8F-6F9F-4221-925B-6BD3BCD428A0}" srcId="{56B2C9A5-C828-4E14-9CC3-DB2B8F28D2DF}" destId="{90C3FC77-7D72-4D15-8D79-C2359FCF85C6}" srcOrd="1" destOrd="0" parTransId="{180CE7EF-0088-419A-9063-20D8FE537767}" sibTransId="{D919486A-2B61-46C6-B7A9-091209244F43}"/>
    <dgm:cxn modelId="{85A4E9F2-EC7C-40CE-AD76-1DA9F7DA24D8}" type="presParOf" srcId="{2E8C2A08-3900-485B-82C2-F410B06B209E}" destId="{D81C4E35-34CD-4604-9A64-6D0513B3F3BC}" srcOrd="0" destOrd="0" presId="urn:microsoft.com/office/officeart/2005/8/layout/arrow2"/>
    <dgm:cxn modelId="{09424AC2-700A-46C8-8701-DA6E95D48145}" type="presParOf" srcId="{2E8C2A08-3900-485B-82C2-F410B06B209E}" destId="{B967E581-B769-45F5-8476-6A584863CEF5}" srcOrd="1" destOrd="0" presId="urn:microsoft.com/office/officeart/2005/8/layout/arrow2"/>
    <dgm:cxn modelId="{15B446B1-E1EC-445C-8D18-F3DE448657AB}" type="presParOf" srcId="{B967E581-B769-45F5-8476-6A584863CEF5}" destId="{C5061A46-BD9C-492C-9014-C99E96EA584D}" srcOrd="0" destOrd="0" presId="urn:microsoft.com/office/officeart/2005/8/layout/arrow2"/>
    <dgm:cxn modelId="{B15524AC-FF1E-43F2-A874-20BD1213007C}" type="presParOf" srcId="{B967E581-B769-45F5-8476-6A584863CEF5}" destId="{4832CCD7-2F90-43E9-B027-8FE0B4D089C1}" srcOrd="1" destOrd="0" presId="urn:microsoft.com/office/officeart/2005/8/layout/arrow2"/>
    <dgm:cxn modelId="{16F2864A-2B74-412B-B270-77ECA77205D8}" type="presParOf" srcId="{B967E581-B769-45F5-8476-6A584863CEF5}" destId="{36B45D74-2B2A-44E9-BE36-F25CFDEDBF37}" srcOrd="2" destOrd="0" presId="urn:microsoft.com/office/officeart/2005/8/layout/arrow2"/>
    <dgm:cxn modelId="{53688DBD-B9D0-431B-B48D-CABD896B44FA}" type="presParOf" srcId="{B967E581-B769-45F5-8476-6A584863CEF5}" destId="{31B1B038-B8A1-466D-A9BD-9D3D605C7ACD}" srcOrd="3" destOrd="0" presId="urn:microsoft.com/office/officeart/2005/8/layout/arrow2"/>
    <dgm:cxn modelId="{6D90A11B-F295-4AFC-A9C2-060B98269DC5}" type="presParOf" srcId="{B967E581-B769-45F5-8476-6A584863CEF5}" destId="{489B94C3-20CF-4ADF-9E0F-39FF147839F3}" srcOrd="4" destOrd="0" presId="urn:microsoft.com/office/officeart/2005/8/layout/arrow2"/>
    <dgm:cxn modelId="{4E807D91-457E-43F2-9D4F-66AA8439965C}" type="presParOf" srcId="{B967E581-B769-45F5-8476-6A584863CEF5}" destId="{3D4AD26D-7AB2-480E-BD54-C50EE1B743CA}"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4 Garantizar los derechos de la naturaleza y promover un ambiente sano y sustentable</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l"/>
          <a:r>
            <a:rPr lang="es-EC" b="1" dirty="0" smtClean="0"/>
            <a:t>4.3 Diversificar la matriz energética nacional, promoviendo la eficiencia y una mayor participación de energías renovables sostenibles.</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EC" sz="1600" b="1" dirty="0" smtClean="0"/>
            <a:t>Incrementar la oferta de generación eléctrica</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1</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AEE96305-EE48-44DB-B9BA-295A84122C04}">
      <dgm:prSet phldrT="[Texto]" custT="1"/>
      <dgm:spPr/>
      <dgm:t>
        <a:bodyPr/>
        <a:lstStyle/>
        <a:p>
          <a:pPr algn="ctr"/>
          <a:r>
            <a:rPr lang="es-EC" sz="1200" b="1" dirty="0" smtClean="0"/>
            <a:t> Incrementar la soberanía energética</a:t>
          </a:r>
          <a:endParaRPr lang="es-MX" sz="1200" dirty="0"/>
        </a:p>
      </dgm:t>
    </dgm:pt>
    <dgm:pt modelId="{BC33C5E7-F9E3-444B-9E90-AF109CEBBB69}" type="parTrans" cxnId="{AC40389C-3F28-4EBD-9440-EAE3DC1208DE}">
      <dgm:prSet/>
      <dgm:spPr/>
      <dgm:t>
        <a:bodyPr/>
        <a:lstStyle/>
        <a:p>
          <a:endParaRPr lang="es-MX"/>
        </a:p>
      </dgm:t>
    </dgm:pt>
    <dgm:pt modelId="{7A2C65F4-8471-4A26-B947-DAEADBCC9FF8}" type="sibTrans" cxnId="{AC40389C-3F28-4EBD-9440-EAE3DC1208DE}">
      <dgm:prSet/>
      <dgm:spPr/>
      <dgm:t>
        <a:bodyPr/>
        <a:lstStyle/>
        <a:p>
          <a:endParaRPr lang="es-MX"/>
        </a:p>
      </dgm:t>
    </dgm:pt>
    <dgm:pt modelId="{18B6CFDA-EF8A-4A8C-B6E2-A9B0592EEA7B}">
      <dgm:prSet phldrT="[Texto]"/>
      <dgm:spPr/>
      <dgm:t>
        <a:bodyPr/>
        <a:lstStyle/>
        <a:p>
          <a:pPr algn="ctr"/>
          <a:r>
            <a:rPr lang="es-MX" b="1" dirty="0" smtClean="0"/>
            <a:t>Meta :</a:t>
          </a:r>
        </a:p>
        <a:p>
          <a:pPr algn="ctr"/>
          <a:r>
            <a:rPr lang="es-EC" b="1" dirty="0" smtClean="0"/>
            <a:t>4.3.1 Aumentar en 1.091 </a:t>
          </a:r>
          <a:r>
            <a:rPr lang="es-EC" b="1" dirty="0" err="1" smtClean="0"/>
            <a:t>Mw.</a:t>
          </a:r>
          <a:r>
            <a:rPr lang="es-EC" b="1" dirty="0" smtClean="0"/>
            <a:t> la capacidad instalada al 2013 y 487 MW. más al 2014</a:t>
          </a:r>
        </a:p>
        <a:p>
          <a:pPr algn="ctr"/>
          <a:r>
            <a:rPr lang="es-EC" b="1" dirty="0" smtClean="0"/>
            <a:t>Indicador:</a:t>
          </a:r>
        </a:p>
        <a:p>
          <a:pPr algn="ctr"/>
          <a:r>
            <a:rPr lang="es-EC" b="1" dirty="0" smtClean="0"/>
            <a:t>Capacidad instalada (MW.) en el sistema nacional interconectado</a:t>
          </a:r>
          <a:endParaRPr lang="es-MX" b="1" dirty="0"/>
        </a:p>
      </dgm:t>
    </dgm:pt>
    <dgm:pt modelId="{062A8815-9919-4615-A0D7-D13AD4FEB0A0}" type="parTrans" cxnId="{993ED441-8307-4B25-894E-BE68E76AADC5}">
      <dgm:prSet/>
      <dgm:spPr/>
      <dgm:t>
        <a:bodyPr/>
        <a:lstStyle/>
        <a:p>
          <a:endParaRPr lang="es-EC"/>
        </a:p>
      </dgm:t>
    </dgm:pt>
    <dgm:pt modelId="{FE71D353-D4C1-4B20-A3AA-22C0CEC2B545}" type="sibTrans" cxnId="{993ED441-8307-4B25-894E-BE68E76AADC5}">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Y="11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FA5D55C7-14DA-49BA-8B2F-9B23E3CA3272}" type="pres">
      <dgm:prSet presAssocID="{18B6CFDA-EF8A-4A8C-B6E2-A9B0592EEA7B}" presName="oChild" presStyleLbl="fgAcc1" presStyleIdx="2" presStyleCnt="5">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439D7E43-C77E-4128-8040-0FC14E6DEAB6}" type="pres">
      <dgm:prSet presAssocID="{AEE96305-EE48-44DB-B9BA-295A84122C04}" presName="mChild" presStyleLbl="fgAcc1" presStyleIdx="3" presStyleCnt="5">
        <dgm:presLayoutVars>
          <dgm:bulletEnabled val="1"/>
        </dgm:presLayoutVars>
      </dgm:prSet>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4" presStyleCnt="5" custScaleY="132894">
        <dgm:presLayoutVars>
          <dgm:bulletEnabled val="1"/>
        </dgm:presLayoutVars>
      </dgm:prSet>
      <dgm:spPr/>
      <dgm:t>
        <a:bodyPr/>
        <a:lstStyle/>
        <a:p>
          <a:endParaRPr lang="es-MX"/>
        </a:p>
      </dgm:t>
    </dgm:pt>
  </dgm:ptLst>
  <dgm:cxnLst>
    <dgm:cxn modelId="{D2F8FA1C-1B99-43C1-B5B5-2E2331DA306E}" type="presOf" srcId="{11A2E063-A162-471D-A254-551D86E000D4}" destId="{E104E90A-F655-4CD4-A26B-BB36FAE92B50}"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301A9F34-77F1-48F2-B49D-22EAA9DB56A5}" type="presOf" srcId="{AEE96305-EE48-44DB-B9BA-295A84122C04}" destId="{439D7E43-C77E-4128-8040-0FC14E6DEAB6}" srcOrd="0" destOrd="0" presId="urn:microsoft.com/office/officeart/2005/8/layout/target2"/>
    <dgm:cxn modelId="{A1F10D40-64EB-4F01-938E-15EB716EFF5A}" type="presOf" srcId="{5C6AEF20-1B0F-4BAC-8782-697DA9BF0FDC}" destId="{8227DD52-5834-4E24-A7D9-385F1CF76A82}" srcOrd="0" destOrd="0" presId="urn:microsoft.com/office/officeart/2005/8/layout/target2"/>
    <dgm:cxn modelId="{559D467D-847D-4E35-90E1-BD2C3B62229E}" type="presOf" srcId="{18B6CFDA-EF8A-4A8C-B6E2-A9B0592EEA7B}" destId="{FA5D55C7-14DA-49BA-8B2F-9B23E3CA3272}"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E3180C85-7D0A-491F-BFA4-3A00966B3AA5}" type="presOf" srcId="{FA7B90A1-94BF-413F-8319-D73109E8C121}" destId="{938E9AE5-9B7F-4FDF-868D-A2A7DB342536}" srcOrd="0" destOrd="0" presId="urn:microsoft.com/office/officeart/2005/8/layout/target2"/>
    <dgm:cxn modelId="{78C8A783-2772-4546-82C1-03CBFA24F558}" type="presOf" srcId="{EF02EF57-02F2-47A1-8571-F9812295390B}" destId="{8B8C64DD-CBA6-4265-BFF1-6CFA8649FD3E}"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3A54625E-049D-42EC-82E3-B9425BF6445A}" srcId="{6E35E447-FB10-4B81-B5EC-5114227F78D0}" destId="{5C6AEF20-1B0F-4BAC-8782-697DA9BF0FDC}" srcOrd="1" destOrd="0" parTransId="{0F28D695-6E8F-4A96-A13D-E4BF5A9DE6CC}" sibTransId="{A726B39E-96DD-40C2-8F33-021FFA9B597C}"/>
    <dgm:cxn modelId="{436A2AE5-E756-47C2-B2D0-42DA94393852}" type="presOf" srcId="{E88C8B5C-17A1-455C-8E9F-F3708130C7AA}" destId="{B37B3C91-563C-47B6-AD3F-E5BDD9DF75FA}" srcOrd="0" destOrd="0" presId="urn:microsoft.com/office/officeart/2005/8/layout/target2"/>
    <dgm:cxn modelId="{B2263680-7647-4FF8-9AD7-0FC6236025A1}" srcId="{11A2E063-A162-471D-A254-551D86E000D4}" destId="{E88C8B5C-17A1-455C-8E9F-F3708130C7AA}" srcOrd="2" destOrd="0" parTransId="{5A392D87-5184-49D2-BBE7-98F686A9BACB}" sibTransId="{C893F1C6-1488-4BA3-8F06-E06C0F60147A}"/>
    <dgm:cxn modelId="{FD4E10ED-C39C-4575-845A-4AC05221ACEE}" srcId="{E88C8B5C-17A1-455C-8E9F-F3708130C7AA}" destId="{EF02EF57-02F2-47A1-8571-F9812295390B}" srcOrd="0" destOrd="0" parTransId="{DF50D5E2-E431-495D-96F7-1C9E23B2DB47}" sibTransId="{7C273D79-4C7B-4C54-88D7-32BAAD8903BD}"/>
    <dgm:cxn modelId="{993ED441-8307-4B25-894E-BE68E76AADC5}" srcId="{6E35E447-FB10-4B81-B5EC-5114227F78D0}" destId="{18B6CFDA-EF8A-4A8C-B6E2-A9B0592EEA7B}" srcOrd="2" destOrd="0" parTransId="{062A8815-9919-4615-A0D7-D13AD4FEB0A0}" sibTransId="{FE71D353-D4C1-4B20-A3AA-22C0CEC2B545}"/>
    <dgm:cxn modelId="{17ADE4F8-C2B5-401C-B050-7C9FADAB54DD}" type="presOf" srcId="{06D52B5A-C9E2-41E8-AE09-EDD776C6A8D8}" destId="{398EDC74-8C14-4049-A834-0B8DB547065F}" srcOrd="0" destOrd="0" presId="urn:microsoft.com/office/officeart/2005/8/layout/target2"/>
    <dgm:cxn modelId="{AC40389C-3F28-4EBD-9440-EAE3DC1208DE}" srcId="{FA7B90A1-94BF-413F-8319-D73109E8C121}" destId="{AEE96305-EE48-44DB-B9BA-295A84122C04}" srcOrd="0" destOrd="0" parTransId="{BC33C5E7-F9E3-444B-9E90-AF109CEBBB69}" sibTransId="{7A2C65F4-8471-4A26-B947-DAEADBCC9FF8}"/>
    <dgm:cxn modelId="{CAE55E71-083B-4D65-85E7-D640A4EF9CC2}" type="presOf" srcId="{6E35E447-FB10-4B81-B5EC-5114227F78D0}" destId="{6700839B-EF45-41D3-B258-2FA5919832EE}" srcOrd="0" destOrd="0" presId="urn:microsoft.com/office/officeart/2005/8/layout/target2"/>
    <dgm:cxn modelId="{A0600972-A204-4644-B8E7-DD5B69406D62}" type="presParOf" srcId="{E104E90A-F655-4CD4-A26B-BB36FAE92B50}" destId="{28449A53-0DDE-40FD-8BAD-1713C135BD71}" srcOrd="0" destOrd="0" presId="urn:microsoft.com/office/officeart/2005/8/layout/target2"/>
    <dgm:cxn modelId="{9CF94C46-03DC-4303-8917-E9347C144C40}" type="presParOf" srcId="{28449A53-0DDE-40FD-8BAD-1713C135BD71}" destId="{6700839B-EF45-41D3-B258-2FA5919832EE}" srcOrd="0" destOrd="0" presId="urn:microsoft.com/office/officeart/2005/8/layout/target2"/>
    <dgm:cxn modelId="{DD110830-7216-49DC-981C-E5A44AA37C52}" type="presParOf" srcId="{28449A53-0DDE-40FD-8BAD-1713C135BD71}" destId="{5B436A34-6E89-422A-8E90-ED0727F70069}" srcOrd="1" destOrd="0" presId="urn:microsoft.com/office/officeart/2005/8/layout/target2"/>
    <dgm:cxn modelId="{35105FCA-B108-491E-B31B-2BAF0DADC7D7}" type="presParOf" srcId="{5B436A34-6E89-422A-8E90-ED0727F70069}" destId="{398EDC74-8C14-4049-A834-0B8DB547065F}" srcOrd="0" destOrd="0" presId="urn:microsoft.com/office/officeart/2005/8/layout/target2"/>
    <dgm:cxn modelId="{E4CCB79B-DAA2-42B3-8E65-1994EB2D8CF3}" type="presParOf" srcId="{5B436A34-6E89-422A-8E90-ED0727F70069}" destId="{12181F68-B0EE-4AB7-83A8-819C8F5F1218}" srcOrd="1" destOrd="0" presId="urn:microsoft.com/office/officeart/2005/8/layout/target2"/>
    <dgm:cxn modelId="{914E8EFE-E1F7-4ECF-BCAB-72F35969AA1F}" type="presParOf" srcId="{5B436A34-6E89-422A-8E90-ED0727F70069}" destId="{8227DD52-5834-4E24-A7D9-385F1CF76A82}" srcOrd="2" destOrd="0" presId="urn:microsoft.com/office/officeart/2005/8/layout/target2"/>
    <dgm:cxn modelId="{60D97E6E-49E9-440D-9FC5-C84E85913182}" type="presParOf" srcId="{5B436A34-6E89-422A-8E90-ED0727F70069}" destId="{2D5028C7-2BA9-490F-A9E4-EBE05F047988}" srcOrd="3" destOrd="0" presId="urn:microsoft.com/office/officeart/2005/8/layout/target2"/>
    <dgm:cxn modelId="{351176A1-E628-46EA-A64C-D419911B2E02}" type="presParOf" srcId="{5B436A34-6E89-422A-8E90-ED0727F70069}" destId="{FA5D55C7-14DA-49BA-8B2F-9B23E3CA3272}" srcOrd="4" destOrd="0" presId="urn:microsoft.com/office/officeart/2005/8/layout/target2"/>
    <dgm:cxn modelId="{64C79B55-2956-4831-86E0-27ACA1F2C570}" type="presParOf" srcId="{E104E90A-F655-4CD4-A26B-BB36FAE92B50}" destId="{24568228-1810-4AAB-826E-F19290F04D14}" srcOrd="1" destOrd="0" presId="urn:microsoft.com/office/officeart/2005/8/layout/target2"/>
    <dgm:cxn modelId="{714B8AC0-3A4B-4398-B8BF-0D84C5A6E0A8}" type="presParOf" srcId="{24568228-1810-4AAB-826E-F19290F04D14}" destId="{938E9AE5-9B7F-4FDF-868D-A2A7DB342536}" srcOrd="0" destOrd="0" presId="urn:microsoft.com/office/officeart/2005/8/layout/target2"/>
    <dgm:cxn modelId="{F6AF6F04-8274-43A7-A00C-E07323A6C487}" type="presParOf" srcId="{24568228-1810-4AAB-826E-F19290F04D14}" destId="{052DE839-2C62-417A-AF96-7488616490D5}" srcOrd="1" destOrd="0" presId="urn:microsoft.com/office/officeart/2005/8/layout/target2"/>
    <dgm:cxn modelId="{D60A6B38-EB87-45E9-96EA-9575FB694A63}" type="presParOf" srcId="{052DE839-2C62-417A-AF96-7488616490D5}" destId="{439D7E43-C77E-4128-8040-0FC14E6DEAB6}" srcOrd="0" destOrd="0" presId="urn:microsoft.com/office/officeart/2005/8/layout/target2"/>
    <dgm:cxn modelId="{64941209-75AD-4C50-B789-C351E386B048}" type="presParOf" srcId="{E104E90A-F655-4CD4-A26B-BB36FAE92B50}" destId="{79B5B538-B0A6-4090-B3B3-CB580179D537}" srcOrd="2" destOrd="0" presId="urn:microsoft.com/office/officeart/2005/8/layout/target2"/>
    <dgm:cxn modelId="{3891449E-A5EA-4E83-9C43-68CAB13ECEF9}" type="presParOf" srcId="{79B5B538-B0A6-4090-B3B3-CB580179D537}" destId="{B37B3C91-563C-47B6-AD3F-E5BDD9DF75FA}" srcOrd="0" destOrd="0" presId="urn:microsoft.com/office/officeart/2005/8/layout/target2"/>
    <dgm:cxn modelId="{C01C5EE8-27C5-4CB8-AED5-DFB8CE000FA8}" type="presParOf" srcId="{79B5B538-B0A6-4090-B3B3-CB580179D537}" destId="{6E1972B2-1C69-41C7-92B3-4AE784843CDC}" srcOrd="1" destOrd="0" presId="urn:microsoft.com/office/officeart/2005/8/layout/target2"/>
    <dgm:cxn modelId="{D0E37652-5A19-4567-9F8F-4A59AC457861}" type="presParOf" srcId="{6E1972B2-1C69-41C7-92B3-4AE784843CDC}" destId="{8B8C64DD-CBA6-4265-BFF1-6CFA8649FD3E}" srcOrd="0"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4 Garantizar los derechos de la naturaleza y promover un ambiente sano y sustentable</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l"/>
          <a:r>
            <a:rPr lang="es-EC" b="1" dirty="0" smtClean="0"/>
            <a:t>4.3 Diversificar la matriz energética nacional, promoviendo la eficiencia y una mayor participación de energías renovables sostenibles.</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EC" sz="1600" b="1" dirty="0" smtClean="0"/>
            <a:t>Incrementar el uso eficiente de la demanda de energía eléctrica.</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2</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AEE96305-EE48-44DB-B9BA-295A84122C04}">
      <dgm:prSet phldrT="[Texto]" custT="1"/>
      <dgm:spPr/>
      <dgm:t>
        <a:bodyPr/>
        <a:lstStyle/>
        <a:p>
          <a:pPr algn="ctr"/>
          <a:r>
            <a:rPr lang="es-EC" sz="1200" b="1" dirty="0" smtClean="0"/>
            <a:t> Incrementar la soberanía energética</a:t>
          </a:r>
          <a:endParaRPr lang="es-MX" sz="1200" dirty="0"/>
        </a:p>
      </dgm:t>
    </dgm:pt>
    <dgm:pt modelId="{BC33C5E7-F9E3-444B-9E90-AF109CEBBB69}" type="parTrans" cxnId="{AC40389C-3F28-4EBD-9440-EAE3DC1208DE}">
      <dgm:prSet/>
      <dgm:spPr/>
      <dgm:t>
        <a:bodyPr/>
        <a:lstStyle/>
        <a:p>
          <a:endParaRPr lang="es-MX"/>
        </a:p>
      </dgm:t>
    </dgm:pt>
    <dgm:pt modelId="{7A2C65F4-8471-4A26-B947-DAEADBCC9FF8}" type="sibTrans" cxnId="{AC40389C-3F28-4EBD-9440-EAE3DC1208DE}">
      <dgm:prSet/>
      <dgm:spPr/>
      <dgm:t>
        <a:bodyPr/>
        <a:lstStyle/>
        <a:p>
          <a:endParaRPr lang="es-MX"/>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4" custScaleY="11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4">
        <dgm:presLayoutVars>
          <dgm:bulletEnabled val="1"/>
        </dgm:presLayoutVars>
      </dgm:prSet>
      <dgm:spPr/>
      <dgm:t>
        <a:bodyPr/>
        <a:lstStyle/>
        <a:p>
          <a:endParaRPr lang="es-MX"/>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439D7E43-C77E-4128-8040-0FC14E6DEAB6}" type="pres">
      <dgm:prSet presAssocID="{AEE96305-EE48-44DB-B9BA-295A84122C04}" presName="mChild" presStyleLbl="fgAcc1" presStyleIdx="2" presStyleCnt="4">
        <dgm:presLayoutVars>
          <dgm:bulletEnabled val="1"/>
        </dgm:presLayoutVars>
      </dgm:prSet>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3" presStyleCnt="4" custScaleY="132894">
        <dgm:presLayoutVars>
          <dgm:bulletEnabled val="1"/>
        </dgm:presLayoutVars>
      </dgm:prSet>
      <dgm:spPr/>
      <dgm:t>
        <a:bodyPr/>
        <a:lstStyle/>
        <a:p>
          <a:endParaRPr lang="es-MX"/>
        </a:p>
      </dgm:t>
    </dgm:pt>
  </dgm:ptLst>
  <dgm:cxnLst>
    <dgm:cxn modelId="{FD4E10ED-C39C-4575-845A-4AC05221ACEE}" srcId="{E88C8B5C-17A1-455C-8E9F-F3708130C7AA}" destId="{EF02EF57-02F2-47A1-8571-F9812295390B}" srcOrd="0" destOrd="0" parTransId="{DF50D5E2-E431-495D-96F7-1C9E23B2DB47}" sibTransId="{7C273D79-4C7B-4C54-88D7-32BAAD8903BD}"/>
    <dgm:cxn modelId="{88762EAB-B178-4CDC-9BAE-5AAA692237A1}" type="presOf" srcId="{EF02EF57-02F2-47A1-8571-F9812295390B}" destId="{8B8C64DD-CBA6-4265-BFF1-6CFA8649FD3E}" srcOrd="0" destOrd="0" presId="urn:microsoft.com/office/officeart/2005/8/layout/target2"/>
    <dgm:cxn modelId="{75D3F7CF-BE43-453B-BB3D-0D39C34F70DB}" type="presOf" srcId="{11A2E063-A162-471D-A254-551D86E000D4}" destId="{E104E90A-F655-4CD4-A26B-BB36FAE92B50}" srcOrd="0" destOrd="0" presId="urn:microsoft.com/office/officeart/2005/8/layout/target2"/>
    <dgm:cxn modelId="{65787FBB-54A0-42B1-8411-2E39ADD25080}" type="presOf" srcId="{06D52B5A-C9E2-41E8-AE09-EDD776C6A8D8}" destId="{398EDC74-8C14-4049-A834-0B8DB547065F}" srcOrd="0" destOrd="0" presId="urn:microsoft.com/office/officeart/2005/8/layout/target2"/>
    <dgm:cxn modelId="{74EA8EEB-C1ED-45F4-AE42-C1606F2448EE}" type="presOf" srcId="{5C6AEF20-1B0F-4BAC-8782-697DA9BF0FDC}" destId="{8227DD52-5834-4E24-A7D9-385F1CF76A82}"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AC40389C-3F28-4EBD-9440-EAE3DC1208DE}" srcId="{FA7B90A1-94BF-413F-8319-D73109E8C121}" destId="{AEE96305-EE48-44DB-B9BA-295A84122C04}" srcOrd="0" destOrd="0" parTransId="{BC33C5E7-F9E3-444B-9E90-AF109CEBBB69}" sibTransId="{7A2C65F4-8471-4A26-B947-DAEADBCC9FF8}"/>
    <dgm:cxn modelId="{4391EFA0-C9B4-481F-A552-B6EC48A2B495}" type="presOf" srcId="{FA7B90A1-94BF-413F-8319-D73109E8C121}" destId="{938E9AE5-9B7F-4FDF-868D-A2A7DB342536}" srcOrd="0" destOrd="0" presId="urn:microsoft.com/office/officeart/2005/8/layout/target2"/>
    <dgm:cxn modelId="{40A736CA-6885-4C72-BC92-A41DEA125201}" type="presOf" srcId="{6E35E447-FB10-4B81-B5EC-5114227F78D0}" destId="{6700839B-EF45-41D3-B258-2FA5919832EE}" srcOrd="0" destOrd="0" presId="urn:microsoft.com/office/officeart/2005/8/layout/target2"/>
    <dgm:cxn modelId="{44763766-49C4-47ED-81A3-82095E21922A}" type="presOf" srcId="{AEE96305-EE48-44DB-B9BA-295A84122C04}" destId="{439D7E43-C77E-4128-8040-0FC14E6DEAB6}"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3A54625E-049D-42EC-82E3-B9425BF6445A}" srcId="{6E35E447-FB10-4B81-B5EC-5114227F78D0}" destId="{5C6AEF20-1B0F-4BAC-8782-697DA9BF0FDC}" srcOrd="1" destOrd="0" parTransId="{0F28D695-6E8F-4A96-A13D-E4BF5A9DE6CC}" sibTransId="{A726B39E-96DD-40C2-8F33-021FFA9B597C}"/>
    <dgm:cxn modelId="{30902C1B-9133-49D4-89B3-E2D5E442CBF7}" type="presOf" srcId="{E88C8B5C-17A1-455C-8E9F-F3708130C7AA}" destId="{B37B3C91-563C-47B6-AD3F-E5BDD9DF75FA}"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B2263680-7647-4FF8-9AD7-0FC6236025A1}" srcId="{11A2E063-A162-471D-A254-551D86E000D4}" destId="{E88C8B5C-17A1-455C-8E9F-F3708130C7AA}" srcOrd="2" destOrd="0" parTransId="{5A392D87-5184-49D2-BBE7-98F686A9BACB}" sibTransId="{C893F1C6-1488-4BA3-8F06-E06C0F60147A}"/>
    <dgm:cxn modelId="{CB58D199-CFB2-45E9-BDAC-9F54C7E2A832}" type="presParOf" srcId="{E104E90A-F655-4CD4-A26B-BB36FAE92B50}" destId="{28449A53-0DDE-40FD-8BAD-1713C135BD71}" srcOrd="0" destOrd="0" presId="urn:microsoft.com/office/officeart/2005/8/layout/target2"/>
    <dgm:cxn modelId="{4E734E1B-8A5D-4F9C-9956-AEAA39BBF4EA}" type="presParOf" srcId="{28449A53-0DDE-40FD-8BAD-1713C135BD71}" destId="{6700839B-EF45-41D3-B258-2FA5919832EE}" srcOrd="0" destOrd="0" presId="urn:microsoft.com/office/officeart/2005/8/layout/target2"/>
    <dgm:cxn modelId="{D441137A-1590-44CA-BF78-42A0D1800C99}" type="presParOf" srcId="{28449A53-0DDE-40FD-8BAD-1713C135BD71}" destId="{5B436A34-6E89-422A-8E90-ED0727F70069}" srcOrd="1" destOrd="0" presId="urn:microsoft.com/office/officeart/2005/8/layout/target2"/>
    <dgm:cxn modelId="{4D752219-F9F6-4BA8-AF78-18690C7AAFE9}" type="presParOf" srcId="{5B436A34-6E89-422A-8E90-ED0727F70069}" destId="{398EDC74-8C14-4049-A834-0B8DB547065F}" srcOrd="0" destOrd="0" presId="urn:microsoft.com/office/officeart/2005/8/layout/target2"/>
    <dgm:cxn modelId="{D15F084E-254A-419A-B7B5-582CF191F71A}" type="presParOf" srcId="{5B436A34-6E89-422A-8E90-ED0727F70069}" destId="{12181F68-B0EE-4AB7-83A8-819C8F5F1218}" srcOrd="1" destOrd="0" presId="urn:microsoft.com/office/officeart/2005/8/layout/target2"/>
    <dgm:cxn modelId="{91E05347-3C39-4447-BBD3-832FE1809F90}" type="presParOf" srcId="{5B436A34-6E89-422A-8E90-ED0727F70069}" destId="{8227DD52-5834-4E24-A7D9-385F1CF76A82}" srcOrd="2" destOrd="0" presId="urn:microsoft.com/office/officeart/2005/8/layout/target2"/>
    <dgm:cxn modelId="{D2B07346-DF8D-497C-953B-8581097865E3}" type="presParOf" srcId="{E104E90A-F655-4CD4-A26B-BB36FAE92B50}" destId="{24568228-1810-4AAB-826E-F19290F04D14}" srcOrd="1" destOrd="0" presId="urn:microsoft.com/office/officeart/2005/8/layout/target2"/>
    <dgm:cxn modelId="{6D84B9D6-8382-4412-9DA8-82C3D5F087D6}" type="presParOf" srcId="{24568228-1810-4AAB-826E-F19290F04D14}" destId="{938E9AE5-9B7F-4FDF-868D-A2A7DB342536}" srcOrd="0" destOrd="0" presId="urn:microsoft.com/office/officeart/2005/8/layout/target2"/>
    <dgm:cxn modelId="{9C6E65A0-122A-4F11-AEEA-CFEAE3F89093}" type="presParOf" srcId="{24568228-1810-4AAB-826E-F19290F04D14}" destId="{052DE839-2C62-417A-AF96-7488616490D5}" srcOrd="1" destOrd="0" presId="urn:microsoft.com/office/officeart/2005/8/layout/target2"/>
    <dgm:cxn modelId="{BA176EF2-98AD-4A1A-ABCE-5F7C17244945}" type="presParOf" srcId="{052DE839-2C62-417A-AF96-7488616490D5}" destId="{439D7E43-C77E-4128-8040-0FC14E6DEAB6}" srcOrd="0" destOrd="0" presId="urn:microsoft.com/office/officeart/2005/8/layout/target2"/>
    <dgm:cxn modelId="{17591F8B-20E9-4438-A8BD-5DA09237B89F}" type="presParOf" srcId="{E104E90A-F655-4CD4-A26B-BB36FAE92B50}" destId="{79B5B538-B0A6-4090-B3B3-CB580179D537}" srcOrd="2" destOrd="0" presId="urn:microsoft.com/office/officeart/2005/8/layout/target2"/>
    <dgm:cxn modelId="{5F9B3178-206C-48E1-98E2-67C2D6C56630}" type="presParOf" srcId="{79B5B538-B0A6-4090-B3B3-CB580179D537}" destId="{B37B3C91-563C-47B6-AD3F-E5BDD9DF75FA}" srcOrd="0" destOrd="0" presId="urn:microsoft.com/office/officeart/2005/8/layout/target2"/>
    <dgm:cxn modelId="{7168ED60-D44E-446A-9FC0-80D7F94CE0D0}" type="presParOf" srcId="{79B5B538-B0A6-4090-B3B3-CB580179D537}" destId="{6E1972B2-1C69-41C7-92B3-4AE784843CDC}" srcOrd="1" destOrd="0" presId="urn:microsoft.com/office/officeart/2005/8/layout/target2"/>
    <dgm:cxn modelId="{5509AECA-422F-476E-8E3E-8DAECD082DE3}" type="presParOf" srcId="{6E1972B2-1C69-41C7-92B3-4AE784843CDC}" destId="{8B8C64DD-CBA6-4265-BFF1-6CFA8649FD3E}" srcOrd="0"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12 Construir un Estado democrático para el Buen Vivir</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l"/>
          <a:r>
            <a:rPr lang="es-EC" b="1" dirty="0" smtClean="0"/>
            <a:t>12.6 Mejorar la gestión de las empresas públicas y fortalecer los mecanismos de regulación.</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EC" sz="1600" b="1" dirty="0" smtClean="0"/>
            <a:t>Incrementar la eficiencia de las empresas de distribución.</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3</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AEE96305-EE48-44DB-B9BA-295A84122C04}">
      <dgm:prSet phldrT="[Texto]" custT="1"/>
      <dgm:spPr/>
      <dgm:t>
        <a:bodyPr/>
        <a:lstStyle/>
        <a:p>
          <a:pPr algn="ctr"/>
          <a:r>
            <a:rPr lang="es-EC" sz="1200" b="1" dirty="0" smtClean="0"/>
            <a:t>Incrementar la competitividad sistémica nacional desde los Sectores Estratégicos</a:t>
          </a:r>
          <a:endParaRPr lang="es-MX" sz="1200" dirty="0"/>
        </a:p>
      </dgm:t>
    </dgm:pt>
    <dgm:pt modelId="{BC33C5E7-F9E3-444B-9E90-AF109CEBBB69}" type="parTrans" cxnId="{AC40389C-3F28-4EBD-9440-EAE3DC1208DE}">
      <dgm:prSet/>
      <dgm:spPr/>
      <dgm:t>
        <a:bodyPr/>
        <a:lstStyle/>
        <a:p>
          <a:endParaRPr lang="es-MX"/>
        </a:p>
      </dgm:t>
    </dgm:pt>
    <dgm:pt modelId="{7A2C65F4-8471-4A26-B947-DAEADBCC9FF8}" type="sibTrans" cxnId="{AC40389C-3F28-4EBD-9440-EAE3DC1208DE}">
      <dgm:prSet/>
      <dgm:spPr/>
      <dgm:t>
        <a:bodyPr/>
        <a:lstStyle/>
        <a:p>
          <a:endParaRPr lang="es-MX"/>
        </a:p>
      </dgm:t>
    </dgm:pt>
    <dgm:pt modelId="{993378AA-EEA9-488B-9541-C4F4DD5729A4}">
      <dgm:prSet phldrT="[Texto]"/>
      <dgm:spPr/>
      <dgm:t>
        <a:bodyPr/>
        <a:lstStyle/>
        <a:p>
          <a:pPr algn="ctr"/>
          <a:r>
            <a:rPr lang="es-MX" b="1" dirty="0" smtClean="0"/>
            <a:t>Meta:</a:t>
          </a:r>
        </a:p>
        <a:p>
          <a:pPr algn="ctr"/>
          <a:r>
            <a:rPr lang="es-EC" b="1" dirty="0" smtClean="0"/>
            <a:t>12.6.1 Disminuir a 11% las pérdidas de electricidad en distribución al 2013</a:t>
          </a:r>
        </a:p>
        <a:p>
          <a:pPr algn="ctr"/>
          <a:r>
            <a:rPr lang="es-EC" b="1" dirty="0" smtClean="0"/>
            <a:t>Indicador:</a:t>
          </a:r>
        </a:p>
        <a:p>
          <a:pPr algn="ctr"/>
          <a:r>
            <a:rPr lang="es-EC" b="1" dirty="0" smtClean="0"/>
            <a:t>Porcentaje de pérdidas de electricidad en distribución</a:t>
          </a:r>
          <a:endParaRPr lang="es-MX" b="1" dirty="0"/>
        </a:p>
      </dgm:t>
    </dgm:pt>
    <dgm:pt modelId="{00DCD833-A45D-4647-9245-4D4261D01EBD}" type="parTrans" cxnId="{7AF8DA0E-CFB3-4C4D-865E-3EC55A65636F}">
      <dgm:prSet/>
      <dgm:spPr/>
      <dgm:t>
        <a:bodyPr/>
        <a:lstStyle/>
        <a:p>
          <a:endParaRPr lang="es-EC"/>
        </a:p>
      </dgm:t>
    </dgm:pt>
    <dgm:pt modelId="{7D042C5F-3F51-4104-802A-2C6E2BAB2FBB}" type="sibTrans" cxnId="{7AF8DA0E-CFB3-4C4D-865E-3EC55A65636F}">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Y="11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4153E551-6093-4BF5-AEF9-B652129A4253}" type="pres">
      <dgm:prSet presAssocID="{993378AA-EEA9-488B-9541-C4F4DD5729A4}" presName="oChild" presStyleLbl="fgAcc1" presStyleIdx="2" presStyleCnt="5">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439D7E43-C77E-4128-8040-0FC14E6DEAB6}" type="pres">
      <dgm:prSet presAssocID="{AEE96305-EE48-44DB-B9BA-295A84122C04}" presName="mChild" presStyleLbl="fgAcc1" presStyleIdx="3" presStyleCnt="5">
        <dgm:presLayoutVars>
          <dgm:bulletEnabled val="1"/>
        </dgm:presLayoutVars>
      </dgm:prSet>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4" presStyleCnt="5" custScaleY="132894">
        <dgm:presLayoutVars>
          <dgm:bulletEnabled val="1"/>
        </dgm:presLayoutVars>
      </dgm:prSet>
      <dgm:spPr/>
      <dgm:t>
        <a:bodyPr/>
        <a:lstStyle/>
        <a:p>
          <a:endParaRPr lang="es-MX"/>
        </a:p>
      </dgm:t>
    </dgm:pt>
  </dgm:ptLst>
  <dgm:cxnLst>
    <dgm:cxn modelId="{FD4E10ED-C39C-4575-845A-4AC05221ACEE}" srcId="{E88C8B5C-17A1-455C-8E9F-F3708130C7AA}" destId="{EF02EF57-02F2-47A1-8571-F9812295390B}" srcOrd="0" destOrd="0" parTransId="{DF50D5E2-E431-495D-96F7-1C9E23B2DB47}" sibTransId="{7C273D79-4C7B-4C54-88D7-32BAAD8903BD}"/>
    <dgm:cxn modelId="{7797D0EF-8D86-4F3B-B09F-3C1A757BF46D}" type="presOf" srcId="{06D52B5A-C9E2-41E8-AE09-EDD776C6A8D8}" destId="{398EDC74-8C14-4049-A834-0B8DB547065F}" srcOrd="0" destOrd="0" presId="urn:microsoft.com/office/officeart/2005/8/layout/target2"/>
    <dgm:cxn modelId="{A05303BE-C33F-4089-9C2F-50648DB09548}" type="presOf" srcId="{6E35E447-FB10-4B81-B5EC-5114227F78D0}" destId="{6700839B-EF45-41D3-B258-2FA5919832EE}" srcOrd="0" destOrd="0" presId="urn:microsoft.com/office/officeart/2005/8/layout/target2"/>
    <dgm:cxn modelId="{7AF8DA0E-CFB3-4C4D-865E-3EC55A65636F}" srcId="{6E35E447-FB10-4B81-B5EC-5114227F78D0}" destId="{993378AA-EEA9-488B-9541-C4F4DD5729A4}" srcOrd="2" destOrd="0" parTransId="{00DCD833-A45D-4647-9245-4D4261D01EBD}" sibTransId="{7D042C5F-3F51-4104-802A-2C6E2BAB2FBB}"/>
    <dgm:cxn modelId="{10407051-AF96-4897-AF2D-3EF8A65976D3}" type="presOf" srcId="{E88C8B5C-17A1-455C-8E9F-F3708130C7AA}" destId="{B37B3C91-563C-47B6-AD3F-E5BDD9DF75FA}"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AC40389C-3F28-4EBD-9440-EAE3DC1208DE}" srcId="{FA7B90A1-94BF-413F-8319-D73109E8C121}" destId="{AEE96305-EE48-44DB-B9BA-295A84122C04}" srcOrd="0" destOrd="0" parTransId="{BC33C5E7-F9E3-444B-9E90-AF109CEBBB69}" sibTransId="{7A2C65F4-8471-4A26-B947-DAEADBCC9FF8}"/>
    <dgm:cxn modelId="{E99AD6E4-B91F-4E30-AFA4-F539AA66073C}" type="presOf" srcId="{AEE96305-EE48-44DB-B9BA-295A84122C04}" destId="{439D7E43-C77E-4128-8040-0FC14E6DEAB6}" srcOrd="0" destOrd="0" presId="urn:microsoft.com/office/officeart/2005/8/layout/target2"/>
    <dgm:cxn modelId="{8F23F9AB-38DC-4916-9065-9CB4B595E1D8}" type="presOf" srcId="{EF02EF57-02F2-47A1-8571-F9812295390B}" destId="{8B8C64DD-CBA6-4265-BFF1-6CFA8649FD3E}" srcOrd="0" destOrd="0" presId="urn:microsoft.com/office/officeart/2005/8/layout/target2"/>
    <dgm:cxn modelId="{61ECA74B-05F7-4660-BD8A-CD0435B3444E}" type="presOf" srcId="{993378AA-EEA9-488B-9541-C4F4DD5729A4}" destId="{4153E551-6093-4BF5-AEF9-B652129A4253}" srcOrd="0" destOrd="0" presId="urn:microsoft.com/office/officeart/2005/8/layout/target2"/>
    <dgm:cxn modelId="{0B0AA739-1874-42CB-BABB-A9AFAEF1A08C}" type="presOf" srcId="{11A2E063-A162-471D-A254-551D86E000D4}" destId="{E104E90A-F655-4CD4-A26B-BB36FAE92B50}"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3A54625E-049D-42EC-82E3-B9425BF6445A}" srcId="{6E35E447-FB10-4B81-B5EC-5114227F78D0}" destId="{5C6AEF20-1B0F-4BAC-8782-697DA9BF0FDC}" srcOrd="1" destOrd="0" parTransId="{0F28D695-6E8F-4A96-A13D-E4BF5A9DE6CC}" sibTransId="{A726B39E-96DD-40C2-8F33-021FFA9B597C}"/>
    <dgm:cxn modelId="{8F2EC0A0-3590-45D2-9DBA-64DEAF62AB68}" type="presOf" srcId="{5C6AEF20-1B0F-4BAC-8782-697DA9BF0FDC}" destId="{8227DD52-5834-4E24-A7D9-385F1CF76A82}" srcOrd="0" destOrd="0" presId="urn:microsoft.com/office/officeart/2005/8/layout/target2"/>
    <dgm:cxn modelId="{7F8078B5-A933-418E-BFC4-CC8176368102}" type="presOf" srcId="{FA7B90A1-94BF-413F-8319-D73109E8C121}" destId="{938E9AE5-9B7F-4FDF-868D-A2A7DB342536}"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B2263680-7647-4FF8-9AD7-0FC6236025A1}" srcId="{11A2E063-A162-471D-A254-551D86E000D4}" destId="{E88C8B5C-17A1-455C-8E9F-F3708130C7AA}" srcOrd="2" destOrd="0" parTransId="{5A392D87-5184-49D2-BBE7-98F686A9BACB}" sibTransId="{C893F1C6-1488-4BA3-8F06-E06C0F60147A}"/>
    <dgm:cxn modelId="{4A85926E-ADA2-4957-8D24-A28A6CEC3915}" type="presParOf" srcId="{E104E90A-F655-4CD4-A26B-BB36FAE92B50}" destId="{28449A53-0DDE-40FD-8BAD-1713C135BD71}" srcOrd="0" destOrd="0" presId="urn:microsoft.com/office/officeart/2005/8/layout/target2"/>
    <dgm:cxn modelId="{5F54C53B-BC5F-48A7-B38D-25880446E051}" type="presParOf" srcId="{28449A53-0DDE-40FD-8BAD-1713C135BD71}" destId="{6700839B-EF45-41D3-B258-2FA5919832EE}" srcOrd="0" destOrd="0" presId="urn:microsoft.com/office/officeart/2005/8/layout/target2"/>
    <dgm:cxn modelId="{8BB758FE-580B-46D2-A37F-A50CFB812986}" type="presParOf" srcId="{28449A53-0DDE-40FD-8BAD-1713C135BD71}" destId="{5B436A34-6E89-422A-8E90-ED0727F70069}" srcOrd="1" destOrd="0" presId="urn:microsoft.com/office/officeart/2005/8/layout/target2"/>
    <dgm:cxn modelId="{ED7950A5-8360-4913-9AAA-28B03BD00158}" type="presParOf" srcId="{5B436A34-6E89-422A-8E90-ED0727F70069}" destId="{398EDC74-8C14-4049-A834-0B8DB547065F}" srcOrd="0" destOrd="0" presId="urn:microsoft.com/office/officeart/2005/8/layout/target2"/>
    <dgm:cxn modelId="{4D5964A1-A7A4-4C56-ABC7-7AAB3236D6CD}" type="presParOf" srcId="{5B436A34-6E89-422A-8E90-ED0727F70069}" destId="{12181F68-B0EE-4AB7-83A8-819C8F5F1218}" srcOrd="1" destOrd="0" presId="urn:microsoft.com/office/officeart/2005/8/layout/target2"/>
    <dgm:cxn modelId="{4A1697EE-5561-478C-8D63-19E11ACE7A66}" type="presParOf" srcId="{5B436A34-6E89-422A-8E90-ED0727F70069}" destId="{8227DD52-5834-4E24-A7D9-385F1CF76A82}" srcOrd="2" destOrd="0" presId="urn:microsoft.com/office/officeart/2005/8/layout/target2"/>
    <dgm:cxn modelId="{DA7DE9A7-E12B-4667-BDA4-313C043B7BA3}" type="presParOf" srcId="{5B436A34-6E89-422A-8E90-ED0727F70069}" destId="{2D5028C7-2BA9-490F-A9E4-EBE05F047988}" srcOrd="3" destOrd="0" presId="urn:microsoft.com/office/officeart/2005/8/layout/target2"/>
    <dgm:cxn modelId="{8494EF30-B3D6-450E-8F39-6D7F9C8278A2}" type="presParOf" srcId="{5B436A34-6E89-422A-8E90-ED0727F70069}" destId="{4153E551-6093-4BF5-AEF9-B652129A4253}" srcOrd="4" destOrd="0" presId="urn:microsoft.com/office/officeart/2005/8/layout/target2"/>
    <dgm:cxn modelId="{C2605058-F281-4262-A8DB-1D533F0142CE}" type="presParOf" srcId="{E104E90A-F655-4CD4-A26B-BB36FAE92B50}" destId="{24568228-1810-4AAB-826E-F19290F04D14}" srcOrd="1" destOrd="0" presId="urn:microsoft.com/office/officeart/2005/8/layout/target2"/>
    <dgm:cxn modelId="{C47C4EF2-D37B-4AC8-9C78-4165D6345B54}" type="presParOf" srcId="{24568228-1810-4AAB-826E-F19290F04D14}" destId="{938E9AE5-9B7F-4FDF-868D-A2A7DB342536}" srcOrd="0" destOrd="0" presId="urn:microsoft.com/office/officeart/2005/8/layout/target2"/>
    <dgm:cxn modelId="{07704D28-AA6C-45AC-AC17-6004382FA3CD}" type="presParOf" srcId="{24568228-1810-4AAB-826E-F19290F04D14}" destId="{052DE839-2C62-417A-AF96-7488616490D5}" srcOrd="1" destOrd="0" presId="urn:microsoft.com/office/officeart/2005/8/layout/target2"/>
    <dgm:cxn modelId="{894D482B-8F57-49C4-A22D-0DF8E94AF3F6}" type="presParOf" srcId="{052DE839-2C62-417A-AF96-7488616490D5}" destId="{439D7E43-C77E-4128-8040-0FC14E6DEAB6}" srcOrd="0" destOrd="0" presId="urn:microsoft.com/office/officeart/2005/8/layout/target2"/>
    <dgm:cxn modelId="{304E400E-2F74-4AB2-A7E2-ABEBBA31D345}" type="presParOf" srcId="{E104E90A-F655-4CD4-A26B-BB36FAE92B50}" destId="{79B5B538-B0A6-4090-B3B3-CB580179D537}" srcOrd="2" destOrd="0" presId="urn:microsoft.com/office/officeart/2005/8/layout/target2"/>
    <dgm:cxn modelId="{A9AF0A30-6962-432D-8FA3-4699F046373C}" type="presParOf" srcId="{79B5B538-B0A6-4090-B3B3-CB580179D537}" destId="{B37B3C91-563C-47B6-AD3F-E5BDD9DF75FA}" srcOrd="0" destOrd="0" presId="urn:microsoft.com/office/officeart/2005/8/layout/target2"/>
    <dgm:cxn modelId="{2796D155-07CD-4400-8438-D27169C3A2B1}" type="presParOf" srcId="{79B5B538-B0A6-4090-B3B3-CB580179D537}" destId="{6E1972B2-1C69-41C7-92B3-4AE784843CDC}" srcOrd="1" destOrd="0" presId="urn:microsoft.com/office/officeart/2005/8/layout/target2"/>
    <dgm:cxn modelId="{6C02ECA8-6B0E-40E6-A492-A3081ADA64E3}" type="presParOf" srcId="{6E1972B2-1C69-41C7-92B3-4AE784843CDC}" destId="{8B8C64DD-CBA6-4265-BFF1-6CFA8649FD3E}" srcOrd="0"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12 Construir un Estado democrático para el Buen Vivir</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l"/>
          <a:r>
            <a:rPr lang="es-EC" b="1" dirty="0" smtClean="0"/>
            <a:t>12.5 Promover la gestión de servicios públicos de calidad, oportunos, continuos y de amplia cobertura y fortalecer los mecanismos de regulación.</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EC" sz="1600" b="1" dirty="0" smtClean="0"/>
            <a:t>Incrementar la calidad del servicio de energía eléctrica</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4</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AEE96305-EE48-44DB-B9BA-295A84122C04}">
      <dgm:prSet phldrT="[Texto]" custT="1"/>
      <dgm:spPr/>
      <dgm:t>
        <a:bodyPr/>
        <a:lstStyle/>
        <a:p>
          <a:pPr algn="ctr"/>
          <a:r>
            <a:rPr lang="es-EC" sz="1200" b="1" dirty="0" smtClean="0"/>
            <a:t>Incrementar la competitividad sistémica nacional desde los Sectores Estratégicos</a:t>
          </a:r>
          <a:endParaRPr lang="es-MX" sz="1200" dirty="0"/>
        </a:p>
      </dgm:t>
    </dgm:pt>
    <dgm:pt modelId="{BC33C5E7-F9E3-444B-9E90-AF109CEBBB69}" type="parTrans" cxnId="{AC40389C-3F28-4EBD-9440-EAE3DC1208DE}">
      <dgm:prSet/>
      <dgm:spPr/>
      <dgm:t>
        <a:bodyPr/>
        <a:lstStyle/>
        <a:p>
          <a:endParaRPr lang="es-MX"/>
        </a:p>
      </dgm:t>
    </dgm:pt>
    <dgm:pt modelId="{7A2C65F4-8471-4A26-B947-DAEADBCC9FF8}" type="sibTrans" cxnId="{AC40389C-3F28-4EBD-9440-EAE3DC1208DE}">
      <dgm:prSet/>
      <dgm:spPr/>
      <dgm:t>
        <a:bodyPr/>
        <a:lstStyle/>
        <a:p>
          <a:endParaRPr lang="es-MX"/>
        </a:p>
      </dgm:t>
    </dgm:pt>
    <dgm:pt modelId="{993378AA-EEA9-488B-9541-C4F4DD5729A4}">
      <dgm:prSet phldrT="[Texto]"/>
      <dgm:spPr/>
      <dgm:t>
        <a:bodyPr/>
        <a:lstStyle/>
        <a:p>
          <a:pPr algn="ctr"/>
          <a:r>
            <a:rPr lang="es-MX" b="1" dirty="0" smtClean="0"/>
            <a:t>Meta:</a:t>
          </a:r>
        </a:p>
        <a:p>
          <a:pPr algn="ctr"/>
          <a:r>
            <a:rPr lang="es-EC" b="1" dirty="0" smtClean="0"/>
            <a:t>12.5.1 Aumentar al menos a 7 la percepción de calidad de los servicios públicos al 2013</a:t>
          </a:r>
        </a:p>
        <a:p>
          <a:pPr algn="ctr"/>
          <a:r>
            <a:rPr lang="es-EC" b="1" dirty="0" smtClean="0"/>
            <a:t>Indicador:</a:t>
          </a:r>
        </a:p>
        <a:p>
          <a:pPr algn="ctr"/>
          <a:r>
            <a:rPr lang="es-EC" b="1" dirty="0" smtClean="0"/>
            <a:t>Percepción de la calidad de los servicios públicos</a:t>
          </a:r>
          <a:endParaRPr lang="es-MX" b="1" dirty="0"/>
        </a:p>
      </dgm:t>
    </dgm:pt>
    <dgm:pt modelId="{00DCD833-A45D-4647-9245-4D4261D01EBD}" type="parTrans" cxnId="{7AF8DA0E-CFB3-4C4D-865E-3EC55A65636F}">
      <dgm:prSet/>
      <dgm:spPr/>
      <dgm:t>
        <a:bodyPr/>
        <a:lstStyle/>
        <a:p>
          <a:endParaRPr lang="es-EC"/>
        </a:p>
      </dgm:t>
    </dgm:pt>
    <dgm:pt modelId="{7D042C5F-3F51-4104-802A-2C6E2BAB2FBB}" type="sibTrans" cxnId="{7AF8DA0E-CFB3-4C4D-865E-3EC55A65636F}">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Y="11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4153E551-6093-4BF5-AEF9-B652129A4253}" type="pres">
      <dgm:prSet presAssocID="{993378AA-EEA9-488B-9541-C4F4DD5729A4}" presName="oChild" presStyleLbl="fgAcc1" presStyleIdx="2" presStyleCnt="5">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439D7E43-C77E-4128-8040-0FC14E6DEAB6}" type="pres">
      <dgm:prSet presAssocID="{AEE96305-EE48-44DB-B9BA-295A84122C04}" presName="mChild" presStyleLbl="fgAcc1" presStyleIdx="3" presStyleCnt="5">
        <dgm:presLayoutVars>
          <dgm:bulletEnabled val="1"/>
        </dgm:presLayoutVars>
      </dgm:prSet>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4" presStyleCnt="5" custScaleY="132894">
        <dgm:presLayoutVars>
          <dgm:bulletEnabled val="1"/>
        </dgm:presLayoutVars>
      </dgm:prSet>
      <dgm:spPr/>
      <dgm:t>
        <a:bodyPr/>
        <a:lstStyle/>
        <a:p>
          <a:endParaRPr lang="es-MX"/>
        </a:p>
      </dgm:t>
    </dgm:pt>
  </dgm:ptLst>
  <dgm:cxnLst>
    <dgm:cxn modelId="{62CBBC85-CE3E-4A94-A763-7255DCB79AF1}" type="presOf" srcId="{AEE96305-EE48-44DB-B9BA-295A84122C04}" destId="{439D7E43-C77E-4128-8040-0FC14E6DEAB6}" srcOrd="0" destOrd="0" presId="urn:microsoft.com/office/officeart/2005/8/layout/target2"/>
    <dgm:cxn modelId="{174D00DF-D0DC-455E-8D3C-842EB305BFE5}" type="presOf" srcId="{E88C8B5C-17A1-455C-8E9F-F3708130C7AA}" destId="{B37B3C91-563C-47B6-AD3F-E5BDD9DF75FA}" srcOrd="0" destOrd="0" presId="urn:microsoft.com/office/officeart/2005/8/layout/target2"/>
    <dgm:cxn modelId="{BDA6F533-78ED-4FCA-BED0-16CBFC0AC57A}" srcId="{11A2E063-A162-471D-A254-551D86E000D4}" destId="{6E35E447-FB10-4B81-B5EC-5114227F78D0}" srcOrd="0" destOrd="0" parTransId="{11368A4F-7ADA-4A7E-B58C-CF113CF699F3}" sibTransId="{29CEE2D3-8410-4FB2-AFBF-3F35DA6B2397}"/>
    <dgm:cxn modelId="{8C972379-F9D1-4520-8411-224C4F16850C}" type="presOf" srcId="{6E35E447-FB10-4B81-B5EC-5114227F78D0}" destId="{6700839B-EF45-41D3-B258-2FA5919832EE}" srcOrd="0" destOrd="0" presId="urn:microsoft.com/office/officeart/2005/8/layout/target2"/>
    <dgm:cxn modelId="{DFAEE22F-7BEB-4F88-A96F-18D15FBF1B86}" type="presOf" srcId="{06D52B5A-C9E2-41E8-AE09-EDD776C6A8D8}" destId="{398EDC74-8C14-4049-A834-0B8DB547065F}" srcOrd="0" destOrd="0" presId="urn:microsoft.com/office/officeart/2005/8/layout/target2"/>
    <dgm:cxn modelId="{EA3BEE97-E010-44D5-A035-5F7EBF135AC8}" type="presOf" srcId="{FA7B90A1-94BF-413F-8319-D73109E8C121}" destId="{938E9AE5-9B7F-4FDF-868D-A2A7DB342536}"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4EA1BCFA-3645-4F2C-BE18-EF8C5DF6EB83}" type="presOf" srcId="{993378AA-EEA9-488B-9541-C4F4DD5729A4}" destId="{4153E551-6093-4BF5-AEF9-B652129A4253}" srcOrd="0" destOrd="0" presId="urn:microsoft.com/office/officeart/2005/8/layout/target2"/>
    <dgm:cxn modelId="{7AF8DA0E-CFB3-4C4D-865E-3EC55A65636F}" srcId="{6E35E447-FB10-4B81-B5EC-5114227F78D0}" destId="{993378AA-EEA9-488B-9541-C4F4DD5729A4}" srcOrd="2" destOrd="0" parTransId="{00DCD833-A45D-4647-9245-4D4261D01EBD}" sibTransId="{7D042C5F-3F51-4104-802A-2C6E2BAB2FBB}"/>
    <dgm:cxn modelId="{FD6E00EA-C434-4FDE-96E5-A6451AEB658C}" type="presOf" srcId="{5C6AEF20-1B0F-4BAC-8782-697DA9BF0FDC}" destId="{8227DD52-5834-4E24-A7D9-385F1CF76A82}" srcOrd="0" destOrd="0" presId="urn:microsoft.com/office/officeart/2005/8/layout/target2"/>
    <dgm:cxn modelId="{98D6A8A3-E8EE-449E-A41B-CA6C0FC0A0E5}" srcId="{11A2E063-A162-471D-A254-551D86E000D4}" destId="{FA7B90A1-94BF-413F-8319-D73109E8C121}" srcOrd="1" destOrd="0" parTransId="{49AC7231-2587-49DB-95F5-E590AE1AD9E2}" sibTransId="{CC65E50B-E194-4E71-A517-9EBBBFBF6742}"/>
    <dgm:cxn modelId="{3A54625E-049D-42EC-82E3-B9425BF6445A}" srcId="{6E35E447-FB10-4B81-B5EC-5114227F78D0}" destId="{5C6AEF20-1B0F-4BAC-8782-697DA9BF0FDC}" srcOrd="1" destOrd="0" parTransId="{0F28D695-6E8F-4A96-A13D-E4BF5A9DE6CC}" sibTransId="{A726B39E-96DD-40C2-8F33-021FFA9B597C}"/>
    <dgm:cxn modelId="{C4B2E4E0-3C73-4EA7-9DF3-6CC24520453C}" type="presOf" srcId="{11A2E063-A162-471D-A254-551D86E000D4}" destId="{E104E90A-F655-4CD4-A26B-BB36FAE92B50}" srcOrd="0" destOrd="0" presId="urn:microsoft.com/office/officeart/2005/8/layout/target2"/>
    <dgm:cxn modelId="{B2263680-7647-4FF8-9AD7-0FC6236025A1}" srcId="{11A2E063-A162-471D-A254-551D86E000D4}" destId="{E88C8B5C-17A1-455C-8E9F-F3708130C7AA}" srcOrd="2" destOrd="0" parTransId="{5A392D87-5184-49D2-BBE7-98F686A9BACB}" sibTransId="{C893F1C6-1488-4BA3-8F06-E06C0F60147A}"/>
    <dgm:cxn modelId="{62ECC2E1-1F05-430D-90ED-5EEC040E0685}" type="presOf" srcId="{EF02EF57-02F2-47A1-8571-F9812295390B}" destId="{8B8C64DD-CBA6-4265-BFF1-6CFA8649FD3E}" srcOrd="0" destOrd="0" presId="urn:microsoft.com/office/officeart/2005/8/layout/target2"/>
    <dgm:cxn modelId="{FD4E10ED-C39C-4575-845A-4AC05221ACEE}" srcId="{E88C8B5C-17A1-455C-8E9F-F3708130C7AA}" destId="{EF02EF57-02F2-47A1-8571-F9812295390B}" srcOrd="0" destOrd="0" parTransId="{DF50D5E2-E431-495D-96F7-1C9E23B2DB47}" sibTransId="{7C273D79-4C7B-4C54-88D7-32BAAD8903BD}"/>
    <dgm:cxn modelId="{AC40389C-3F28-4EBD-9440-EAE3DC1208DE}" srcId="{FA7B90A1-94BF-413F-8319-D73109E8C121}" destId="{AEE96305-EE48-44DB-B9BA-295A84122C04}" srcOrd="0" destOrd="0" parTransId="{BC33C5E7-F9E3-444B-9E90-AF109CEBBB69}" sibTransId="{7A2C65F4-8471-4A26-B947-DAEADBCC9FF8}"/>
    <dgm:cxn modelId="{3EA84074-8D2E-4D94-8568-A0BF92794056}" type="presParOf" srcId="{E104E90A-F655-4CD4-A26B-BB36FAE92B50}" destId="{28449A53-0DDE-40FD-8BAD-1713C135BD71}" srcOrd="0" destOrd="0" presId="urn:microsoft.com/office/officeart/2005/8/layout/target2"/>
    <dgm:cxn modelId="{CA975D3A-4FD8-45F7-93AB-843A29F2058A}" type="presParOf" srcId="{28449A53-0DDE-40FD-8BAD-1713C135BD71}" destId="{6700839B-EF45-41D3-B258-2FA5919832EE}" srcOrd="0" destOrd="0" presId="urn:microsoft.com/office/officeart/2005/8/layout/target2"/>
    <dgm:cxn modelId="{843466B0-4E38-48A3-B1CE-43F14072F23E}" type="presParOf" srcId="{28449A53-0DDE-40FD-8BAD-1713C135BD71}" destId="{5B436A34-6E89-422A-8E90-ED0727F70069}" srcOrd="1" destOrd="0" presId="urn:microsoft.com/office/officeart/2005/8/layout/target2"/>
    <dgm:cxn modelId="{8488CBE5-0081-4F83-BFCF-F22873F3D208}" type="presParOf" srcId="{5B436A34-6E89-422A-8E90-ED0727F70069}" destId="{398EDC74-8C14-4049-A834-0B8DB547065F}" srcOrd="0" destOrd="0" presId="urn:microsoft.com/office/officeart/2005/8/layout/target2"/>
    <dgm:cxn modelId="{0832AECC-38C8-4B99-ACCF-7152EDBF63A9}" type="presParOf" srcId="{5B436A34-6E89-422A-8E90-ED0727F70069}" destId="{12181F68-B0EE-4AB7-83A8-819C8F5F1218}" srcOrd="1" destOrd="0" presId="urn:microsoft.com/office/officeart/2005/8/layout/target2"/>
    <dgm:cxn modelId="{36C5E6D2-157C-4E96-9FEA-94D6F4685331}" type="presParOf" srcId="{5B436A34-6E89-422A-8E90-ED0727F70069}" destId="{8227DD52-5834-4E24-A7D9-385F1CF76A82}" srcOrd="2" destOrd="0" presId="urn:microsoft.com/office/officeart/2005/8/layout/target2"/>
    <dgm:cxn modelId="{955EAF96-C403-4DED-85F4-D9ECC50F49FC}" type="presParOf" srcId="{5B436A34-6E89-422A-8E90-ED0727F70069}" destId="{2D5028C7-2BA9-490F-A9E4-EBE05F047988}" srcOrd="3" destOrd="0" presId="urn:microsoft.com/office/officeart/2005/8/layout/target2"/>
    <dgm:cxn modelId="{7A1BD9BA-B16B-4E89-AF06-5F754E3DF78C}" type="presParOf" srcId="{5B436A34-6E89-422A-8E90-ED0727F70069}" destId="{4153E551-6093-4BF5-AEF9-B652129A4253}" srcOrd="4" destOrd="0" presId="urn:microsoft.com/office/officeart/2005/8/layout/target2"/>
    <dgm:cxn modelId="{1F40BF37-AD1A-4202-8E54-2568C2E59DD8}" type="presParOf" srcId="{E104E90A-F655-4CD4-A26B-BB36FAE92B50}" destId="{24568228-1810-4AAB-826E-F19290F04D14}" srcOrd="1" destOrd="0" presId="urn:microsoft.com/office/officeart/2005/8/layout/target2"/>
    <dgm:cxn modelId="{C41481BC-2A6C-49A0-AF96-353753820E5D}" type="presParOf" srcId="{24568228-1810-4AAB-826E-F19290F04D14}" destId="{938E9AE5-9B7F-4FDF-868D-A2A7DB342536}" srcOrd="0" destOrd="0" presId="urn:microsoft.com/office/officeart/2005/8/layout/target2"/>
    <dgm:cxn modelId="{DA8502C0-8216-47DC-BD3B-98B006664054}" type="presParOf" srcId="{24568228-1810-4AAB-826E-F19290F04D14}" destId="{052DE839-2C62-417A-AF96-7488616490D5}" srcOrd="1" destOrd="0" presId="urn:microsoft.com/office/officeart/2005/8/layout/target2"/>
    <dgm:cxn modelId="{AF528A14-1330-4290-B0C7-FEDBFB32A66E}" type="presParOf" srcId="{052DE839-2C62-417A-AF96-7488616490D5}" destId="{439D7E43-C77E-4128-8040-0FC14E6DEAB6}" srcOrd="0" destOrd="0" presId="urn:microsoft.com/office/officeart/2005/8/layout/target2"/>
    <dgm:cxn modelId="{706B6D15-28D9-4291-8FEF-6F55BC17E4D2}" type="presParOf" srcId="{E104E90A-F655-4CD4-A26B-BB36FAE92B50}" destId="{79B5B538-B0A6-4090-B3B3-CB580179D537}" srcOrd="2" destOrd="0" presId="urn:microsoft.com/office/officeart/2005/8/layout/target2"/>
    <dgm:cxn modelId="{90753B7B-644C-4793-AA4A-ED6869181C16}" type="presParOf" srcId="{79B5B538-B0A6-4090-B3B3-CB580179D537}" destId="{B37B3C91-563C-47B6-AD3F-E5BDD9DF75FA}" srcOrd="0" destOrd="0" presId="urn:microsoft.com/office/officeart/2005/8/layout/target2"/>
    <dgm:cxn modelId="{ACD4B118-356E-41A8-B175-2DFB203F2B07}" type="presParOf" srcId="{79B5B538-B0A6-4090-B3B3-CB580179D537}" destId="{6E1972B2-1C69-41C7-92B3-4AE784843CDC}" srcOrd="1" destOrd="0" presId="urn:microsoft.com/office/officeart/2005/8/layout/target2"/>
    <dgm:cxn modelId="{99EE9AE0-E854-4862-B0BC-8BC268229146}" type="presParOf" srcId="{6E1972B2-1C69-41C7-92B3-4AE784843CDC}" destId="{8B8C64DD-CBA6-4265-BFF1-6CFA8649FD3E}" srcOrd="0"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1A2E063-A162-471D-A254-551D86E000D4}" type="doc">
      <dgm:prSet loTypeId="urn:microsoft.com/office/officeart/2005/8/layout/target2" loCatId="relationship" qsTypeId="urn:microsoft.com/office/officeart/2005/8/quickstyle/simple5" qsCatId="simple" csTypeId="urn:microsoft.com/office/officeart/2005/8/colors/accent1_5" csCatId="accent1" phldr="1"/>
      <dgm:spPr/>
      <dgm:t>
        <a:bodyPr/>
        <a:lstStyle/>
        <a:p>
          <a:endParaRPr lang="es-MX"/>
        </a:p>
      </dgm:t>
    </dgm:pt>
    <dgm:pt modelId="{6E35E447-FB10-4B81-B5EC-5114227F78D0}">
      <dgm:prSet phldrT="[Texto]"/>
      <dgm:spPr/>
      <dgm:t>
        <a:bodyPr/>
        <a:lstStyle/>
        <a:p>
          <a:r>
            <a:rPr lang="es-EC" dirty="0" smtClean="0">
              <a:solidFill>
                <a:schemeClr val="bg1"/>
              </a:solidFill>
            </a:rPr>
            <a:t>Plan Nacional de Desarrollo (PNBV)</a:t>
          </a:r>
          <a:endParaRPr lang="es-MX" dirty="0">
            <a:solidFill>
              <a:schemeClr val="bg1"/>
            </a:solidFill>
          </a:endParaRPr>
        </a:p>
      </dgm:t>
    </dgm:pt>
    <dgm:pt modelId="{11368A4F-7ADA-4A7E-B58C-CF113CF699F3}" type="parTrans" cxnId="{BDA6F533-78ED-4FCA-BED0-16CBFC0AC57A}">
      <dgm:prSet/>
      <dgm:spPr/>
      <dgm:t>
        <a:bodyPr/>
        <a:lstStyle/>
        <a:p>
          <a:endParaRPr lang="es-MX"/>
        </a:p>
      </dgm:t>
    </dgm:pt>
    <dgm:pt modelId="{29CEE2D3-8410-4FB2-AFBF-3F35DA6B2397}" type="sibTrans" cxnId="{BDA6F533-78ED-4FCA-BED0-16CBFC0AC57A}">
      <dgm:prSet/>
      <dgm:spPr/>
      <dgm:t>
        <a:bodyPr/>
        <a:lstStyle/>
        <a:p>
          <a:endParaRPr lang="es-MX"/>
        </a:p>
      </dgm:t>
    </dgm:pt>
    <dgm:pt modelId="{06D52B5A-C9E2-41E8-AE09-EDD776C6A8D8}">
      <dgm:prSet phldrT="[Texto]"/>
      <dgm:spPr/>
      <dgm:t>
        <a:bodyPr/>
        <a:lstStyle/>
        <a:p>
          <a:r>
            <a:rPr lang="es-MX" b="1" dirty="0" smtClean="0"/>
            <a:t>OBJETIVO PNBV</a:t>
          </a:r>
        </a:p>
        <a:p>
          <a:r>
            <a:rPr lang="es-EC" b="1" dirty="0" smtClean="0"/>
            <a:t>4 Garantizar los derechos de la naturaleza y promover un ambiente sano y sustentable</a:t>
          </a:r>
          <a:endParaRPr lang="es-MX" dirty="0"/>
        </a:p>
      </dgm:t>
    </dgm:pt>
    <dgm:pt modelId="{D1B00CCF-D75B-470A-89FB-ED09FF16E32C}" type="parTrans" cxnId="{820E2C66-9757-4EA9-9454-40C32747818A}">
      <dgm:prSet/>
      <dgm:spPr/>
      <dgm:t>
        <a:bodyPr/>
        <a:lstStyle/>
        <a:p>
          <a:endParaRPr lang="es-MX"/>
        </a:p>
      </dgm:t>
    </dgm:pt>
    <dgm:pt modelId="{B2AC81E8-25B8-43FE-9D49-A4E1FBDFC8F6}" type="sibTrans" cxnId="{820E2C66-9757-4EA9-9454-40C32747818A}">
      <dgm:prSet/>
      <dgm:spPr/>
      <dgm:t>
        <a:bodyPr/>
        <a:lstStyle/>
        <a:p>
          <a:endParaRPr lang="es-MX"/>
        </a:p>
      </dgm:t>
    </dgm:pt>
    <dgm:pt modelId="{5C6AEF20-1B0F-4BAC-8782-697DA9BF0FDC}">
      <dgm:prSet phldrT="[Texto]"/>
      <dgm:spPr/>
      <dgm:t>
        <a:bodyPr/>
        <a:lstStyle/>
        <a:p>
          <a:pPr algn="ctr"/>
          <a:r>
            <a:rPr lang="es-EC" b="1" dirty="0" smtClean="0"/>
            <a:t>Política : </a:t>
          </a:r>
        </a:p>
        <a:p>
          <a:pPr algn="l"/>
          <a:r>
            <a:rPr lang="es-EC" b="1" dirty="0" smtClean="0"/>
            <a:t>4.3 Diversificar la matriz energética nacional, promoviendo la eficiencia y una mayor participación de energías renovables sostenibles.</a:t>
          </a:r>
          <a:endParaRPr lang="es-MX" dirty="0"/>
        </a:p>
      </dgm:t>
    </dgm:pt>
    <dgm:pt modelId="{0F28D695-6E8F-4A96-A13D-E4BF5A9DE6CC}" type="parTrans" cxnId="{3A54625E-049D-42EC-82E3-B9425BF6445A}">
      <dgm:prSet/>
      <dgm:spPr/>
      <dgm:t>
        <a:bodyPr/>
        <a:lstStyle/>
        <a:p>
          <a:endParaRPr lang="es-MX"/>
        </a:p>
      </dgm:t>
    </dgm:pt>
    <dgm:pt modelId="{A726B39E-96DD-40C2-8F33-021FFA9B597C}" type="sibTrans" cxnId="{3A54625E-049D-42EC-82E3-B9425BF6445A}">
      <dgm:prSet/>
      <dgm:spPr/>
      <dgm:t>
        <a:bodyPr/>
        <a:lstStyle/>
        <a:p>
          <a:endParaRPr lang="es-MX"/>
        </a:p>
      </dgm:t>
    </dgm:pt>
    <dgm:pt modelId="{FA7B90A1-94BF-413F-8319-D73109E8C121}">
      <dgm:prSet phldrT="[Texto]"/>
      <dgm:spPr/>
      <dgm:t>
        <a:bodyPr/>
        <a:lstStyle/>
        <a:p>
          <a:r>
            <a:rPr lang="es-EC" dirty="0" smtClean="0">
              <a:solidFill>
                <a:schemeClr val="bg1"/>
              </a:solidFill>
            </a:rPr>
            <a:t>Agenda Sectorial</a:t>
          </a:r>
          <a:endParaRPr lang="es-MX" dirty="0">
            <a:solidFill>
              <a:schemeClr val="bg1"/>
            </a:solidFill>
          </a:endParaRPr>
        </a:p>
      </dgm:t>
    </dgm:pt>
    <dgm:pt modelId="{49AC7231-2587-49DB-95F5-E590AE1AD9E2}" type="parTrans" cxnId="{98D6A8A3-E8EE-449E-A41B-CA6C0FC0A0E5}">
      <dgm:prSet/>
      <dgm:spPr/>
      <dgm:t>
        <a:bodyPr/>
        <a:lstStyle/>
        <a:p>
          <a:endParaRPr lang="es-MX"/>
        </a:p>
      </dgm:t>
    </dgm:pt>
    <dgm:pt modelId="{CC65E50B-E194-4E71-A517-9EBBBFBF6742}" type="sibTrans" cxnId="{98D6A8A3-E8EE-449E-A41B-CA6C0FC0A0E5}">
      <dgm:prSet/>
      <dgm:spPr/>
      <dgm:t>
        <a:bodyPr/>
        <a:lstStyle/>
        <a:p>
          <a:endParaRPr lang="es-MX"/>
        </a:p>
      </dgm:t>
    </dgm:pt>
    <dgm:pt modelId="{EF02EF57-02F2-47A1-8571-F9812295390B}">
      <dgm:prSet phldrT="[Texto]" custT="1"/>
      <dgm:spPr/>
      <dgm:t>
        <a:bodyPr/>
        <a:lstStyle/>
        <a:p>
          <a:pPr algn="ctr"/>
          <a:r>
            <a:rPr lang="es-EC" sz="1600" b="1" dirty="0" smtClean="0"/>
            <a:t>Incrementar la cobertura del servicio eléctrico en el país</a:t>
          </a:r>
          <a:endParaRPr lang="es-MX" sz="1600" dirty="0"/>
        </a:p>
      </dgm:t>
    </dgm:pt>
    <dgm:pt modelId="{DF50D5E2-E431-495D-96F7-1C9E23B2DB47}" type="parTrans" cxnId="{FD4E10ED-C39C-4575-845A-4AC05221ACEE}">
      <dgm:prSet/>
      <dgm:spPr/>
      <dgm:t>
        <a:bodyPr/>
        <a:lstStyle/>
        <a:p>
          <a:endParaRPr lang="es-MX"/>
        </a:p>
      </dgm:t>
    </dgm:pt>
    <dgm:pt modelId="{7C273D79-4C7B-4C54-88D7-32BAAD8903BD}" type="sibTrans" cxnId="{FD4E10ED-C39C-4575-845A-4AC05221ACEE}">
      <dgm:prSet/>
      <dgm:spPr/>
      <dgm:t>
        <a:bodyPr/>
        <a:lstStyle/>
        <a:p>
          <a:endParaRPr lang="es-MX"/>
        </a:p>
      </dgm:t>
    </dgm:pt>
    <dgm:pt modelId="{E88C8B5C-17A1-455C-8E9F-F3708130C7AA}">
      <dgm:prSet phldrT="[Texto]"/>
      <dgm:spPr/>
      <dgm:t>
        <a:bodyPr/>
        <a:lstStyle/>
        <a:p>
          <a:pPr algn="ctr"/>
          <a:r>
            <a:rPr lang="es-EC" dirty="0" smtClean="0">
              <a:solidFill>
                <a:schemeClr val="bg1"/>
              </a:solidFill>
            </a:rPr>
            <a:t>OEI 5</a:t>
          </a:r>
          <a:endParaRPr lang="es-MX" dirty="0">
            <a:solidFill>
              <a:schemeClr val="bg1"/>
            </a:solidFill>
          </a:endParaRPr>
        </a:p>
      </dgm:t>
    </dgm:pt>
    <dgm:pt modelId="{5A392D87-5184-49D2-BBE7-98F686A9BACB}" type="parTrans" cxnId="{B2263680-7647-4FF8-9AD7-0FC6236025A1}">
      <dgm:prSet/>
      <dgm:spPr/>
      <dgm:t>
        <a:bodyPr/>
        <a:lstStyle/>
        <a:p>
          <a:endParaRPr lang="es-MX"/>
        </a:p>
      </dgm:t>
    </dgm:pt>
    <dgm:pt modelId="{C893F1C6-1488-4BA3-8F06-E06C0F60147A}" type="sibTrans" cxnId="{B2263680-7647-4FF8-9AD7-0FC6236025A1}">
      <dgm:prSet/>
      <dgm:spPr/>
      <dgm:t>
        <a:bodyPr/>
        <a:lstStyle/>
        <a:p>
          <a:endParaRPr lang="es-MX"/>
        </a:p>
      </dgm:t>
    </dgm:pt>
    <dgm:pt modelId="{AEE96305-EE48-44DB-B9BA-295A84122C04}">
      <dgm:prSet phldrT="[Texto]" custT="1"/>
      <dgm:spPr/>
      <dgm:t>
        <a:bodyPr/>
        <a:lstStyle/>
        <a:p>
          <a:pPr algn="ctr"/>
          <a:r>
            <a:rPr lang="es-EC" sz="1200" b="1" dirty="0" smtClean="0"/>
            <a:t>Incrementar la competitividad sistémica nacional desde los Sectores Estratégicos</a:t>
          </a:r>
          <a:endParaRPr lang="es-MX" sz="1200" dirty="0"/>
        </a:p>
      </dgm:t>
    </dgm:pt>
    <dgm:pt modelId="{BC33C5E7-F9E3-444B-9E90-AF109CEBBB69}" type="parTrans" cxnId="{AC40389C-3F28-4EBD-9440-EAE3DC1208DE}">
      <dgm:prSet/>
      <dgm:spPr/>
      <dgm:t>
        <a:bodyPr/>
        <a:lstStyle/>
        <a:p>
          <a:endParaRPr lang="es-MX"/>
        </a:p>
      </dgm:t>
    </dgm:pt>
    <dgm:pt modelId="{7A2C65F4-8471-4A26-B947-DAEADBCC9FF8}" type="sibTrans" cxnId="{AC40389C-3F28-4EBD-9440-EAE3DC1208DE}">
      <dgm:prSet/>
      <dgm:spPr/>
      <dgm:t>
        <a:bodyPr/>
        <a:lstStyle/>
        <a:p>
          <a:endParaRPr lang="es-MX"/>
        </a:p>
      </dgm:t>
    </dgm:pt>
    <dgm:pt modelId="{993378AA-EEA9-488B-9541-C4F4DD5729A4}">
      <dgm:prSet phldrT="[Texto]"/>
      <dgm:spPr/>
      <dgm:t>
        <a:bodyPr/>
        <a:lstStyle/>
        <a:p>
          <a:pPr algn="ctr"/>
          <a:r>
            <a:rPr lang="es-MX" b="1" dirty="0" smtClean="0"/>
            <a:t>Meta:</a:t>
          </a:r>
        </a:p>
        <a:p>
          <a:pPr algn="ctr"/>
          <a:r>
            <a:rPr lang="es-EC" b="1" dirty="0" smtClean="0"/>
            <a:t>4.3.4 Alcanzar el 97% las viviendas con servicio eléctrico al 2013</a:t>
          </a:r>
        </a:p>
        <a:p>
          <a:pPr algn="ctr"/>
          <a:r>
            <a:rPr lang="es-EC" b="1" dirty="0" smtClean="0"/>
            <a:t>Indicador:</a:t>
          </a:r>
        </a:p>
        <a:p>
          <a:pPr algn="ctr"/>
          <a:r>
            <a:rPr lang="es-EC" b="1" dirty="0" smtClean="0"/>
            <a:t>Porcentaje de viviendas con servicio eléctrico</a:t>
          </a:r>
          <a:endParaRPr lang="es-MX" b="1" dirty="0"/>
        </a:p>
      </dgm:t>
    </dgm:pt>
    <dgm:pt modelId="{00DCD833-A45D-4647-9245-4D4261D01EBD}" type="parTrans" cxnId="{7AF8DA0E-CFB3-4C4D-865E-3EC55A65636F}">
      <dgm:prSet/>
      <dgm:spPr/>
      <dgm:t>
        <a:bodyPr/>
        <a:lstStyle/>
        <a:p>
          <a:endParaRPr lang="es-EC"/>
        </a:p>
      </dgm:t>
    </dgm:pt>
    <dgm:pt modelId="{7D042C5F-3F51-4104-802A-2C6E2BAB2FBB}" type="sibTrans" cxnId="{7AF8DA0E-CFB3-4C4D-865E-3EC55A65636F}">
      <dgm:prSet/>
      <dgm:spPr/>
      <dgm:t>
        <a:bodyPr/>
        <a:lstStyle/>
        <a:p>
          <a:endParaRPr lang="es-EC"/>
        </a:p>
      </dgm:t>
    </dgm:pt>
    <dgm:pt modelId="{E104E90A-F655-4CD4-A26B-BB36FAE92B50}" type="pres">
      <dgm:prSet presAssocID="{11A2E063-A162-471D-A254-551D86E000D4}" presName="Name0" presStyleCnt="0">
        <dgm:presLayoutVars>
          <dgm:chMax val="3"/>
          <dgm:chPref val="1"/>
          <dgm:dir/>
          <dgm:animLvl val="lvl"/>
          <dgm:resizeHandles/>
        </dgm:presLayoutVars>
      </dgm:prSet>
      <dgm:spPr/>
      <dgm:t>
        <a:bodyPr/>
        <a:lstStyle/>
        <a:p>
          <a:endParaRPr lang="es-MX"/>
        </a:p>
      </dgm:t>
    </dgm:pt>
    <dgm:pt modelId="{28449A53-0DDE-40FD-8BAD-1713C135BD71}" type="pres">
      <dgm:prSet presAssocID="{11A2E063-A162-471D-A254-551D86E000D4}" presName="outerBox" presStyleCnt="0"/>
      <dgm:spPr/>
      <dgm:t>
        <a:bodyPr/>
        <a:lstStyle/>
        <a:p>
          <a:endParaRPr lang="es-MX"/>
        </a:p>
      </dgm:t>
    </dgm:pt>
    <dgm:pt modelId="{6700839B-EF45-41D3-B258-2FA5919832EE}" type="pres">
      <dgm:prSet presAssocID="{11A2E063-A162-471D-A254-551D86E000D4}" presName="outerBoxParent" presStyleLbl="node1" presStyleIdx="0" presStyleCnt="3" custLinFactNeighborX="-8547" custLinFactNeighborY="3516"/>
      <dgm:spPr/>
      <dgm:t>
        <a:bodyPr/>
        <a:lstStyle/>
        <a:p>
          <a:endParaRPr lang="es-MX"/>
        </a:p>
      </dgm:t>
    </dgm:pt>
    <dgm:pt modelId="{5B436A34-6E89-422A-8E90-ED0727F70069}" type="pres">
      <dgm:prSet presAssocID="{11A2E063-A162-471D-A254-551D86E000D4}" presName="outerBoxChildren" presStyleCnt="0"/>
      <dgm:spPr/>
      <dgm:t>
        <a:bodyPr/>
        <a:lstStyle/>
        <a:p>
          <a:endParaRPr lang="es-MX"/>
        </a:p>
      </dgm:t>
    </dgm:pt>
    <dgm:pt modelId="{398EDC74-8C14-4049-A834-0B8DB547065F}" type="pres">
      <dgm:prSet presAssocID="{06D52B5A-C9E2-41E8-AE09-EDD776C6A8D8}" presName="oChild" presStyleLbl="fgAcc1" presStyleIdx="0" presStyleCnt="5" custScaleY="110000">
        <dgm:presLayoutVars>
          <dgm:bulletEnabled val="1"/>
        </dgm:presLayoutVars>
      </dgm:prSet>
      <dgm:spPr/>
      <dgm:t>
        <a:bodyPr/>
        <a:lstStyle/>
        <a:p>
          <a:endParaRPr lang="es-MX"/>
        </a:p>
      </dgm:t>
    </dgm:pt>
    <dgm:pt modelId="{12181F68-B0EE-4AB7-83A8-819C8F5F1218}" type="pres">
      <dgm:prSet presAssocID="{B2AC81E8-25B8-43FE-9D49-A4E1FBDFC8F6}" presName="outerSibTrans" presStyleCnt="0"/>
      <dgm:spPr/>
      <dgm:t>
        <a:bodyPr/>
        <a:lstStyle/>
        <a:p>
          <a:endParaRPr lang="es-MX"/>
        </a:p>
      </dgm:t>
    </dgm:pt>
    <dgm:pt modelId="{8227DD52-5834-4E24-A7D9-385F1CF76A82}" type="pres">
      <dgm:prSet presAssocID="{5C6AEF20-1B0F-4BAC-8782-697DA9BF0FDC}" presName="oChild" presStyleLbl="fgAcc1" presStyleIdx="1" presStyleCnt="5">
        <dgm:presLayoutVars>
          <dgm:bulletEnabled val="1"/>
        </dgm:presLayoutVars>
      </dgm:prSet>
      <dgm:spPr/>
      <dgm:t>
        <a:bodyPr/>
        <a:lstStyle/>
        <a:p>
          <a:endParaRPr lang="es-MX"/>
        </a:p>
      </dgm:t>
    </dgm:pt>
    <dgm:pt modelId="{2D5028C7-2BA9-490F-A9E4-EBE05F047988}" type="pres">
      <dgm:prSet presAssocID="{A726B39E-96DD-40C2-8F33-021FFA9B597C}" presName="outerSibTrans" presStyleCnt="0"/>
      <dgm:spPr/>
    </dgm:pt>
    <dgm:pt modelId="{4153E551-6093-4BF5-AEF9-B652129A4253}" type="pres">
      <dgm:prSet presAssocID="{993378AA-EEA9-488B-9541-C4F4DD5729A4}" presName="oChild" presStyleLbl="fgAcc1" presStyleIdx="2" presStyleCnt="5">
        <dgm:presLayoutVars>
          <dgm:bulletEnabled val="1"/>
        </dgm:presLayoutVars>
      </dgm:prSet>
      <dgm:spPr/>
      <dgm:t>
        <a:bodyPr/>
        <a:lstStyle/>
        <a:p>
          <a:endParaRPr lang="es-EC"/>
        </a:p>
      </dgm:t>
    </dgm:pt>
    <dgm:pt modelId="{24568228-1810-4AAB-826E-F19290F04D14}" type="pres">
      <dgm:prSet presAssocID="{11A2E063-A162-471D-A254-551D86E000D4}" presName="middleBox" presStyleCnt="0"/>
      <dgm:spPr/>
      <dgm:t>
        <a:bodyPr/>
        <a:lstStyle/>
        <a:p>
          <a:endParaRPr lang="es-MX"/>
        </a:p>
      </dgm:t>
    </dgm:pt>
    <dgm:pt modelId="{938E9AE5-9B7F-4FDF-868D-A2A7DB342536}" type="pres">
      <dgm:prSet presAssocID="{11A2E063-A162-471D-A254-551D86E000D4}" presName="middleBoxParent" presStyleLbl="node1" presStyleIdx="1" presStyleCnt="3"/>
      <dgm:spPr/>
      <dgm:t>
        <a:bodyPr/>
        <a:lstStyle/>
        <a:p>
          <a:endParaRPr lang="es-MX"/>
        </a:p>
      </dgm:t>
    </dgm:pt>
    <dgm:pt modelId="{052DE839-2C62-417A-AF96-7488616490D5}" type="pres">
      <dgm:prSet presAssocID="{11A2E063-A162-471D-A254-551D86E000D4}" presName="middleBoxChildren" presStyleCnt="0"/>
      <dgm:spPr/>
      <dgm:t>
        <a:bodyPr/>
        <a:lstStyle/>
        <a:p>
          <a:endParaRPr lang="es-MX"/>
        </a:p>
      </dgm:t>
    </dgm:pt>
    <dgm:pt modelId="{439D7E43-C77E-4128-8040-0FC14E6DEAB6}" type="pres">
      <dgm:prSet presAssocID="{AEE96305-EE48-44DB-B9BA-295A84122C04}" presName="mChild" presStyleLbl="fgAcc1" presStyleIdx="3" presStyleCnt="5">
        <dgm:presLayoutVars>
          <dgm:bulletEnabled val="1"/>
        </dgm:presLayoutVars>
      </dgm:prSet>
      <dgm:spPr/>
      <dgm:t>
        <a:bodyPr/>
        <a:lstStyle/>
        <a:p>
          <a:endParaRPr lang="es-MX"/>
        </a:p>
      </dgm:t>
    </dgm:pt>
    <dgm:pt modelId="{79B5B538-B0A6-4090-B3B3-CB580179D537}" type="pres">
      <dgm:prSet presAssocID="{11A2E063-A162-471D-A254-551D86E000D4}" presName="centerBox" presStyleCnt="0"/>
      <dgm:spPr/>
      <dgm:t>
        <a:bodyPr/>
        <a:lstStyle/>
        <a:p>
          <a:endParaRPr lang="es-MX"/>
        </a:p>
      </dgm:t>
    </dgm:pt>
    <dgm:pt modelId="{B37B3C91-563C-47B6-AD3F-E5BDD9DF75FA}" type="pres">
      <dgm:prSet presAssocID="{11A2E063-A162-471D-A254-551D86E000D4}" presName="centerBoxParent" presStyleLbl="node1" presStyleIdx="2" presStyleCnt="3"/>
      <dgm:spPr/>
      <dgm:t>
        <a:bodyPr/>
        <a:lstStyle/>
        <a:p>
          <a:endParaRPr lang="es-MX"/>
        </a:p>
      </dgm:t>
    </dgm:pt>
    <dgm:pt modelId="{6E1972B2-1C69-41C7-92B3-4AE784843CDC}" type="pres">
      <dgm:prSet presAssocID="{11A2E063-A162-471D-A254-551D86E000D4}" presName="centerBoxChildren" presStyleCnt="0"/>
      <dgm:spPr/>
      <dgm:t>
        <a:bodyPr/>
        <a:lstStyle/>
        <a:p>
          <a:endParaRPr lang="es-MX"/>
        </a:p>
      </dgm:t>
    </dgm:pt>
    <dgm:pt modelId="{8B8C64DD-CBA6-4265-BFF1-6CFA8649FD3E}" type="pres">
      <dgm:prSet presAssocID="{EF02EF57-02F2-47A1-8571-F9812295390B}" presName="cChild" presStyleLbl="fgAcc1" presStyleIdx="4" presStyleCnt="5" custScaleY="132894">
        <dgm:presLayoutVars>
          <dgm:bulletEnabled val="1"/>
        </dgm:presLayoutVars>
      </dgm:prSet>
      <dgm:spPr/>
      <dgm:t>
        <a:bodyPr/>
        <a:lstStyle/>
        <a:p>
          <a:endParaRPr lang="es-MX"/>
        </a:p>
      </dgm:t>
    </dgm:pt>
  </dgm:ptLst>
  <dgm:cxnLst>
    <dgm:cxn modelId="{BDA6F533-78ED-4FCA-BED0-16CBFC0AC57A}" srcId="{11A2E063-A162-471D-A254-551D86E000D4}" destId="{6E35E447-FB10-4B81-B5EC-5114227F78D0}" srcOrd="0" destOrd="0" parTransId="{11368A4F-7ADA-4A7E-B58C-CF113CF699F3}" sibTransId="{29CEE2D3-8410-4FB2-AFBF-3F35DA6B2397}"/>
    <dgm:cxn modelId="{09C76C62-02EA-4E0C-88A9-DA0086CAAFC2}" type="presOf" srcId="{6E35E447-FB10-4B81-B5EC-5114227F78D0}" destId="{6700839B-EF45-41D3-B258-2FA5919832EE}" srcOrd="0" destOrd="0" presId="urn:microsoft.com/office/officeart/2005/8/layout/target2"/>
    <dgm:cxn modelId="{FF9BB26A-84B9-47CD-B462-915437174022}" type="presOf" srcId="{EF02EF57-02F2-47A1-8571-F9812295390B}" destId="{8B8C64DD-CBA6-4265-BFF1-6CFA8649FD3E}" srcOrd="0" destOrd="0" presId="urn:microsoft.com/office/officeart/2005/8/layout/target2"/>
    <dgm:cxn modelId="{06B8DFC5-857C-4297-ACC6-D2BDBB169EB3}" type="presOf" srcId="{5C6AEF20-1B0F-4BAC-8782-697DA9BF0FDC}" destId="{8227DD52-5834-4E24-A7D9-385F1CF76A82}" srcOrd="0" destOrd="0" presId="urn:microsoft.com/office/officeart/2005/8/layout/target2"/>
    <dgm:cxn modelId="{8B7FDA6D-0503-4A44-8BF0-12C98DA8E6FE}" type="presOf" srcId="{993378AA-EEA9-488B-9541-C4F4DD5729A4}" destId="{4153E551-6093-4BF5-AEF9-B652129A4253}" srcOrd="0" destOrd="0" presId="urn:microsoft.com/office/officeart/2005/8/layout/target2"/>
    <dgm:cxn modelId="{820E2C66-9757-4EA9-9454-40C32747818A}" srcId="{6E35E447-FB10-4B81-B5EC-5114227F78D0}" destId="{06D52B5A-C9E2-41E8-AE09-EDD776C6A8D8}" srcOrd="0" destOrd="0" parTransId="{D1B00CCF-D75B-470A-89FB-ED09FF16E32C}" sibTransId="{B2AC81E8-25B8-43FE-9D49-A4E1FBDFC8F6}"/>
    <dgm:cxn modelId="{EF5BD9F0-CA63-4E5D-9577-406E2E44F504}" type="presOf" srcId="{E88C8B5C-17A1-455C-8E9F-F3708130C7AA}" destId="{B37B3C91-563C-47B6-AD3F-E5BDD9DF75FA}" srcOrd="0" destOrd="0" presId="urn:microsoft.com/office/officeart/2005/8/layout/target2"/>
    <dgm:cxn modelId="{7AF8DA0E-CFB3-4C4D-865E-3EC55A65636F}" srcId="{6E35E447-FB10-4B81-B5EC-5114227F78D0}" destId="{993378AA-EEA9-488B-9541-C4F4DD5729A4}" srcOrd="2" destOrd="0" parTransId="{00DCD833-A45D-4647-9245-4D4261D01EBD}" sibTransId="{7D042C5F-3F51-4104-802A-2C6E2BAB2FBB}"/>
    <dgm:cxn modelId="{98D6A8A3-E8EE-449E-A41B-CA6C0FC0A0E5}" srcId="{11A2E063-A162-471D-A254-551D86E000D4}" destId="{FA7B90A1-94BF-413F-8319-D73109E8C121}" srcOrd="1" destOrd="0" parTransId="{49AC7231-2587-49DB-95F5-E590AE1AD9E2}" sibTransId="{CC65E50B-E194-4E71-A517-9EBBBFBF6742}"/>
    <dgm:cxn modelId="{3A54625E-049D-42EC-82E3-B9425BF6445A}" srcId="{6E35E447-FB10-4B81-B5EC-5114227F78D0}" destId="{5C6AEF20-1B0F-4BAC-8782-697DA9BF0FDC}" srcOrd="1" destOrd="0" parTransId="{0F28D695-6E8F-4A96-A13D-E4BF5A9DE6CC}" sibTransId="{A726B39E-96DD-40C2-8F33-021FFA9B597C}"/>
    <dgm:cxn modelId="{DAC91FAD-A25C-4075-9DC5-40F48576E5B9}" type="presOf" srcId="{06D52B5A-C9E2-41E8-AE09-EDD776C6A8D8}" destId="{398EDC74-8C14-4049-A834-0B8DB547065F}" srcOrd="0" destOrd="0" presId="urn:microsoft.com/office/officeart/2005/8/layout/target2"/>
    <dgm:cxn modelId="{F709F60E-EF7A-4B36-8496-54814C64B650}" type="presOf" srcId="{AEE96305-EE48-44DB-B9BA-295A84122C04}" destId="{439D7E43-C77E-4128-8040-0FC14E6DEAB6}" srcOrd="0" destOrd="0" presId="urn:microsoft.com/office/officeart/2005/8/layout/target2"/>
    <dgm:cxn modelId="{B2263680-7647-4FF8-9AD7-0FC6236025A1}" srcId="{11A2E063-A162-471D-A254-551D86E000D4}" destId="{E88C8B5C-17A1-455C-8E9F-F3708130C7AA}" srcOrd="2" destOrd="0" parTransId="{5A392D87-5184-49D2-BBE7-98F686A9BACB}" sibTransId="{C893F1C6-1488-4BA3-8F06-E06C0F60147A}"/>
    <dgm:cxn modelId="{FD4E10ED-C39C-4575-845A-4AC05221ACEE}" srcId="{E88C8B5C-17A1-455C-8E9F-F3708130C7AA}" destId="{EF02EF57-02F2-47A1-8571-F9812295390B}" srcOrd="0" destOrd="0" parTransId="{DF50D5E2-E431-495D-96F7-1C9E23B2DB47}" sibTransId="{7C273D79-4C7B-4C54-88D7-32BAAD8903BD}"/>
    <dgm:cxn modelId="{AC40389C-3F28-4EBD-9440-EAE3DC1208DE}" srcId="{FA7B90A1-94BF-413F-8319-D73109E8C121}" destId="{AEE96305-EE48-44DB-B9BA-295A84122C04}" srcOrd="0" destOrd="0" parTransId="{BC33C5E7-F9E3-444B-9E90-AF109CEBBB69}" sibTransId="{7A2C65F4-8471-4A26-B947-DAEADBCC9FF8}"/>
    <dgm:cxn modelId="{6E33D774-0302-4435-BCC0-B31D4DBCDB0B}" type="presOf" srcId="{FA7B90A1-94BF-413F-8319-D73109E8C121}" destId="{938E9AE5-9B7F-4FDF-868D-A2A7DB342536}" srcOrd="0" destOrd="0" presId="urn:microsoft.com/office/officeart/2005/8/layout/target2"/>
    <dgm:cxn modelId="{EECCAFE9-9045-453E-912D-0AD70DC1F411}" type="presOf" srcId="{11A2E063-A162-471D-A254-551D86E000D4}" destId="{E104E90A-F655-4CD4-A26B-BB36FAE92B50}" srcOrd="0" destOrd="0" presId="urn:microsoft.com/office/officeart/2005/8/layout/target2"/>
    <dgm:cxn modelId="{5DD972C9-9A00-4A5B-BD2D-6663053320A9}" type="presParOf" srcId="{E104E90A-F655-4CD4-A26B-BB36FAE92B50}" destId="{28449A53-0DDE-40FD-8BAD-1713C135BD71}" srcOrd="0" destOrd="0" presId="urn:microsoft.com/office/officeart/2005/8/layout/target2"/>
    <dgm:cxn modelId="{F6049FC7-4477-414E-A350-39671E33001D}" type="presParOf" srcId="{28449A53-0DDE-40FD-8BAD-1713C135BD71}" destId="{6700839B-EF45-41D3-B258-2FA5919832EE}" srcOrd="0" destOrd="0" presId="urn:microsoft.com/office/officeart/2005/8/layout/target2"/>
    <dgm:cxn modelId="{F27133A7-0491-4B72-AB83-8BBCB41A9D86}" type="presParOf" srcId="{28449A53-0DDE-40FD-8BAD-1713C135BD71}" destId="{5B436A34-6E89-422A-8E90-ED0727F70069}" srcOrd="1" destOrd="0" presId="urn:microsoft.com/office/officeart/2005/8/layout/target2"/>
    <dgm:cxn modelId="{F92EC866-268E-43FA-8951-552C69811853}" type="presParOf" srcId="{5B436A34-6E89-422A-8E90-ED0727F70069}" destId="{398EDC74-8C14-4049-A834-0B8DB547065F}" srcOrd="0" destOrd="0" presId="urn:microsoft.com/office/officeart/2005/8/layout/target2"/>
    <dgm:cxn modelId="{0026D59D-3157-4422-8802-E33736CE07C1}" type="presParOf" srcId="{5B436A34-6E89-422A-8E90-ED0727F70069}" destId="{12181F68-B0EE-4AB7-83A8-819C8F5F1218}" srcOrd="1" destOrd="0" presId="urn:microsoft.com/office/officeart/2005/8/layout/target2"/>
    <dgm:cxn modelId="{9F46A73F-7C8D-44A2-951F-21EC14338B82}" type="presParOf" srcId="{5B436A34-6E89-422A-8E90-ED0727F70069}" destId="{8227DD52-5834-4E24-A7D9-385F1CF76A82}" srcOrd="2" destOrd="0" presId="urn:microsoft.com/office/officeart/2005/8/layout/target2"/>
    <dgm:cxn modelId="{2CEC7F9B-8C67-4710-9938-8F4E3AD89379}" type="presParOf" srcId="{5B436A34-6E89-422A-8E90-ED0727F70069}" destId="{2D5028C7-2BA9-490F-A9E4-EBE05F047988}" srcOrd="3" destOrd="0" presId="urn:microsoft.com/office/officeart/2005/8/layout/target2"/>
    <dgm:cxn modelId="{CCC37C98-051A-44D8-8293-5F29B1D5222D}" type="presParOf" srcId="{5B436A34-6E89-422A-8E90-ED0727F70069}" destId="{4153E551-6093-4BF5-AEF9-B652129A4253}" srcOrd="4" destOrd="0" presId="urn:microsoft.com/office/officeart/2005/8/layout/target2"/>
    <dgm:cxn modelId="{C5D7AA95-EF5A-4280-BE9C-A11B7E5F381C}" type="presParOf" srcId="{E104E90A-F655-4CD4-A26B-BB36FAE92B50}" destId="{24568228-1810-4AAB-826E-F19290F04D14}" srcOrd="1" destOrd="0" presId="urn:microsoft.com/office/officeart/2005/8/layout/target2"/>
    <dgm:cxn modelId="{DC6C5F0F-7D39-40D9-802F-A008151C473E}" type="presParOf" srcId="{24568228-1810-4AAB-826E-F19290F04D14}" destId="{938E9AE5-9B7F-4FDF-868D-A2A7DB342536}" srcOrd="0" destOrd="0" presId="urn:microsoft.com/office/officeart/2005/8/layout/target2"/>
    <dgm:cxn modelId="{ABD69361-6BE3-4B67-99C4-C1D28FE9FBC2}" type="presParOf" srcId="{24568228-1810-4AAB-826E-F19290F04D14}" destId="{052DE839-2C62-417A-AF96-7488616490D5}" srcOrd="1" destOrd="0" presId="urn:microsoft.com/office/officeart/2005/8/layout/target2"/>
    <dgm:cxn modelId="{CA5C4364-7478-4849-BD6E-BB89EE33C52C}" type="presParOf" srcId="{052DE839-2C62-417A-AF96-7488616490D5}" destId="{439D7E43-C77E-4128-8040-0FC14E6DEAB6}" srcOrd="0" destOrd="0" presId="urn:microsoft.com/office/officeart/2005/8/layout/target2"/>
    <dgm:cxn modelId="{BC294F02-E0E7-438D-8D25-843460C4C042}" type="presParOf" srcId="{E104E90A-F655-4CD4-A26B-BB36FAE92B50}" destId="{79B5B538-B0A6-4090-B3B3-CB580179D537}" srcOrd="2" destOrd="0" presId="urn:microsoft.com/office/officeart/2005/8/layout/target2"/>
    <dgm:cxn modelId="{34D60D82-9BAB-4687-A236-FEEAC49C3C0D}" type="presParOf" srcId="{79B5B538-B0A6-4090-B3B3-CB580179D537}" destId="{B37B3C91-563C-47B6-AD3F-E5BDD9DF75FA}" srcOrd="0" destOrd="0" presId="urn:microsoft.com/office/officeart/2005/8/layout/target2"/>
    <dgm:cxn modelId="{FA12BA83-9A1C-4F88-B62F-6C5A480BDDE9}" type="presParOf" srcId="{79B5B538-B0A6-4090-B3B3-CB580179D537}" destId="{6E1972B2-1C69-41C7-92B3-4AE784843CDC}" srcOrd="1" destOrd="0" presId="urn:microsoft.com/office/officeart/2005/8/layout/target2"/>
    <dgm:cxn modelId="{10884BCA-08CE-4016-BCAB-836B5B9847EA}" type="presParOf" srcId="{6E1972B2-1C69-41C7-92B3-4AE784843CDC}" destId="{8B8C64DD-CBA6-4265-BFF1-6CFA8649FD3E}" srcOrd="0" destOrd="0" presId="urn:microsoft.com/office/officeart/2005/8/layout/targe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1C69CC-226E-4678-868A-D945987CF5C4}">
      <dsp:nvSpPr>
        <dsp:cNvPr id="0" name=""/>
        <dsp:cNvSpPr/>
      </dsp:nvSpPr>
      <dsp:spPr>
        <a:xfrm>
          <a:off x="0" y="0"/>
          <a:ext cx="8801104" cy="1585916"/>
        </a:xfrm>
        <a:prstGeom prst="rect">
          <a:avLst/>
        </a:prstGeom>
        <a:solidFill>
          <a:schemeClr val="accent4">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EC" sz="4400" kern="1200" dirty="0" smtClean="0"/>
            <a:t>Código Orgánico de Planificación y Finanzas Públicas</a:t>
          </a:r>
          <a:endParaRPr lang="es-EC" sz="4400" kern="1200" dirty="0"/>
        </a:p>
      </dsp:txBody>
      <dsp:txXfrm>
        <a:off x="0" y="0"/>
        <a:ext cx="8801104" cy="1585916"/>
      </dsp:txXfrm>
    </dsp:sp>
    <dsp:sp modelId="{852D0D49-7C4D-4ECE-B033-551BFB96E18A}">
      <dsp:nvSpPr>
        <dsp:cNvPr id="0" name=""/>
        <dsp:cNvSpPr/>
      </dsp:nvSpPr>
      <dsp:spPr>
        <a:xfrm>
          <a:off x="4297" y="1585916"/>
          <a:ext cx="2930836" cy="333042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Art. 4. “Se someterán a este Código todas las entidades, instituciones y organismos comprendidos en los artículos 225, 297 y 315 de la Constitución de la República”</a:t>
          </a:r>
          <a:endParaRPr lang="es-EC" sz="1700" kern="1200" dirty="0"/>
        </a:p>
      </dsp:txBody>
      <dsp:txXfrm>
        <a:off x="4297" y="1585916"/>
        <a:ext cx="2930836" cy="3330424"/>
      </dsp:txXfrm>
    </dsp:sp>
    <dsp:sp modelId="{AB2E27CF-332C-421F-90C6-FE75333570E6}">
      <dsp:nvSpPr>
        <dsp:cNvPr id="0" name=""/>
        <dsp:cNvSpPr/>
      </dsp:nvSpPr>
      <dsp:spPr>
        <a:xfrm>
          <a:off x="2935133" y="1585916"/>
          <a:ext cx="2930836" cy="333042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Art. 5.1. La programación, formulación, aprobación, asignación, ejecución, seguimiento y evaluación del Presupuesto General del Estado, los demás presupuestos de las entidades públicas y todos los recursos públicos, se sujetarán a los lineamientos de la planificación del desarrollo de todos los niveles de gobierno…” </a:t>
          </a:r>
          <a:endParaRPr lang="es-EC" sz="1700" kern="1200" dirty="0"/>
        </a:p>
      </dsp:txBody>
      <dsp:txXfrm>
        <a:off x="2935133" y="1585916"/>
        <a:ext cx="2930836" cy="3330424"/>
      </dsp:txXfrm>
    </dsp:sp>
    <dsp:sp modelId="{96477280-FE0C-47BD-93BD-5032800887B6}">
      <dsp:nvSpPr>
        <dsp:cNvPr id="0" name=""/>
        <dsp:cNvSpPr/>
      </dsp:nvSpPr>
      <dsp:spPr>
        <a:xfrm>
          <a:off x="5865970" y="1585916"/>
          <a:ext cx="2930836" cy="333042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Art. 5.3. “Las entidades rectoras de la planificación del desarrollo y de las finanzas públicas, y todas las entidades que forman parte de los sistemas de planificación y finanzas públicas, tienen el deber de coordinar acciones para el efectivo cumplimiento de sus fines”. </a:t>
          </a:r>
          <a:endParaRPr lang="es-EC" sz="1700" kern="1200" dirty="0"/>
        </a:p>
      </dsp:txBody>
      <dsp:txXfrm>
        <a:off x="5865970" y="1585916"/>
        <a:ext cx="2930836" cy="3330424"/>
      </dsp:txXfrm>
    </dsp:sp>
    <dsp:sp modelId="{F0BB9FC5-770B-4C62-8F05-4E9D61C23CC2}">
      <dsp:nvSpPr>
        <dsp:cNvPr id="0" name=""/>
        <dsp:cNvSpPr/>
      </dsp:nvSpPr>
      <dsp:spPr>
        <a:xfrm>
          <a:off x="0" y="4916340"/>
          <a:ext cx="8801104" cy="370047"/>
        </a:xfrm>
        <a:prstGeom prst="rect">
          <a:avLst/>
        </a:prstGeom>
        <a:solidFill>
          <a:schemeClr val="accent4">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1C69CC-226E-4678-868A-D945987CF5C4}">
      <dsp:nvSpPr>
        <dsp:cNvPr id="0" name=""/>
        <dsp:cNvSpPr/>
      </dsp:nvSpPr>
      <dsp:spPr>
        <a:xfrm>
          <a:off x="0" y="0"/>
          <a:ext cx="8715436" cy="1628779"/>
        </a:xfrm>
        <a:prstGeom prst="rect">
          <a:avLst/>
        </a:prstGeom>
        <a:solidFill>
          <a:schemeClr val="accent4">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s-EC" sz="4500" kern="1200" dirty="0" smtClean="0"/>
            <a:t>Código Orgánico de Planificación y Finanzas Públicas</a:t>
          </a:r>
          <a:endParaRPr lang="es-EC" sz="4500" kern="1200" dirty="0"/>
        </a:p>
      </dsp:txBody>
      <dsp:txXfrm>
        <a:off x="0" y="0"/>
        <a:ext cx="8715436" cy="1628779"/>
      </dsp:txXfrm>
    </dsp:sp>
    <dsp:sp modelId="{852D0D49-7C4D-4ECE-B033-551BFB96E18A}">
      <dsp:nvSpPr>
        <dsp:cNvPr id="0" name=""/>
        <dsp:cNvSpPr/>
      </dsp:nvSpPr>
      <dsp:spPr>
        <a:xfrm>
          <a:off x="4255" y="1628779"/>
          <a:ext cx="2902308" cy="3420436"/>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Art. 11. “La función ejecutiva formulará y ejecutará la planificación nacional y sectorial con enfoque territorial y de manera desconcentrada”. Para el efecto, … y conformarán espacios de coordinación de la función ejecutiva en los niveles regional, provincial, municipal y distrital.  </a:t>
          </a:r>
          <a:endParaRPr lang="es-EC" sz="1500" kern="1200" dirty="0"/>
        </a:p>
      </dsp:txBody>
      <dsp:txXfrm>
        <a:off x="4255" y="1628779"/>
        <a:ext cx="2902308" cy="3420436"/>
      </dsp:txXfrm>
    </dsp:sp>
    <dsp:sp modelId="{AB2E27CF-332C-421F-90C6-FE75333570E6}">
      <dsp:nvSpPr>
        <dsp:cNvPr id="0" name=""/>
        <dsp:cNvSpPr/>
      </dsp:nvSpPr>
      <dsp:spPr>
        <a:xfrm>
          <a:off x="2906563" y="1628779"/>
          <a:ext cx="2902308" cy="3420436"/>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Art. 17. “La Secretaría Nacional de Planificación y Desarrollo elaborará los instrumentos metodológicos para la formulación, monitoreo y evaluación de las políticas públicas nacionales y sectoriales”</a:t>
          </a:r>
          <a:endParaRPr lang="es-EC" sz="1500" kern="1200" dirty="0"/>
        </a:p>
      </dsp:txBody>
      <dsp:txXfrm>
        <a:off x="2906563" y="1628779"/>
        <a:ext cx="2902308" cy="3420436"/>
      </dsp:txXfrm>
    </dsp:sp>
    <dsp:sp modelId="{96477280-FE0C-47BD-93BD-5032800887B6}">
      <dsp:nvSpPr>
        <dsp:cNvPr id="0" name=""/>
        <dsp:cNvSpPr/>
      </dsp:nvSpPr>
      <dsp:spPr>
        <a:xfrm>
          <a:off x="5808872" y="1628779"/>
          <a:ext cx="2902308" cy="3420436"/>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Art. 54</a:t>
          </a:r>
          <a:r>
            <a:rPr lang="es-MX" sz="1500" kern="1200" dirty="0" smtClean="0"/>
            <a:t>.- </a:t>
          </a:r>
          <a:r>
            <a:rPr lang="es-MX" sz="1500" b="1" kern="1200" dirty="0" smtClean="0"/>
            <a:t>Planes Institucionales</a:t>
          </a:r>
          <a:r>
            <a:rPr lang="es-MX" sz="1500" kern="1200" dirty="0" smtClean="0"/>
            <a:t>: Las </a:t>
          </a:r>
          <a:r>
            <a:rPr lang="es-MX" sz="1500" kern="1200" dirty="0" smtClean="0"/>
            <a:t>instituciones sujetas al ámbito del Código Orgánico de Planificación y Finanzas Públicas, excluyendo los Gobiernos Autónomos  Descentralizados, reportarán a la Secretaría Nacional de Planificación y Desarrollo sus instrumentos de planificación institucionales, para verificar que las propuestas de acciones, programas y proyectos correspondan a las competencias institucionales y los objetivos del Plan Nacional de Desarrollo</a:t>
          </a:r>
          <a:endParaRPr lang="es-EC" sz="1500" kern="1200" dirty="0"/>
        </a:p>
      </dsp:txBody>
      <dsp:txXfrm>
        <a:off x="5808872" y="1628779"/>
        <a:ext cx="2902308" cy="3420436"/>
      </dsp:txXfrm>
    </dsp:sp>
    <dsp:sp modelId="{F0BB9FC5-770B-4C62-8F05-4E9D61C23CC2}">
      <dsp:nvSpPr>
        <dsp:cNvPr id="0" name=""/>
        <dsp:cNvSpPr/>
      </dsp:nvSpPr>
      <dsp:spPr>
        <a:xfrm>
          <a:off x="0" y="5049215"/>
          <a:ext cx="8715436" cy="380048"/>
        </a:xfrm>
        <a:prstGeom prst="rect">
          <a:avLst/>
        </a:prstGeom>
        <a:solidFill>
          <a:schemeClr val="accent4">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37664C-5120-48D9-AE1F-AE2688849190}">
      <dsp:nvSpPr>
        <dsp:cNvPr id="0" name=""/>
        <dsp:cNvSpPr/>
      </dsp:nvSpPr>
      <dsp:spPr>
        <a:xfrm rot="5400000">
          <a:off x="-95452" y="163901"/>
          <a:ext cx="1092673" cy="764871"/>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C" sz="2100" kern="1200" dirty="0" smtClean="0"/>
            <a:t>1</a:t>
          </a:r>
          <a:endParaRPr lang="es-EC" sz="2100" kern="1200" dirty="0"/>
        </a:p>
      </dsp:txBody>
      <dsp:txXfrm rot="-5400000">
        <a:off x="68450" y="382436"/>
        <a:ext cx="764871" cy="327802"/>
      </dsp:txXfrm>
    </dsp:sp>
    <dsp:sp modelId="{2829D204-28BE-4962-AB81-9D97D4915050}">
      <dsp:nvSpPr>
        <dsp:cNvPr id="0" name=""/>
        <dsp:cNvSpPr/>
      </dsp:nvSpPr>
      <dsp:spPr>
        <a:xfrm rot="5400000">
          <a:off x="3849249" y="-3084378"/>
          <a:ext cx="710237" cy="6878994"/>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C" sz="1100" kern="1200" dirty="0" smtClean="0"/>
            <a:t>El presente ejercicio práctico muestra información registrada en el </a:t>
          </a:r>
          <a:r>
            <a:rPr lang="es-EC" sz="1100" kern="1200" dirty="0" err="1" smtClean="0"/>
            <a:t>SIPeIP</a:t>
          </a:r>
          <a:r>
            <a:rPr lang="es-EC" sz="1100" kern="1200" dirty="0" smtClean="0"/>
            <a:t> por el Ministerio de Electricidad y Energía Renovable (MEER), Ministerio de Justicia Derechos Humanos y Cultos  (MJDHC) y Ministerio de Salud Pública (MSP), pertenecientes a los Consejos Sectoriales de Sectores Estratégicos, Seguridad  Interna y Externa y Desarrollo Social, respectivamente.</a:t>
          </a:r>
          <a:endParaRPr lang="es-EC" sz="1100" kern="1200" dirty="0"/>
        </a:p>
      </dsp:txBody>
      <dsp:txXfrm rot="-5400000">
        <a:off x="764871" y="34671"/>
        <a:ext cx="6844323" cy="640895"/>
      </dsp:txXfrm>
    </dsp:sp>
    <dsp:sp modelId="{7470AF7E-12B9-48D5-9F67-0E4E5D4D472C}">
      <dsp:nvSpPr>
        <dsp:cNvPr id="0" name=""/>
        <dsp:cNvSpPr/>
      </dsp:nvSpPr>
      <dsp:spPr>
        <a:xfrm rot="5400000">
          <a:off x="-163901" y="1142269"/>
          <a:ext cx="1092673" cy="764871"/>
        </a:xfrm>
        <a:prstGeom prst="chevron">
          <a:avLst/>
        </a:prstGeom>
        <a:solidFill>
          <a:schemeClr val="accent2">
            <a:hueOff val="1170380"/>
            <a:satOff val="-1460"/>
            <a:lumOff val="343"/>
            <a:alphaOff val="0"/>
          </a:schemeClr>
        </a:solidFill>
        <a:ln w="25400" cap="flat" cmpd="sng" algn="ctr">
          <a:solidFill>
            <a:schemeClr val="accent2">
              <a:hueOff val="1170380"/>
              <a:satOff val="-1460"/>
              <a:lumOff val="3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C" sz="2100" kern="1200" dirty="0" smtClean="0"/>
            <a:t>2</a:t>
          </a:r>
          <a:endParaRPr lang="es-EC" sz="2100" kern="1200" dirty="0"/>
        </a:p>
      </dsp:txBody>
      <dsp:txXfrm rot="-5400000">
        <a:off x="1" y="1360804"/>
        <a:ext cx="764871" cy="327802"/>
      </dsp:txXfrm>
    </dsp:sp>
    <dsp:sp modelId="{751052E9-07D3-4304-9F1B-8DA0934EE038}">
      <dsp:nvSpPr>
        <dsp:cNvPr id="0" name=""/>
        <dsp:cNvSpPr/>
      </dsp:nvSpPr>
      <dsp:spPr>
        <a:xfrm rot="5400000">
          <a:off x="3849249" y="-2106009"/>
          <a:ext cx="710237" cy="6878994"/>
        </a:xfrm>
        <a:prstGeom prst="round2SameRect">
          <a:avLst/>
        </a:prstGeom>
        <a:solidFill>
          <a:schemeClr val="lt1">
            <a:alpha val="90000"/>
            <a:hueOff val="0"/>
            <a:satOff val="0"/>
            <a:lumOff val="0"/>
            <a:alphaOff val="0"/>
          </a:schemeClr>
        </a:solidFill>
        <a:ln w="25400" cap="flat" cmpd="sng" algn="ctr">
          <a:solidFill>
            <a:schemeClr val="accent2">
              <a:hueOff val="1170380"/>
              <a:satOff val="-1460"/>
              <a:lumOff val="34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C" sz="1100" kern="1200" dirty="0" smtClean="0"/>
            <a:t>La información presentada corresponde a la registrada en el proceso de proforma 2013</a:t>
          </a:r>
          <a:endParaRPr lang="es-EC" sz="1100" kern="1200" dirty="0"/>
        </a:p>
      </dsp:txBody>
      <dsp:txXfrm rot="-5400000">
        <a:off x="764871" y="1013040"/>
        <a:ext cx="6844323" cy="640895"/>
      </dsp:txXfrm>
    </dsp:sp>
    <dsp:sp modelId="{765769CC-08F8-4541-88CB-8614148E7287}">
      <dsp:nvSpPr>
        <dsp:cNvPr id="0" name=""/>
        <dsp:cNvSpPr/>
      </dsp:nvSpPr>
      <dsp:spPr>
        <a:xfrm rot="5400000">
          <a:off x="-163901" y="2117894"/>
          <a:ext cx="1092673" cy="764871"/>
        </a:xfrm>
        <a:prstGeom prst="chevron">
          <a:avLst/>
        </a:prstGeom>
        <a:solidFill>
          <a:schemeClr val="accent2">
            <a:hueOff val="2340759"/>
            <a:satOff val="-2919"/>
            <a:lumOff val="686"/>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C" sz="2100" kern="1200" dirty="0" smtClean="0"/>
            <a:t>3</a:t>
          </a:r>
          <a:endParaRPr lang="es-EC" sz="2100" kern="1200" dirty="0"/>
        </a:p>
      </dsp:txBody>
      <dsp:txXfrm rot="-5400000">
        <a:off x="1" y="2336429"/>
        <a:ext cx="764871" cy="327802"/>
      </dsp:txXfrm>
    </dsp:sp>
    <dsp:sp modelId="{78CD73A4-2768-4CD9-9EFC-5B50F3322CDE}">
      <dsp:nvSpPr>
        <dsp:cNvPr id="0" name=""/>
        <dsp:cNvSpPr/>
      </dsp:nvSpPr>
      <dsp:spPr>
        <a:xfrm rot="5400000">
          <a:off x="3849249" y="-1130385"/>
          <a:ext cx="710237" cy="6878994"/>
        </a:xfrm>
        <a:prstGeom prst="round2Same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C" sz="1100" kern="1200" dirty="0" smtClean="0"/>
            <a:t>La información fue validada a través del </a:t>
          </a:r>
          <a:r>
            <a:rPr lang="es-EC" sz="1100" kern="1200" dirty="0" err="1" smtClean="0"/>
            <a:t>SIPeIP</a:t>
          </a:r>
          <a:r>
            <a:rPr lang="es-EC" sz="1100" kern="1200" dirty="0" smtClean="0"/>
            <a:t> – Módulo de Planificación, por parte de los ministerios coordinadores correspondientes y de la Secretaría Nacional de Planificación y Desarrollo – SENPLADES</a:t>
          </a:r>
          <a:endParaRPr lang="es-EC" sz="1100" kern="1200" dirty="0"/>
        </a:p>
      </dsp:txBody>
      <dsp:txXfrm rot="-5400000">
        <a:off x="764871" y="1988664"/>
        <a:ext cx="6844323" cy="640895"/>
      </dsp:txXfrm>
    </dsp:sp>
    <dsp:sp modelId="{1DB01962-3AFE-46B2-8367-EF1647819EC6}">
      <dsp:nvSpPr>
        <dsp:cNvPr id="0" name=""/>
        <dsp:cNvSpPr/>
      </dsp:nvSpPr>
      <dsp:spPr>
        <a:xfrm rot="5400000">
          <a:off x="-163901" y="3093518"/>
          <a:ext cx="1092673" cy="764871"/>
        </a:xfrm>
        <a:prstGeom prst="chevron">
          <a:avLst/>
        </a:prstGeom>
        <a:solidFill>
          <a:schemeClr val="accent2">
            <a:hueOff val="3511139"/>
            <a:satOff val="-4379"/>
            <a:lumOff val="1030"/>
            <a:alphaOff val="0"/>
          </a:schemeClr>
        </a:solidFill>
        <a:ln w="25400" cap="flat" cmpd="sng" algn="ctr">
          <a:solidFill>
            <a:schemeClr val="accent2">
              <a:hueOff val="3511139"/>
              <a:satOff val="-4379"/>
              <a:lumOff val="103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C" sz="2100" kern="1200" dirty="0" smtClean="0"/>
            <a:t>4</a:t>
          </a:r>
          <a:endParaRPr lang="es-EC" sz="2100" kern="1200" dirty="0"/>
        </a:p>
      </dsp:txBody>
      <dsp:txXfrm rot="-5400000">
        <a:off x="1" y="3312053"/>
        <a:ext cx="764871" cy="327802"/>
      </dsp:txXfrm>
    </dsp:sp>
    <dsp:sp modelId="{B2979D9A-B519-44DB-9B23-5EAB55E0D1D3}">
      <dsp:nvSpPr>
        <dsp:cNvPr id="0" name=""/>
        <dsp:cNvSpPr/>
      </dsp:nvSpPr>
      <dsp:spPr>
        <a:xfrm rot="5400000">
          <a:off x="3849249" y="-154760"/>
          <a:ext cx="710237" cy="6878994"/>
        </a:xfrm>
        <a:prstGeom prst="round2SameRect">
          <a:avLst/>
        </a:prstGeom>
        <a:solidFill>
          <a:schemeClr val="lt1">
            <a:alpha val="90000"/>
            <a:hueOff val="0"/>
            <a:satOff val="0"/>
            <a:lumOff val="0"/>
            <a:alphaOff val="0"/>
          </a:schemeClr>
        </a:solidFill>
        <a:ln w="25400" cap="flat" cmpd="sng" algn="ctr">
          <a:solidFill>
            <a:schemeClr val="accent2">
              <a:hueOff val="3511139"/>
              <a:satOff val="-4379"/>
              <a:lumOff val="10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C" sz="1100" kern="1200" dirty="0" smtClean="0"/>
            <a:t>Los montos presupuestarios de inversión corresponden al codificado tomado de la réplica del MF con corte 14 de febrero de 2013 </a:t>
          </a:r>
          <a:endParaRPr lang="es-EC" sz="1100" kern="1200" dirty="0"/>
        </a:p>
      </dsp:txBody>
      <dsp:txXfrm rot="-5400000">
        <a:off x="764871" y="2964289"/>
        <a:ext cx="6844323" cy="640895"/>
      </dsp:txXfrm>
    </dsp:sp>
    <dsp:sp modelId="{532FEC91-8904-4D1F-B9B9-FF121CB985FE}">
      <dsp:nvSpPr>
        <dsp:cNvPr id="0" name=""/>
        <dsp:cNvSpPr/>
      </dsp:nvSpPr>
      <dsp:spPr>
        <a:xfrm rot="5400000">
          <a:off x="-163901" y="4069142"/>
          <a:ext cx="1092673" cy="764871"/>
        </a:xfrm>
        <a:prstGeom prst="chevron">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C" sz="2100" kern="1200" dirty="0" smtClean="0"/>
            <a:t>5</a:t>
          </a:r>
          <a:endParaRPr lang="es-EC" sz="2100" kern="1200" dirty="0"/>
        </a:p>
      </dsp:txBody>
      <dsp:txXfrm rot="-5400000">
        <a:off x="1" y="4287677"/>
        <a:ext cx="764871" cy="327802"/>
      </dsp:txXfrm>
    </dsp:sp>
    <dsp:sp modelId="{8CEF4305-1550-40CC-A6E5-9E8859A2EA7F}">
      <dsp:nvSpPr>
        <dsp:cNvPr id="0" name=""/>
        <dsp:cNvSpPr/>
      </dsp:nvSpPr>
      <dsp:spPr>
        <a:xfrm rot="5400000">
          <a:off x="3849249" y="820863"/>
          <a:ext cx="710237" cy="6878994"/>
        </a:xfrm>
        <a:prstGeom prst="round2Same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s-EC" sz="1100" kern="1200" dirty="0" smtClean="0"/>
            <a:t>La información  referente a la programación  y desglose de metas y  presupuesto 2013 (refleja la vinculación planificación presupuesto) SENPLADES solicitará al sector público a partir del 13 de mayo del presente año a través del </a:t>
          </a:r>
          <a:r>
            <a:rPr lang="es-EC" sz="1100" kern="1200" dirty="0" err="1" smtClean="0"/>
            <a:t>SIPeIP</a:t>
          </a:r>
          <a:r>
            <a:rPr lang="es-EC" sz="1100" kern="1200" dirty="0" smtClean="0"/>
            <a:t> – sub-módulo de la PAPP </a:t>
          </a:r>
          <a:endParaRPr lang="es-EC" sz="1100" kern="1200" dirty="0"/>
        </a:p>
      </dsp:txBody>
      <dsp:txXfrm rot="-5400000">
        <a:off x="764871" y="3939913"/>
        <a:ext cx="6844323" cy="6408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1C4E35-34CD-4604-9A64-6D0513B3F3BC}">
      <dsp:nvSpPr>
        <dsp:cNvPr id="0" name=""/>
        <dsp:cNvSpPr/>
      </dsp:nvSpPr>
      <dsp:spPr>
        <a:xfrm>
          <a:off x="0" y="1042837"/>
          <a:ext cx="8572559" cy="5357849"/>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061A46-BD9C-492C-9014-C99E96EA584D}">
      <dsp:nvSpPr>
        <dsp:cNvPr id="0" name=""/>
        <dsp:cNvSpPr/>
      </dsp:nvSpPr>
      <dsp:spPr>
        <a:xfrm>
          <a:off x="1088715" y="4649528"/>
          <a:ext cx="222886" cy="22288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32CCD7-2F90-43E9-B027-8FE0B4D089C1}">
      <dsp:nvSpPr>
        <dsp:cNvPr id="0" name=""/>
        <dsp:cNvSpPr/>
      </dsp:nvSpPr>
      <dsp:spPr>
        <a:xfrm>
          <a:off x="1200158" y="4760971"/>
          <a:ext cx="1997406" cy="15484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03" tIns="0" rIns="0" bIns="0" numCol="1" spcCol="1270" anchor="t" anchorCtr="0">
          <a:noAutofit/>
        </a:bodyPr>
        <a:lstStyle/>
        <a:p>
          <a:pPr lvl="0" algn="l" defTabSz="444500">
            <a:lnSpc>
              <a:spcPct val="90000"/>
            </a:lnSpc>
            <a:spcBef>
              <a:spcPct val="0"/>
            </a:spcBef>
            <a:spcAft>
              <a:spcPct val="35000"/>
            </a:spcAft>
          </a:pPr>
          <a:r>
            <a:rPr lang="es-EC" sz="1000" b="1" kern="1200" dirty="0" smtClean="0"/>
            <a:t>FUNCIÓN: </a:t>
          </a:r>
          <a:r>
            <a:rPr lang="es-EC" sz="1000" kern="1200" dirty="0" smtClean="0"/>
            <a:t>Satisfacer la demanda energética del país en el largo plazo,  asegurando el acceso de toda la población al servicio básico de electricidad, a un precio asequible y en forma amigable con el medio ambiente. </a:t>
          </a:r>
          <a:endParaRPr lang="es-EC" sz="1000" kern="1200" dirty="0"/>
        </a:p>
      </dsp:txBody>
      <dsp:txXfrm>
        <a:off x="1200158" y="4760971"/>
        <a:ext cx="1997406" cy="1548418"/>
      </dsp:txXfrm>
    </dsp:sp>
    <dsp:sp modelId="{36B45D74-2B2A-44E9-BE36-F25CFDEDBF37}">
      <dsp:nvSpPr>
        <dsp:cNvPr id="0" name=""/>
        <dsp:cNvSpPr/>
      </dsp:nvSpPr>
      <dsp:spPr>
        <a:xfrm>
          <a:off x="3056117" y="3193264"/>
          <a:ext cx="402910" cy="40291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B1B038-B8A1-466D-A9BD-9D3D605C7ACD}">
      <dsp:nvSpPr>
        <dsp:cNvPr id="0" name=""/>
        <dsp:cNvSpPr/>
      </dsp:nvSpPr>
      <dsp:spPr>
        <a:xfrm>
          <a:off x="3257572" y="3394719"/>
          <a:ext cx="2057414" cy="2914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494" tIns="0" rIns="0" bIns="0" numCol="1" spcCol="1270" anchor="t" anchorCtr="0">
          <a:noAutofit/>
        </a:bodyPr>
        <a:lstStyle/>
        <a:p>
          <a:pPr lvl="0" algn="l" defTabSz="444500">
            <a:lnSpc>
              <a:spcPct val="90000"/>
            </a:lnSpc>
            <a:spcBef>
              <a:spcPct val="0"/>
            </a:spcBef>
            <a:spcAft>
              <a:spcPct val="35000"/>
            </a:spcAft>
          </a:pPr>
          <a:r>
            <a:rPr lang="es-EC" sz="1000" b="1" kern="1200" dirty="0" smtClean="0"/>
            <a:t>MISIÓN: </a:t>
          </a:r>
          <a:r>
            <a:rPr lang="es-EC" sz="1000" kern="1200" dirty="0" smtClean="0"/>
            <a:t>Organismo rector del sector eléctrico y de energía renovable, responsable de satisfacer las necesidades de energía eléctrica del país, mediante la formulación de normativa pertinente, planes de desarrollo y políticas sectoriales para el aprovechamiento eficiente de sus recursos, garantizando que su provisión responda a los principios de obligatoriedad, generalidad, uniformidad, eficiencia, responsabilidad, universalidad, accesibilidad, regularidad, continuidad y calidad, estableciendo mecanismos de eficiencia energética, participación social y protección del ambiente, gestionado por sus recursos humanos especializados y de alto desempeño</a:t>
          </a:r>
        </a:p>
        <a:p>
          <a:pPr lvl="0" algn="l" defTabSz="444500">
            <a:lnSpc>
              <a:spcPct val="90000"/>
            </a:lnSpc>
            <a:spcBef>
              <a:spcPct val="0"/>
            </a:spcBef>
            <a:spcAft>
              <a:spcPct val="35000"/>
            </a:spcAft>
          </a:pPr>
          <a:endParaRPr lang="es-EC" sz="1000" kern="1200" dirty="0"/>
        </a:p>
      </dsp:txBody>
      <dsp:txXfrm>
        <a:off x="3257572" y="3394719"/>
        <a:ext cx="2057414" cy="2914670"/>
      </dsp:txXfrm>
    </dsp:sp>
    <dsp:sp modelId="{489B94C3-20CF-4ADF-9E0F-39FF147839F3}">
      <dsp:nvSpPr>
        <dsp:cNvPr id="0" name=""/>
        <dsp:cNvSpPr/>
      </dsp:nvSpPr>
      <dsp:spPr>
        <a:xfrm>
          <a:off x="5422144" y="2307076"/>
          <a:ext cx="557216" cy="55721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4AD26D-7AB2-480E-BD54-C50EE1B743CA}">
      <dsp:nvSpPr>
        <dsp:cNvPr id="0" name=""/>
        <dsp:cNvSpPr/>
      </dsp:nvSpPr>
      <dsp:spPr>
        <a:xfrm>
          <a:off x="5700752" y="2585684"/>
          <a:ext cx="2057414" cy="3723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5257" tIns="0" rIns="0" bIns="0" numCol="1" spcCol="1270" anchor="t" anchorCtr="0">
          <a:noAutofit/>
        </a:bodyPr>
        <a:lstStyle/>
        <a:p>
          <a:pPr lvl="0" algn="l" defTabSz="466725">
            <a:lnSpc>
              <a:spcPct val="90000"/>
            </a:lnSpc>
            <a:spcBef>
              <a:spcPct val="0"/>
            </a:spcBef>
            <a:spcAft>
              <a:spcPct val="35000"/>
            </a:spcAft>
          </a:pPr>
          <a:r>
            <a:rPr lang="es-EC" sz="1050" b="1" kern="1200" dirty="0" smtClean="0"/>
            <a:t>VISIÓN  </a:t>
          </a:r>
          <a:r>
            <a:rPr lang="es-EC" sz="1050" kern="1200" dirty="0" smtClean="0"/>
            <a:t>Ministerio rector del sector eléctrico, que garantice la cobertura plena de un servicio de electricidad y el desarrollo de energías renovables de calidad, a través del cumplimiento de la política nacional, los planes y metas de expansión fijados; reconocido por la eficiencia, innovación y calidad en su gestión, procurando la soberanía energética, con responsabilidad social y ambiental y, el desarrollo de las competencias de su talento humano comprometido con el progreso del país.</a:t>
          </a:r>
          <a:endParaRPr lang="es-EC" sz="1050" kern="1200" dirty="0"/>
        </a:p>
      </dsp:txBody>
      <dsp:txXfrm>
        <a:off x="5700752" y="2585684"/>
        <a:ext cx="2057414" cy="372370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0839B-EF45-41D3-B258-2FA5919832EE}">
      <dsp:nvSpPr>
        <dsp:cNvPr id="0" name=""/>
        <dsp:cNvSpPr/>
      </dsp:nvSpPr>
      <dsp:spPr>
        <a:xfrm>
          <a:off x="0" y="0"/>
          <a:ext cx="8429684" cy="4278314"/>
        </a:xfrm>
        <a:prstGeom prst="roundRect">
          <a:avLst>
            <a:gd name="adj" fmla="val 8500"/>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3320447" numCol="1" spcCol="1270" anchor="t" anchorCtr="0">
          <a:noAutofit/>
        </a:bodyPr>
        <a:lstStyle/>
        <a:p>
          <a:pPr lvl="0" algn="l" defTabSz="1600200">
            <a:lnSpc>
              <a:spcPct val="90000"/>
            </a:lnSpc>
            <a:spcBef>
              <a:spcPct val="0"/>
            </a:spcBef>
            <a:spcAft>
              <a:spcPct val="35000"/>
            </a:spcAft>
          </a:pPr>
          <a:r>
            <a:rPr lang="es-EC" sz="3600" kern="1200" dirty="0" smtClean="0">
              <a:solidFill>
                <a:schemeClr val="bg1"/>
              </a:solidFill>
            </a:rPr>
            <a:t>Plan Nacional de Desarrollo (PNBV)</a:t>
          </a:r>
          <a:endParaRPr lang="es-MX" sz="3600" kern="1200" dirty="0">
            <a:solidFill>
              <a:schemeClr val="bg1"/>
            </a:solidFill>
          </a:endParaRPr>
        </a:p>
      </dsp:txBody>
      <dsp:txXfrm>
        <a:off x="106511" y="106511"/>
        <a:ext cx="8216662" cy="4065292"/>
      </dsp:txXfrm>
    </dsp:sp>
    <dsp:sp modelId="{398EDC74-8C14-4049-A834-0B8DB547065F}">
      <dsp:nvSpPr>
        <dsp:cNvPr id="0" name=""/>
        <dsp:cNvSpPr/>
      </dsp:nvSpPr>
      <dsp:spPr>
        <a:xfrm>
          <a:off x="210742" y="1069578"/>
          <a:ext cx="1264452" cy="1034294"/>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s-MX" sz="600" b="1" kern="1200" dirty="0" smtClean="0"/>
            <a:t>OBJETIVO PNBV</a:t>
          </a:r>
        </a:p>
        <a:p>
          <a:pPr lvl="0" algn="ctr" defTabSz="266700">
            <a:lnSpc>
              <a:spcPct val="90000"/>
            </a:lnSpc>
            <a:spcBef>
              <a:spcPct val="0"/>
            </a:spcBef>
            <a:spcAft>
              <a:spcPct val="35000"/>
            </a:spcAft>
          </a:pPr>
          <a:r>
            <a:rPr lang="es-EC" sz="600" b="1" kern="1200" dirty="0" smtClean="0"/>
            <a:t>4 Garantizar los derechos de la naturaleza y promover un ambiente sano y sustentable</a:t>
          </a:r>
          <a:endParaRPr lang="es-MX" sz="600" kern="1200" dirty="0"/>
        </a:p>
      </dsp:txBody>
      <dsp:txXfrm>
        <a:off x="242550" y="1101386"/>
        <a:ext cx="1200836" cy="970678"/>
      </dsp:txXfrm>
    </dsp:sp>
    <dsp:sp modelId="{8227DD52-5834-4E24-A7D9-385F1CF76A82}">
      <dsp:nvSpPr>
        <dsp:cNvPr id="0" name=""/>
        <dsp:cNvSpPr/>
      </dsp:nvSpPr>
      <dsp:spPr>
        <a:xfrm>
          <a:off x="210742" y="2143572"/>
          <a:ext cx="1264452" cy="940268"/>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1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s-EC" sz="600" b="1" kern="1200" dirty="0" smtClean="0"/>
            <a:t>Política : </a:t>
          </a:r>
        </a:p>
        <a:p>
          <a:pPr lvl="0" algn="l" defTabSz="266700">
            <a:lnSpc>
              <a:spcPct val="90000"/>
            </a:lnSpc>
            <a:spcBef>
              <a:spcPct val="0"/>
            </a:spcBef>
            <a:spcAft>
              <a:spcPct val="35000"/>
            </a:spcAft>
          </a:pPr>
          <a:r>
            <a:rPr lang="es-EC" sz="600" b="1" kern="1200" dirty="0" smtClean="0"/>
            <a:t>4.3 Diversificar la matriz energética nacional, promoviendo la eficiencia y una mayor participación de energías renovables sostenibles.</a:t>
          </a:r>
          <a:endParaRPr lang="es-MX" sz="600" kern="1200" dirty="0"/>
        </a:p>
      </dsp:txBody>
      <dsp:txXfrm>
        <a:off x="239658" y="2172488"/>
        <a:ext cx="1206620" cy="882436"/>
      </dsp:txXfrm>
    </dsp:sp>
    <dsp:sp modelId="{FA5D55C7-14DA-49BA-8B2F-9B23E3CA3272}">
      <dsp:nvSpPr>
        <dsp:cNvPr id="0" name=""/>
        <dsp:cNvSpPr/>
      </dsp:nvSpPr>
      <dsp:spPr>
        <a:xfrm>
          <a:off x="210742" y="3123540"/>
          <a:ext cx="1264452" cy="940268"/>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2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s-MX" sz="600" b="1" kern="1200" dirty="0" smtClean="0"/>
            <a:t>Meta :</a:t>
          </a:r>
        </a:p>
        <a:p>
          <a:pPr lvl="0" algn="ctr" defTabSz="266700">
            <a:lnSpc>
              <a:spcPct val="90000"/>
            </a:lnSpc>
            <a:spcBef>
              <a:spcPct val="0"/>
            </a:spcBef>
            <a:spcAft>
              <a:spcPct val="35000"/>
            </a:spcAft>
          </a:pPr>
          <a:r>
            <a:rPr lang="es-EC" sz="600" b="1" kern="1200" dirty="0" smtClean="0"/>
            <a:t>4.3.1 Aumentar en 1.091 </a:t>
          </a:r>
          <a:r>
            <a:rPr lang="es-EC" sz="600" b="1" kern="1200" dirty="0" err="1" smtClean="0"/>
            <a:t>Mw.</a:t>
          </a:r>
          <a:r>
            <a:rPr lang="es-EC" sz="600" b="1" kern="1200" dirty="0" smtClean="0"/>
            <a:t> la capacidad instalada al 2013 y 487 MW. más al 2014</a:t>
          </a:r>
        </a:p>
        <a:p>
          <a:pPr lvl="0" algn="ctr" defTabSz="266700">
            <a:lnSpc>
              <a:spcPct val="90000"/>
            </a:lnSpc>
            <a:spcBef>
              <a:spcPct val="0"/>
            </a:spcBef>
            <a:spcAft>
              <a:spcPct val="35000"/>
            </a:spcAft>
          </a:pPr>
          <a:r>
            <a:rPr lang="es-EC" sz="600" b="1" kern="1200" dirty="0" smtClean="0"/>
            <a:t>Indicador:</a:t>
          </a:r>
        </a:p>
        <a:p>
          <a:pPr lvl="0" algn="ctr" defTabSz="266700">
            <a:lnSpc>
              <a:spcPct val="90000"/>
            </a:lnSpc>
            <a:spcBef>
              <a:spcPct val="0"/>
            </a:spcBef>
            <a:spcAft>
              <a:spcPct val="35000"/>
            </a:spcAft>
          </a:pPr>
          <a:r>
            <a:rPr lang="es-EC" sz="600" b="1" kern="1200" dirty="0" smtClean="0"/>
            <a:t>Capacidad instalada (MW.) en el sistema nacional interconectado</a:t>
          </a:r>
          <a:endParaRPr lang="es-MX" sz="600" b="1" kern="1200" dirty="0"/>
        </a:p>
      </dsp:txBody>
      <dsp:txXfrm>
        <a:off x="239658" y="3152456"/>
        <a:ext cx="1206620" cy="882436"/>
      </dsp:txXfrm>
    </dsp:sp>
    <dsp:sp modelId="{938E9AE5-9B7F-4FDF-868D-A2A7DB342536}">
      <dsp:nvSpPr>
        <dsp:cNvPr id="0" name=""/>
        <dsp:cNvSpPr/>
      </dsp:nvSpPr>
      <dsp:spPr>
        <a:xfrm>
          <a:off x="1685936" y="1069578"/>
          <a:ext cx="6533005" cy="2994819"/>
        </a:xfrm>
        <a:prstGeom prst="roundRect">
          <a:avLst>
            <a:gd name="adj" fmla="val 10500"/>
          </a:avLst>
        </a:prstGeom>
        <a:gradFill rotWithShape="0">
          <a:gsLst>
            <a:gs pos="0">
              <a:schemeClr val="accent1">
                <a:alpha val="90000"/>
                <a:hueOff val="0"/>
                <a:satOff val="0"/>
                <a:lumOff val="0"/>
                <a:alphaOff val="-20000"/>
                <a:shade val="51000"/>
                <a:satMod val="130000"/>
              </a:schemeClr>
            </a:gs>
            <a:gs pos="80000">
              <a:schemeClr val="accent1">
                <a:alpha val="90000"/>
                <a:hueOff val="0"/>
                <a:satOff val="0"/>
                <a:lumOff val="0"/>
                <a:alphaOff val="-20000"/>
                <a:shade val="93000"/>
                <a:satMod val="130000"/>
              </a:schemeClr>
            </a:gs>
            <a:gs pos="100000">
              <a:schemeClr val="accent1">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901711" numCol="1" spcCol="1270" anchor="t" anchorCtr="0">
          <a:noAutofit/>
        </a:bodyPr>
        <a:lstStyle/>
        <a:p>
          <a:pPr lvl="0" algn="l" defTabSz="1600200">
            <a:lnSpc>
              <a:spcPct val="90000"/>
            </a:lnSpc>
            <a:spcBef>
              <a:spcPct val="0"/>
            </a:spcBef>
            <a:spcAft>
              <a:spcPct val="35000"/>
            </a:spcAft>
          </a:pPr>
          <a:r>
            <a:rPr lang="es-EC" sz="3600" kern="1200" dirty="0" smtClean="0">
              <a:solidFill>
                <a:schemeClr val="bg1"/>
              </a:solidFill>
            </a:rPr>
            <a:t>Agenda Sectorial</a:t>
          </a:r>
          <a:endParaRPr lang="es-MX" sz="3600" kern="1200" dirty="0">
            <a:solidFill>
              <a:schemeClr val="bg1"/>
            </a:solidFill>
          </a:endParaRPr>
        </a:p>
      </dsp:txBody>
      <dsp:txXfrm>
        <a:off x="1778037" y="1161679"/>
        <a:ext cx="6348803" cy="2810617"/>
      </dsp:txXfrm>
    </dsp:sp>
    <dsp:sp modelId="{439D7E43-C77E-4128-8040-0FC14E6DEAB6}">
      <dsp:nvSpPr>
        <dsp:cNvPr id="0" name=""/>
        <dsp:cNvSpPr/>
      </dsp:nvSpPr>
      <dsp:spPr>
        <a:xfrm>
          <a:off x="1849261" y="2117765"/>
          <a:ext cx="1306601" cy="1722021"/>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3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C" sz="1200" b="1" kern="1200" dirty="0" smtClean="0"/>
            <a:t> Incrementar la soberanía energética</a:t>
          </a:r>
          <a:endParaRPr lang="es-MX" sz="1200" kern="1200" dirty="0"/>
        </a:p>
      </dsp:txBody>
      <dsp:txXfrm>
        <a:off x="1889443" y="2157947"/>
        <a:ext cx="1226237" cy="1641657"/>
      </dsp:txXfrm>
    </dsp:sp>
    <dsp:sp modelId="{B37B3C91-563C-47B6-AD3F-E5BDD9DF75FA}">
      <dsp:nvSpPr>
        <dsp:cNvPr id="0" name=""/>
        <dsp:cNvSpPr/>
      </dsp:nvSpPr>
      <dsp:spPr>
        <a:xfrm>
          <a:off x="3329725" y="2139157"/>
          <a:ext cx="4678474" cy="1711325"/>
        </a:xfrm>
        <a:prstGeom prst="roundRect">
          <a:avLst>
            <a:gd name="adj" fmla="val 10500"/>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965948" numCol="1" spcCol="1270" anchor="t" anchorCtr="0">
          <a:noAutofit/>
        </a:bodyPr>
        <a:lstStyle/>
        <a:p>
          <a:pPr lvl="0" algn="ctr" defTabSz="1600200">
            <a:lnSpc>
              <a:spcPct val="90000"/>
            </a:lnSpc>
            <a:spcBef>
              <a:spcPct val="0"/>
            </a:spcBef>
            <a:spcAft>
              <a:spcPct val="35000"/>
            </a:spcAft>
          </a:pPr>
          <a:r>
            <a:rPr lang="es-EC" sz="3600" kern="1200" dirty="0" smtClean="0">
              <a:solidFill>
                <a:schemeClr val="bg1"/>
              </a:solidFill>
            </a:rPr>
            <a:t>OEI 1</a:t>
          </a:r>
          <a:endParaRPr lang="es-MX" sz="3600" kern="1200" dirty="0">
            <a:solidFill>
              <a:schemeClr val="bg1"/>
            </a:solidFill>
          </a:endParaRPr>
        </a:p>
      </dsp:txBody>
      <dsp:txXfrm>
        <a:off x="3382354" y="2191786"/>
        <a:ext cx="4573216" cy="1606067"/>
      </dsp:txXfrm>
    </dsp:sp>
    <dsp:sp modelId="{8B8C64DD-CBA6-4265-BFF1-6CFA8649FD3E}">
      <dsp:nvSpPr>
        <dsp:cNvPr id="0" name=""/>
        <dsp:cNvSpPr/>
      </dsp:nvSpPr>
      <dsp:spPr>
        <a:xfrm>
          <a:off x="3446687" y="2782595"/>
          <a:ext cx="4444550" cy="1023412"/>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4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t>Incrementar la oferta de generación eléctrica</a:t>
          </a:r>
          <a:endParaRPr lang="es-MX" sz="1600" kern="1200" dirty="0"/>
        </a:p>
      </dsp:txBody>
      <dsp:txXfrm>
        <a:off x="3478160" y="2814068"/>
        <a:ext cx="4381604" cy="9604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0839B-EF45-41D3-B258-2FA5919832EE}">
      <dsp:nvSpPr>
        <dsp:cNvPr id="0" name=""/>
        <dsp:cNvSpPr/>
      </dsp:nvSpPr>
      <dsp:spPr>
        <a:xfrm>
          <a:off x="0" y="0"/>
          <a:ext cx="8358246" cy="4278314"/>
        </a:xfrm>
        <a:prstGeom prst="roundRect">
          <a:avLst>
            <a:gd name="adj" fmla="val 8500"/>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3320447" numCol="1" spcCol="1270" anchor="t" anchorCtr="0">
          <a:noAutofit/>
        </a:bodyPr>
        <a:lstStyle/>
        <a:p>
          <a:pPr lvl="0" algn="l" defTabSz="1600200">
            <a:lnSpc>
              <a:spcPct val="90000"/>
            </a:lnSpc>
            <a:spcBef>
              <a:spcPct val="0"/>
            </a:spcBef>
            <a:spcAft>
              <a:spcPct val="35000"/>
            </a:spcAft>
          </a:pPr>
          <a:r>
            <a:rPr lang="es-EC" sz="3600" kern="1200" dirty="0" smtClean="0">
              <a:solidFill>
                <a:schemeClr val="bg1"/>
              </a:solidFill>
            </a:rPr>
            <a:t>Plan Nacional de Desarrollo (PNBV)</a:t>
          </a:r>
          <a:endParaRPr lang="es-MX" sz="3600" kern="1200" dirty="0">
            <a:solidFill>
              <a:schemeClr val="bg1"/>
            </a:solidFill>
          </a:endParaRPr>
        </a:p>
      </dsp:txBody>
      <dsp:txXfrm>
        <a:off x="106511" y="106511"/>
        <a:ext cx="8145224" cy="4065292"/>
      </dsp:txXfrm>
    </dsp:sp>
    <dsp:sp modelId="{398EDC74-8C14-4049-A834-0B8DB547065F}">
      <dsp:nvSpPr>
        <dsp:cNvPr id="0" name=""/>
        <dsp:cNvSpPr/>
      </dsp:nvSpPr>
      <dsp:spPr>
        <a:xfrm>
          <a:off x="208956" y="1069578"/>
          <a:ext cx="1253736" cy="1537769"/>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b="1" kern="1200" dirty="0" smtClean="0"/>
            <a:t>OBJETIVO PNBV</a:t>
          </a:r>
        </a:p>
        <a:p>
          <a:pPr lvl="0" algn="ctr" defTabSz="400050">
            <a:lnSpc>
              <a:spcPct val="90000"/>
            </a:lnSpc>
            <a:spcBef>
              <a:spcPct val="0"/>
            </a:spcBef>
            <a:spcAft>
              <a:spcPct val="35000"/>
            </a:spcAft>
          </a:pPr>
          <a:r>
            <a:rPr lang="es-EC" sz="900" b="1" kern="1200" dirty="0" smtClean="0"/>
            <a:t>4 Garantizar los derechos de la naturaleza y promover un ambiente sano y sustentable</a:t>
          </a:r>
          <a:endParaRPr lang="es-MX" sz="900" kern="1200" dirty="0"/>
        </a:p>
      </dsp:txBody>
      <dsp:txXfrm>
        <a:off x="247513" y="1108135"/>
        <a:ext cx="1176622" cy="1460655"/>
      </dsp:txXfrm>
    </dsp:sp>
    <dsp:sp modelId="{8227DD52-5834-4E24-A7D9-385F1CF76A82}">
      <dsp:nvSpPr>
        <dsp:cNvPr id="0" name=""/>
        <dsp:cNvSpPr/>
      </dsp:nvSpPr>
      <dsp:spPr>
        <a:xfrm>
          <a:off x="208956" y="2665872"/>
          <a:ext cx="1253736" cy="1397972"/>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13333"/>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EC" sz="900" b="1" kern="1200" dirty="0" smtClean="0"/>
            <a:t>Política : </a:t>
          </a:r>
        </a:p>
        <a:p>
          <a:pPr lvl="0" algn="l" defTabSz="400050">
            <a:lnSpc>
              <a:spcPct val="90000"/>
            </a:lnSpc>
            <a:spcBef>
              <a:spcPct val="0"/>
            </a:spcBef>
            <a:spcAft>
              <a:spcPct val="35000"/>
            </a:spcAft>
          </a:pPr>
          <a:r>
            <a:rPr lang="es-EC" sz="900" b="1" kern="1200" dirty="0" smtClean="0"/>
            <a:t>4.3 Diversificar la matriz energética nacional, promoviendo la eficiencia y una mayor participación de energías renovables sostenibles.</a:t>
          </a:r>
          <a:endParaRPr lang="es-MX" sz="900" kern="1200" dirty="0"/>
        </a:p>
      </dsp:txBody>
      <dsp:txXfrm>
        <a:off x="247513" y="2704429"/>
        <a:ext cx="1176622" cy="1320858"/>
      </dsp:txXfrm>
    </dsp:sp>
    <dsp:sp modelId="{938E9AE5-9B7F-4FDF-868D-A2A7DB342536}">
      <dsp:nvSpPr>
        <dsp:cNvPr id="0" name=""/>
        <dsp:cNvSpPr/>
      </dsp:nvSpPr>
      <dsp:spPr>
        <a:xfrm>
          <a:off x="1671649" y="1069578"/>
          <a:ext cx="6477640" cy="2994819"/>
        </a:xfrm>
        <a:prstGeom prst="roundRect">
          <a:avLst>
            <a:gd name="adj" fmla="val 10500"/>
          </a:avLst>
        </a:prstGeom>
        <a:gradFill rotWithShape="0">
          <a:gsLst>
            <a:gs pos="0">
              <a:schemeClr val="accent1">
                <a:alpha val="90000"/>
                <a:hueOff val="0"/>
                <a:satOff val="0"/>
                <a:lumOff val="0"/>
                <a:alphaOff val="-20000"/>
                <a:shade val="51000"/>
                <a:satMod val="130000"/>
              </a:schemeClr>
            </a:gs>
            <a:gs pos="80000">
              <a:schemeClr val="accent1">
                <a:alpha val="90000"/>
                <a:hueOff val="0"/>
                <a:satOff val="0"/>
                <a:lumOff val="0"/>
                <a:alphaOff val="-20000"/>
                <a:shade val="93000"/>
                <a:satMod val="130000"/>
              </a:schemeClr>
            </a:gs>
            <a:gs pos="100000">
              <a:schemeClr val="accent1">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901711" numCol="1" spcCol="1270" anchor="t" anchorCtr="0">
          <a:noAutofit/>
        </a:bodyPr>
        <a:lstStyle/>
        <a:p>
          <a:pPr lvl="0" algn="l" defTabSz="1600200">
            <a:lnSpc>
              <a:spcPct val="90000"/>
            </a:lnSpc>
            <a:spcBef>
              <a:spcPct val="0"/>
            </a:spcBef>
            <a:spcAft>
              <a:spcPct val="35000"/>
            </a:spcAft>
          </a:pPr>
          <a:r>
            <a:rPr lang="es-EC" sz="3600" kern="1200" dirty="0" smtClean="0">
              <a:solidFill>
                <a:schemeClr val="bg1"/>
              </a:solidFill>
            </a:rPr>
            <a:t>Agenda Sectorial</a:t>
          </a:r>
          <a:endParaRPr lang="es-MX" sz="3600" kern="1200" dirty="0">
            <a:solidFill>
              <a:schemeClr val="bg1"/>
            </a:solidFill>
          </a:endParaRPr>
        </a:p>
      </dsp:txBody>
      <dsp:txXfrm>
        <a:off x="1763750" y="1161679"/>
        <a:ext cx="6293438" cy="2810617"/>
      </dsp:txXfrm>
    </dsp:sp>
    <dsp:sp modelId="{439D7E43-C77E-4128-8040-0FC14E6DEAB6}">
      <dsp:nvSpPr>
        <dsp:cNvPr id="0" name=""/>
        <dsp:cNvSpPr/>
      </dsp:nvSpPr>
      <dsp:spPr>
        <a:xfrm>
          <a:off x="1833590" y="2117765"/>
          <a:ext cx="1295528" cy="1722021"/>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26667"/>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C" sz="1200" b="1" kern="1200" dirty="0" smtClean="0"/>
            <a:t> Incrementar la soberanía energética</a:t>
          </a:r>
          <a:endParaRPr lang="es-MX" sz="1200" kern="1200" dirty="0"/>
        </a:p>
      </dsp:txBody>
      <dsp:txXfrm>
        <a:off x="1873432" y="2157607"/>
        <a:ext cx="1215844" cy="1642337"/>
      </dsp:txXfrm>
    </dsp:sp>
    <dsp:sp modelId="{B37B3C91-563C-47B6-AD3F-E5BDD9DF75FA}">
      <dsp:nvSpPr>
        <dsp:cNvPr id="0" name=""/>
        <dsp:cNvSpPr/>
      </dsp:nvSpPr>
      <dsp:spPr>
        <a:xfrm>
          <a:off x="3301507" y="2139157"/>
          <a:ext cx="4638826" cy="1711325"/>
        </a:xfrm>
        <a:prstGeom prst="roundRect">
          <a:avLst>
            <a:gd name="adj" fmla="val 10500"/>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965948" numCol="1" spcCol="1270" anchor="t" anchorCtr="0">
          <a:noAutofit/>
        </a:bodyPr>
        <a:lstStyle/>
        <a:p>
          <a:pPr lvl="0" algn="ctr" defTabSz="1600200">
            <a:lnSpc>
              <a:spcPct val="90000"/>
            </a:lnSpc>
            <a:spcBef>
              <a:spcPct val="0"/>
            </a:spcBef>
            <a:spcAft>
              <a:spcPct val="35000"/>
            </a:spcAft>
          </a:pPr>
          <a:r>
            <a:rPr lang="es-EC" sz="3600" kern="1200" dirty="0" smtClean="0">
              <a:solidFill>
                <a:schemeClr val="bg1"/>
              </a:solidFill>
            </a:rPr>
            <a:t>OEI 2</a:t>
          </a:r>
          <a:endParaRPr lang="es-MX" sz="3600" kern="1200" dirty="0">
            <a:solidFill>
              <a:schemeClr val="bg1"/>
            </a:solidFill>
          </a:endParaRPr>
        </a:p>
      </dsp:txBody>
      <dsp:txXfrm>
        <a:off x="3354136" y="2191786"/>
        <a:ext cx="4533568" cy="1606067"/>
      </dsp:txXfrm>
    </dsp:sp>
    <dsp:sp modelId="{8B8C64DD-CBA6-4265-BFF1-6CFA8649FD3E}">
      <dsp:nvSpPr>
        <dsp:cNvPr id="0" name=""/>
        <dsp:cNvSpPr/>
      </dsp:nvSpPr>
      <dsp:spPr>
        <a:xfrm>
          <a:off x="3417477" y="2782595"/>
          <a:ext cx="4406885" cy="1023412"/>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4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t>Incrementar el uso eficiente de la demanda de energía eléctrica.</a:t>
          </a:r>
          <a:endParaRPr lang="es-MX" sz="1600" kern="1200" dirty="0"/>
        </a:p>
      </dsp:txBody>
      <dsp:txXfrm>
        <a:off x="3448950" y="2814068"/>
        <a:ext cx="4343939" cy="96046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0839B-EF45-41D3-B258-2FA5919832EE}">
      <dsp:nvSpPr>
        <dsp:cNvPr id="0" name=""/>
        <dsp:cNvSpPr/>
      </dsp:nvSpPr>
      <dsp:spPr>
        <a:xfrm>
          <a:off x="0" y="0"/>
          <a:ext cx="8715404" cy="4572032"/>
        </a:xfrm>
        <a:prstGeom prst="roundRect">
          <a:avLst>
            <a:gd name="adj" fmla="val 8500"/>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4780" tIns="144780" rIns="144780" bIns="3548405" numCol="1" spcCol="1270" anchor="t" anchorCtr="0">
          <a:noAutofit/>
        </a:bodyPr>
        <a:lstStyle/>
        <a:p>
          <a:pPr lvl="0" algn="l" defTabSz="1689100">
            <a:lnSpc>
              <a:spcPct val="90000"/>
            </a:lnSpc>
            <a:spcBef>
              <a:spcPct val="0"/>
            </a:spcBef>
            <a:spcAft>
              <a:spcPct val="35000"/>
            </a:spcAft>
          </a:pPr>
          <a:r>
            <a:rPr lang="es-EC" sz="3800" kern="1200" dirty="0" smtClean="0">
              <a:solidFill>
                <a:schemeClr val="bg1"/>
              </a:solidFill>
            </a:rPr>
            <a:t>Plan Nacional de Desarrollo (PNBV)</a:t>
          </a:r>
          <a:endParaRPr lang="es-MX" sz="3800" kern="1200" dirty="0">
            <a:solidFill>
              <a:schemeClr val="bg1"/>
            </a:solidFill>
          </a:endParaRPr>
        </a:p>
      </dsp:txBody>
      <dsp:txXfrm>
        <a:off x="113824" y="113824"/>
        <a:ext cx="8487756" cy="4344384"/>
      </dsp:txXfrm>
    </dsp:sp>
    <dsp:sp modelId="{398EDC74-8C14-4049-A834-0B8DB547065F}">
      <dsp:nvSpPr>
        <dsp:cNvPr id="0" name=""/>
        <dsp:cNvSpPr/>
      </dsp:nvSpPr>
      <dsp:spPr>
        <a:xfrm>
          <a:off x="217885" y="1143008"/>
          <a:ext cx="1307310" cy="1105302"/>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s-MX" sz="700" b="1" kern="1200" dirty="0" smtClean="0"/>
            <a:t>OBJETIVO PNBV</a:t>
          </a:r>
        </a:p>
        <a:p>
          <a:pPr lvl="0" algn="ctr" defTabSz="311150">
            <a:lnSpc>
              <a:spcPct val="90000"/>
            </a:lnSpc>
            <a:spcBef>
              <a:spcPct val="0"/>
            </a:spcBef>
            <a:spcAft>
              <a:spcPct val="35000"/>
            </a:spcAft>
          </a:pPr>
          <a:r>
            <a:rPr lang="es-EC" sz="700" b="1" kern="1200" dirty="0" smtClean="0"/>
            <a:t>12 Construir un Estado democrático para el Buen Vivir</a:t>
          </a:r>
          <a:endParaRPr lang="es-MX" sz="700" kern="1200" dirty="0"/>
        </a:p>
      </dsp:txBody>
      <dsp:txXfrm>
        <a:off x="251877" y="1177000"/>
        <a:ext cx="1239326" cy="1037318"/>
      </dsp:txXfrm>
    </dsp:sp>
    <dsp:sp modelId="{8227DD52-5834-4E24-A7D9-385F1CF76A82}">
      <dsp:nvSpPr>
        <dsp:cNvPr id="0" name=""/>
        <dsp:cNvSpPr/>
      </dsp:nvSpPr>
      <dsp:spPr>
        <a:xfrm>
          <a:off x="217885" y="2289355"/>
          <a:ext cx="1307310" cy="1004820"/>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1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s-EC" sz="700" b="1" kern="1200" dirty="0" smtClean="0"/>
            <a:t>Política : </a:t>
          </a:r>
        </a:p>
        <a:p>
          <a:pPr lvl="0" algn="l" defTabSz="311150">
            <a:lnSpc>
              <a:spcPct val="90000"/>
            </a:lnSpc>
            <a:spcBef>
              <a:spcPct val="0"/>
            </a:spcBef>
            <a:spcAft>
              <a:spcPct val="35000"/>
            </a:spcAft>
          </a:pPr>
          <a:r>
            <a:rPr lang="es-EC" sz="700" b="1" kern="1200" dirty="0" smtClean="0"/>
            <a:t>12.6 Mejorar la gestión de las empresas públicas y fortalecer los mecanismos de regulación.</a:t>
          </a:r>
          <a:endParaRPr lang="es-MX" sz="700" kern="1200" dirty="0"/>
        </a:p>
      </dsp:txBody>
      <dsp:txXfrm>
        <a:off x="248787" y="2320257"/>
        <a:ext cx="1245506" cy="943016"/>
      </dsp:txXfrm>
    </dsp:sp>
    <dsp:sp modelId="{4153E551-6093-4BF5-AEF9-B652129A4253}">
      <dsp:nvSpPr>
        <dsp:cNvPr id="0" name=""/>
        <dsp:cNvSpPr/>
      </dsp:nvSpPr>
      <dsp:spPr>
        <a:xfrm>
          <a:off x="217885" y="3335220"/>
          <a:ext cx="1307310" cy="1004820"/>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2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s-MX" sz="700" b="1" kern="1200" dirty="0" smtClean="0"/>
            <a:t>Meta:</a:t>
          </a:r>
        </a:p>
        <a:p>
          <a:pPr lvl="0" algn="ctr" defTabSz="311150">
            <a:lnSpc>
              <a:spcPct val="90000"/>
            </a:lnSpc>
            <a:spcBef>
              <a:spcPct val="0"/>
            </a:spcBef>
            <a:spcAft>
              <a:spcPct val="35000"/>
            </a:spcAft>
          </a:pPr>
          <a:r>
            <a:rPr lang="es-EC" sz="700" b="1" kern="1200" dirty="0" smtClean="0"/>
            <a:t>12.6.1 Disminuir a 11% las pérdidas de electricidad en distribución al 2013</a:t>
          </a:r>
        </a:p>
        <a:p>
          <a:pPr lvl="0" algn="ctr" defTabSz="311150">
            <a:lnSpc>
              <a:spcPct val="90000"/>
            </a:lnSpc>
            <a:spcBef>
              <a:spcPct val="0"/>
            </a:spcBef>
            <a:spcAft>
              <a:spcPct val="35000"/>
            </a:spcAft>
          </a:pPr>
          <a:r>
            <a:rPr lang="es-EC" sz="700" b="1" kern="1200" dirty="0" smtClean="0"/>
            <a:t>Indicador:</a:t>
          </a:r>
        </a:p>
        <a:p>
          <a:pPr lvl="0" algn="ctr" defTabSz="311150">
            <a:lnSpc>
              <a:spcPct val="90000"/>
            </a:lnSpc>
            <a:spcBef>
              <a:spcPct val="0"/>
            </a:spcBef>
            <a:spcAft>
              <a:spcPct val="35000"/>
            </a:spcAft>
          </a:pPr>
          <a:r>
            <a:rPr lang="es-EC" sz="700" b="1" kern="1200" dirty="0" smtClean="0"/>
            <a:t>Porcentaje de pérdidas de electricidad en distribución</a:t>
          </a:r>
          <a:endParaRPr lang="es-MX" sz="700" b="1" kern="1200" dirty="0"/>
        </a:p>
      </dsp:txBody>
      <dsp:txXfrm>
        <a:off x="248787" y="3366122"/>
        <a:ext cx="1245506" cy="943016"/>
      </dsp:txXfrm>
    </dsp:sp>
    <dsp:sp modelId="{938E9AE5-9B7F-4FDF-868D-A2A7DB342536}">
      <dsp:nvSpPr>
        <dsp:cNvPr id="0" name=""/>
        <dsp:cNvSpPr/>
      </dsp:nvSpPr>
      <dsp:spPr>
        <a:xfrm>
          <a:off x="1743080" y="1143008"/>
          <a:ext cx="6754438" cy="3200422"/>
        </a:xfrm>
        <a:prstGeom prst="roundRect">
          <a:avLst>
            <a:gd name="adj" fmla="val 10500"/>
          </a:avLst>
        </a:prstGeom>
        <a:gradFill rotWithShape="0">
          <a:gsLst>
            <a:gs pos="0">
              <a:schemeClr val="accent1">
                <a:alpha val="90000"/>
                <a:hueOff val="0"/>
                <a:satOff val="0"/>
                <a:lumOff val="0"/>
                <a:alphaOff val="-20000"/>
                <a:shade val="51000"/>
                <a:satMod val="130000"/>
              </a:schemeClr>
            </a:gs>
            <a:gs pos="80000">
              <a:schemeClr val="accent1">
                <a:alpha val="90000"/>
                <a:hueOff val="0"/>
                <a:satOff val="0"/>
                <a:lumOff val="0"/>
                <a:alphaOff val="-20000"/>
                <a:shade val="93000"/>
                <a:satMod val="130000"/>
              </a:schemeClr>
            </a:gs>
            <a:gs pos="100000">
              <a:schemeClr val="accent1">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4780" tIns="144780" rIns="144780" bIns="2032268" numCol="1" spcCol="1270" anchor="t" anchorCtr="0">
          <a:noAutofit/>
        </a:bodyPr>
        <a:lstStyle/>
        <a:p>
          <a:pPr lvl="0" algn="l" defTabSz="1689100">
            <a:lnSpc>
              <a:spcPct val="90000"/>
            </a:lnSpc>
            <a:spcBef>
              <a:spcPct val="0"/>
            </a:spcBef>
            <a:spcAft>
              <a:spcPct val="35000"/>
            </a:spcAft>
          </a:pPr>
          <a:r>
            <a:rPr lang="es-EC" sz="3800" kern="1200" dirty="0" smtClean="0">
              <a:solidFill>
                <a:schemeClr val="bg1"/>
              </a:solidFill>
            </a:rPr>
            <a:t>Agenda Sectorial</a:t>
          </a:r>
          <a:endParaRPr lang="es-MX" sz="3800" kern="1200" dirty="0">
            <a:solidFill>
              <a:schemeClr val="bg1"/>
            </a:solidFill>
          </a:endParaRPr>
        </a:p>
      </dsp:txBody>
      <dsp:txXfrm>
        <a:off x="1841504" y="1241432"/>
        <a:ext cx="6557590" cy="3003574"/>
      </dsp:txXfrm>
    </dsp:sp>
    <dsp:sp modelId="{439D7E43-C77E-4128-8040-0FC14E6DEAB6}">
      <dsp:nvSpPr>
        <dsp:cNvPr id="0" name=""/>
        <dsp:cNvSpPr/>
      </dsp:nvSpPr>
      <dsp:spPr>
        <a:xfrm>
          <a:off x="1911941" y="2263155"/>
          <a:ext cx="1350887" cy="1840242"/>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3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C" sz="1200" b="1" kern="1200" dirty="0" smtClean="0"/>
            <a:t>Incrementar la competitividad sistémica nacional desde los Sectores Estratégicos</a:t>
          </a:r>
          <a:endParaRPr lang="es-MX" sz="1200" kern="1200" dirty="0"/>
        </a:p>
      </dsp:txBody>
      <dsp:txXfrm>
        <a:off x="1953485" y="2304699"/>
        <a:ext cx="1267799" cy="1757154"/>
      </dsp:txXfrm>
    </dsp:sp>
    <dsp:sp modelId="{B37B3C91-563C-47B6-AD3F-E5BDD9DF75FA}">
      <dsp:nvSpPr>
        <dsp:cNvPr id="0" name=""/>
        <dsp:cNvSpPr/>
      </dsp:nvSpPr>
      <dsp:spPr>
        <a:xfrm>
          <a:off x="3442584" y="2286016"/>
          <a:ext cx="4837049" cy="1828812"/>
        </a:xfrm>
        <a:prstGeom prst="roundRect">
          <a:avLst>
            <a:gd name="adj" fmla="val 10500"/>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4780" tIns="144780" rIns="144780" bIns="1032263" numCol="1" spcCol="1270" anchor="t" anchorCtr="0">
          <a:noAutofit/>
        </a:bodyPr>
        <a:lstStyle/>
        <a:p>
          <a:pPr lvl="0" algn="ctr" defTabSz="1689100">
            <a:lnSpc>
              <a:spcPct val="90000"/>
            </a:lnSpc>
            <a:spcBef>
              <a:spcPct val="0"/>
            </a:spcBef>
            <a:spcAft>
              <a:spcPct val="35000"/>
            </a:spcAft>
          </a:pPr>
          <a:r>
            <a:rPr lang="es-EC" sz="3800" kern="1200" dirty="0" smtClean="0">
              <a:solidFill>
                <a:schemeClr val="bg1"/>
              </a:solidFill>
            </a:rPr>
            <a:t>OEI 3</a:t>
          </a:r>
          <a:endParaRPr lang="es-MX" sz="3800" kern="1200" dirty="0">
            <a:solidFill>
              <a:schemeClr val="bg1"/>
            </a:solidFill>
          </a:endParaRPr>
        </a:p>
      </dsp:txBody>
      <dsp:txXfrm>
        <a:off x="3498826" y="2342258"/>
        <a:ext cx="4724565" cy="1716328"/>
      </dsp:txXfrm>
    </dsp:sp>
    <dsp:sp modelId="{8B8C64DD-CBA6-4265-BFF1-6CFA8649FD3E}">
      <dsp:nvSpPr>
        <dsp:cNvPr id="0" name=""/>
        <dsp:cNvSpPr/>
      </dsp:nvSpPr>
      <dsp:spPr>
        <a:xfrm>
          <a:off x="3563510" y="2973628"/>
          <a:ext cx="4595196" cy="1093672"/>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4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t>Incrementar la eficiencia de las empresas de distribución.</a:t>
          </a:r>
          <a:endParaRPr lang="es-MX" sz="1600" kern="1200" dirty="0"/>
        </a:p>
      </dsp:txBody>
      <dsp:txXfrm>
        <a:off x="3597144" y="3007262"/>
        <a:ext cx="4527928" cy="10264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0839B-EF45-41D3-B258-2FA5919832EE}">
      <dsp:nvSpPr>
        <dsp:cNvPr id="0" name=""/>
        <dsp:cNvSpPr/>
      </dsp:nvSpPr>
      <dsp:spPr>
        <a:xfrm>
          <a:off x="0" y="0"/>
          <a:ext cx="8715404" cy="4572032"/>
        </a:xfrm>
        <a:prstGeom prst="roundRect">
          <a:avLst>
            <a:gd name="adj" fmla="val 8500"/>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4780" tIns="144780" rIns="144780" bIns="3548405" numCol="1" spcCol="1270" anchor="t" anchorCtr="0">
          <a:noAutofit/>
        </a:bodyPr>
        <a:lstStyle/>
        <a:p>
          <a:pPr lvl="0" algn="l" defTabSz="1689100">
            <a:lnSpc>
              <a:spcPct val="90000"/>
            </a:lnSpc>
            <a:spcBef>
              <a:spcPct val="0"/>
            </a:spcBef>
            <a:spcAft>
              <a:spcPct val="35000"/>
            </a:spcAft>
          </a:pPr>
          <a:r>
            <a:rPr lang="es-EC" sz="3800" kern="1200" dirty="0" smtClean="0">
              <a:solidFill>
                <a:schemeClr val="bg1"/>
              </a:solidFill>
            </a:rPr>
            <a:t>Plan Nacional de Desarrollo (PNBV)</a:t>
          </a:r>
          <a:endParaRPr lang="es-MX" sz="3800" kern="1200" dirty="0">
            <a:solidFill>
              <a:schemeClr val="bg1"/>
            </a:solidFill>
          </a:endParaRPr>
        </a:p>
      </dsp:txBody>
      <dsp:txXfrm>
        <a:off x="113824" y="113824"/>
        <a:ext cx="8487756" cy="4344384"/>
      </dsp:txXfrm>
    </dsp:sp>
    <dsp:sp modelId="{398EDC74-8C14-4049-A834-0B8DB547065F}">
      <dsp:nvSpPr>
        <dsp:cNvPr id="0" name=""/>
        <dsp:cNvSpPr/>
      </dsp:nvSpPr>
      <dsp:spPr>
        <a:xfrm>
          <a:off x="217885" y="1143008"/>
          <a:ext cx="1307310" cy="1105302"/>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s-MX" sz="700" b="1" kern="1200" dirty="0" smtClean="0"/>
            <a:t>OBJETIVO PNBV</a:t>
          </a:r>
        </a:p>
        <a:p>
          <a:pPr lvl="0" algn="ctr" defTabSz="311150">
            <a:lnSpc>
              <a:spcPct val="90000"/>
            </a:lnSpc>
            <a:spcBef>
              <a:spcPct val="0"/>
            </a:spcBef>
            <a:spcAft>
              <a:spcPct val="35000"/>
            </a:spcAft>
          </a:pPr>
          <a:r>
            <a:rPr lang="es-EC" sz="700" b="1" kern="1200" dirty="0" smtClean="0"/>
            <a:t>12 Construir un Estado democrático para el Buen Vivir</a:t>
          </a:r>
          <a:endParaRPr lang="es-MX" sz="700" kern="1200" dirty="0"/>
        </a:p>
      </dsp:txBody>
      <dsp:txXfrm>
        <a:off x="251877" y="1177000"/>
        <a:ext cx="1239326" cy="1037318"/>
      </dsp:txXfrm>
    </dsp:sp>
    <dsp:sp modelId="{8227DD52-5834-4E24-A7D9-385F1CF76A82}">
      <dsp:nvSpPr>
        <dsp:cNvPr id="0" name=""/>
        <dsp:cNvSpPr/>
      </dsp:nvSpPr>
      <dsp:spPr>
        <a:xfrm>
          <a:off x="217885" y="2289355"/>
          <a:ext cx="1307310" cy="1004820"/>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1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s-EC" sz="700" b="1" kern="1200" dirty="0" smtClean="0"/>
            <a:t>Política : </a:t>
          </a:r>
        </a:p>
        <a:p>
          <a:pPr lvl="0" algn="l" defTabSz="311150">
            <a:lnSpc>
              <a:spcPct val="90000"/>
            </a:lnSpc>
            <a:spcBef>
              <a:spcPct val="0"/>
            </a:spcBef>
            <a:spcAft>
              <a:spcPct val="35000"/>
            </a:spcAft>
          </a:pPr>
          <a:r>
            <a:rPr lang="es-EC" sz="700" b="1" kern="1200" dirty="0" smtClean="0"/>
            <a:t>12.5 Promover la gestión de servicios públicos de calidad, oportunos, continuos y de amplia cobertura y fortalecer los mecanismos de regulación.</a:t>
          </a:r>
          <a:endParaRPr lang="es-MX" sz="700" kern="1200" dirty="0"/>
        </a:p>
      </dsp:txBody>
      <dsp:txXfrm>
        <a:off x="248787" y="2320257"/>
        <a:ext cx="1245506" cy="943016"/>
      </dsp:txXfrm>
    </dsp:sp>
    <dsp:sp modelId="{4153E551-6093-4BF5-AEF9-B652129A4253}">
      <dsp:nvSpPr>
        <dsp:cNvPr id="0" name=""/>
        <dsp:cNvSpPr/>
      </dsp:nvSpPr>
      <dsp:spPr>
        <a:xfrm>
          <a:off x="217885" y="3335220"/>
          <a:ext cx="1307310" cy="1004820"/>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2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s-MX" sz="700" b="1" kern="1200" dirty="0" smtClean="0"/>
            <a:t>Meta:</a:t>
          </a:r>
        </a:p>
        <a:p>
          <a:pPr lvl="0" algn="ctr" defTabSz="311150">
            <a:lnSpc>
              <a:spcPct val="90000"/>
            </a:lnSpc>
            <a:spcBef>
              <a:spcPct val="0"/>
            </a:spcBef>
            <a:spcAft>
              <a:spcPct val="35000"/>
            </a:spcAft>
          </a:pPr>
          <a:r>
            <a:rPr lang="es-EC" sz="700" b="1" kern="1200" dirty="0" smtClean="0"/>
            <a:t>12.5.1 Aumentar al menos a 7 la percepción de calidad de los servicios públicos al 2013</a:t>
          </a:r>
        </a:p>
        <a:p>
          <a:pPr lvl="0" algn="ctr" defTabSz="311150">
            <a:lnSpc>
              <a:spcPct val="90000"/>
            </a:lnSpc>
            <a:spcBef>
              <a:spcPct val="0"/>
            </a:spcBef>
            <a:spcAft>
              <a:spcPct val="35000"/>
            </a:spcAft>
          </a:pPr>
          <a:r>
            <a:rPr lang="es-EC" sz="700" b="1" kern="1200" dirty="0" smtClean="0"/>
            <a:t>Indicador:</a:t>
          </a:r>
        </a:p>
        <a:p>
          <a:pPr lvl="0" algn="ctr" defTabSz="311150">
            <a:lnSpc>
              <a:spcPct val="90000"/>
            </a:lnSpc>
            <a:spcBef>
              <a:spcPct val="0"/>
            </a:spcBef>
            <a:spcAft>
              <a:spcPct val="35000"/>
            </a:spcAft>
          </a:pPr>
          <a:r>
            <a:rPr lang="es-EC" sz="700" b="1" kern="1200" dirty="0" smtClean="0"/>
            <a:t>Percepción de la calidad de los servicios públicos</a:t>
          </a:r>
          <a:endParaRPr lang="es-MX" sz="700" b="1" kern="1200" dirty="0"/>
        </a:p>
      </dsp:txBody>
      <dsp:txXfrm>
        <a:off x="248787" y="3366122"/>
        <a:ext cx="1245506" cy="943016"/>
      </dsp:txXfrm>
    </dsp:sp>
    <dsp:sp modelId="{938E9AE5-9B7F-4FDF-868D-A2A7DB342536}">
      <dsp:nvSpPr>
        <dsp:cNvPr id="0" name=""/>
        <dsp:cNvSpPr/>
      </dsp:nvSpPr>
      <dsp:spPr>
        <a:xfrm>
          <a:off x="1743080" y="1143008"/>
          <a:ext cx="6754438" cy="3200422"/>
        </a:xfrm>
        <a:prstGeom prst="roundRect">
          <a:avLst>
            <a:gd name="adj" fmla="val 10500"/>
          </a:avLst>
        </a:prstGeom>
        <a:gradFill rotWithShape="0">
          <a:gsLst>
            <a:gs pos="0">
              <a:schemeClr val="accent1">
                <a:alpha val="90000"/>
                <a:hueOff val="0"/>
                <a:satOff val="0"/>
                <a:lumOff val="0"/>
                <a:alphaOff val="-20000"/>
                <a:shade val="51000"/>
                <a:satMod val="130000"/>
              </a:schemeClr>
            </a:gs>
            <a:gs pos="80000">
              <a:schemeClr val="accent1">
                <a:alpha val="90000"/>
                <a:hueOff val="0"/>
                <a:satOff val="0"/>
                <a:lumOff val="0"/>
                <a:alphaOff val="-20000"/>
                <a:shade val="93000"/>
                <a:satMod val="130000"/>
              </a:schemeClr>
            </a:gs>
            <a:gs pos="100000">
              <a:schemeClr val="accent1">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4780" tIns="144780" rIns="144780" bIns="2032268" numCol="1" spcCol="1270" anchor="t" anchorCtr="0">
          <a:noAutofit/>
        </a:bodyPr>
        <a:lstStyle/>
        <a:p>
          <a:pPr lvl="0" algn="l" defTabSz="1689100">
            <a:lnSpc>
              <a:spcPct val="90000"/>
            </a:lnSpc>
            <a:spcBef>
              <a:spcPct val="0"/>
            </a:spcBef>
            <a:spcAft>
              <a:spcPct val="35000"/>
            </a:spcAft>
          </a:pPr>
          <a:r>
            <a:rPr lang="es-EC" sz="3800" kern="1200" dirty="0" smtClean="0">
              <a:solidFill>
                <a:schemeClr val="bg1"/>
              </a:solidFill>
            </a:rPr>
            <a:t>Agenda Sectorial</a:t>
          </a:r>
          <a:endParaRPr lang="es-MX" sz="3800" kern="1200" dirty="0">
            <a:solidFill>
              <a:schemeClr val="bg1"/>
            </a:solidFill>
          </a:endParaRPr>
        </a:p>
      </dsp:txBody>
      <dsp:txXfrm>
        <a:off x="1841504" y="1241432"/>
        <a:ext cx="6557590" cy="3003574"/>
      </dsp:txXfrm>
    </dsp:sp>
    <dsp:sp modelId="{439D7E43-C77E-4128-8040-0FC14E6DEAB6}">
      <dsp:nvSpPr>
        <dsp:cNvPr id="0" name=""/>
        <dsp:cNvSpPr/>
      </dsp:nvSpPr>
      <dsp:spPr>
        <a:xfrm>
          <a:off x="1911941" y="2263155"/>
          <a:ext cx="1350887" cy="1840242"/>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3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C" sz="1200" b="1" kern="1200" dirty="0" smtClean="0"/>
            <a:t>Incrementar la competitividad sistémica nacional desde los Sectores Estratégicos</a:t>
          </a:r>
          <a:endParaRPr lang="es-MX" sz="1200" kern="1200" dirty="0"/>
        </a:p>
      </dsp:txBody>
      <dsp:txXfrm>
        <a:off x="1953485" y="2304699"/>
        <a:ext cx="1267799" cy="1757154"/>
      </dsp:txXfrm>
    </dsp:sp>
    <dsp:sp modelId="{B37B3C91-563C-47B6-AD3F-E5BDD9DF75FA}">
      <dsp:nvSpPr>
        <dsp:cNvPr id="0" name=""/>
        <dsp:cNvSpPr/>
      </dsp:nvSpPr>
      <dsp:spPr>
        <a:xfrm>
          <a:off x="3442584" y="2286016"/>
          <a:ext cx="4837049" cy="1828812"/>
        </a:xfrm>
        <a:prstGeom prst="roundRect">
          <a:avLst>
            <a:gd name="adj" fmla="val 10500"/>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4780" tIns="144780" rIns="144780" bIns="1032263" numCol="1" spcCol="1270" anchor="t" anchorCtr="0">
          <a:noAutofit/>
        </a:bodyPr>
        <a:lstStyle/>
        <a:p>
          <a:pPr lvl="0" algn="ctr" defTabSz="1689100">
            <a:lnSpc>
              <a:spcPct val="90000"/>
            </a:lnSpc>
            <a:spcBef>
              <a:spcPct val="0"/>
            </a:spcBef>
            <a:spcAft>
              <a:spcPct val="35000"/>
            </a:spcAft>
          </a:pPr>
          <a:r>
            <a:rPr lang="es-EC" sz="3800" kern="1200" dirty="0" smtClean="0">
              <a:solidFill>
                <a:schemeClr val="bg1"/>
              </a:solidFill>
            </a:rPr>
            <a:t>OEI 4</a:t>
          </a:r>
          <a:endParaRPr lang="es-MX" sz="3800" kern="1200" dirty="0">
            <a:solidFill>
              <a:schemeClr val="bg1"/>
            </a:solidFill>
          </a:endParaRPr>
        </a:p>
      </dsp:txBody>
      <dsp:txXfrm>
        <a:off x="3498826" y="2342258"/>
        <a:ext cx="4724565" cy="1716328"/>
      </dsp:txXfrm>
    </dsp:sp>
    <dsp:sp modelId="{8B8C64DD-CBA6-4265-BFF1-6CFA8649FD3E}">
      <dsp:nvSpPr>
        <dsp:cNvPr id="0" name=""/>
        <dsp:cNvSpPr/>
      </dsp:nvSpPr>
      <dsp:spPr>
        <a:xfrm>
          <a:off x="3563510" y="2973628"/>
          <a:ext cx="4595196" cy="1093672"/>
        </a:xfrm>
        <a:prstGeom prst="roundRect">
          <a:avLst>
            <a:gd name="adj" fmla="val 10500"/>
          </a:avLst>
        </a:prstGeom>
        <a:solidFill>
          <a:schemeClr val="lt1">
            <a:alpha val="90000"/>
            <a:hueOff val="0"/>
            <a:satOff val="0"/>
            <a:lumOff val="0"/>
            <a:alphaOff val="0"/>
          </a:schemeClr>
        </a:solidFill>
        <a:ln w="9525" cap="flat" cmpd="sng" algn="ctr">
          <a:solidFill>
            <a:schemeClr val="accent1">
              <a:alpha val="90000"/>
              <a:hueOff val="0"/>
              <a:satOff val="0"/>
              <a:lumOff val="0"/>
              <a:alphaOff val="-4000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t>Incrementar la calidad del servicio de energía eléctrica</a:t>
          </a:r>
          <a:endParaRPr lang="es-MX" sz="1600" kern="1200" dirty="0"/>
        </a:p>
      </dsp:txBody>
      <dsp:txXfrm>
        <a:off x="3597144" y="3007262"/>
        <a:ext cx="4527928" cy="102640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2.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3.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4.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5.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6.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7.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8.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9.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2.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5.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6.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7.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8.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9.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5A1BA7-7DDF-4CBE-8928-3AF4BEE8C4FD}" type="datetimeFigureOut">
              <a:rPr lang="es-MX" smtClean="0"/>
              <a:pPr/>
              <a:t>09/05/2013</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D476A9-A526-4A0D-AFCA-E5EDBA3A0C08}" type="slidenum">
              <a:rPr lang="es-MX" smtClean="0"/>
              <a:pPr/>
              <a:t>‹Nº›</a:t>
            </a:fld>
            <a:endParaRPr lang="es-MX"/>
          </a:p>
        </p:txBody>
      </p:sp>
    </p:spTree>
    <p:extLst>
      <p:ext uri="{BB962C8B-B14F-4D97-AF65-F5344CB8AC3E}">
        <p14:creationId xmlns:p14="http://schemas.microsoft.com/office/powerpoint/2010/main" val="740768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dirty="0"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D6BC0-3321-4EF0-B4F1-9FABB30C7ED5}" type="slidenum">
              <a:rPr lang="es-MX" smtClean="0">
                <a:latin typeface="Arial" pitchFamily="34" charset="0"/>
              </a:rPr>
              <a:pPr/>
              <a:t>5</a:t>
            </a:fld>
            <a:endParaRPr lang="es-MX"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D6BC0-3321-4EF0-B4F1-9FABB30C7ED5}" type="slidenum">
              <a:rPr lang="es-MX" smtClean="0">
                <a:latin typeface="Arial" pitchFamily="34" charset="0"/>
              </a:rPr>
              <a:pPr/>
              <a:t>6</a:t>
            </a:fld>
            <a:endParaRPr lang="es-MX"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D6BC0-3321-4EF0-B4F1-9FABB30C7ED5}" type="slidenum">
              <a:rPr lang="es-MX" smtClean="0">
                <a:latin typeface="Arial" pitchFamily="34" charset="0"/>
              </a:rPr>
              <a:pPr/>
              <a:t>7</a:t>
            </a:fld>
            <a:endParaRPr lang="es-MX"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D6BC0-3321-4EF0-B4F1-9FABB30C7ED5}" type="slidenum">
              <a:rPr lang="es-MX" smtClean="0">
                <a:latin typeface="Arial" pitchFamily="34" charset="0"/>
              </a:rPr>
              <a:pPr/>
              <a:t>8</a:t>
            </a:fld>
            <a:endParaRPr lang="es-MX"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D6BC0-3321-4EF0-B4F1-9FABB30C7ED5}" type="slidenum">
              <a:rPr lang="es-MX" smtClean="0">
                <a:latin typeface="Arial" pitchFamily="34" charset="0"/>
              </a:rPr>
              <a:pPr/>
              <a:t>14</a:t>
            </a:fld>
            <a:endParaRPr lang="es-MX"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D6BC0-3321-4EF0-B4F1-9FABB30C7ED5}" type="slidenum">
              <a:rPr lang="es-MX" smtClean="0">
                <a:latin typeface="Arial" pitchFamily="34" charset="0"/>
              </a:rPr>
              <a:pPr/>
              <a:t>15</a:t>
            </a:fld>
            <a:endParaRPr lang="es-MX"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D6BC0-3321-4EF0-B4F1-9FABB30C7ED5}" type="slidenum">
              <a:rPr lang="es-MX" smtClean="0">
                <a:latin typeface="Arial" pitchFamily="34" charset="0"/>
              </a:rPr>
              <a:pPr/>
              <a:t>16</a:t>
            </a:fld>
            <a:endParaRPr lang="es-MX"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D6BC0-3321-4EF0-B4F1-9FABB30C7ED5}" type="slidenum">
              <a:rPr lang="es-MX" smtClean="0">
                <a:latin typeface="Arial" pitchFamily="34" charset="0"/>
              </a:rPr>
              <a:pPr/>
              <a:t>24</a:t>
            </a:fld>
            <a:endParaRPr lang="es-MX"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D6BC0-3321-4EF0-B4F1-9FABB30C7ED5}" type="slidenum">
              <a:rPr lang="es-MX" smtClean="0">
                <a:latin typeface="Arial" pitchFamily="34" charset="0"/>
              </a:rPr>
              <a:pPr/>
              <a:t>25</a:t>
            </a:fld>
            <a:endParaRPr lang="es-MX"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F62A6CD8-EFF6-4437-BEF2-D538E8A0F35E}" type="datetimeFigureOut">
              <a:rPr lang="es-ES" smtClean="0"/>
              <a:pPr/>
              <a:t>09/05/2013</a:t>
            </a:fld>
            <a:endParaRPr lang="es-ES" dirty="0"/>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ES" dirty="0"/>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B1D307A4-A8C2-4D2D-A343-3CA5F8087202}"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57200" y="1000108"/>
            <a:ext cx="8229600" cy="4900634"/>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pic>
        <p:nvPicPr>
          <p:cNvPr id="7" name="7 Imagen" descr="logoplannacional-transparencia.png"/>
          <p:cNvPicPr>
            <a:picLocks noChangeAspect="1"/>
          </p:cNvPicPr>
          <p:nvPr userDrawn="1"/>
        </p:nvPicPr>
        <p:blipFill>
          <a:blip r:embed="rId13" cstate="print"/>
          <a:srcRect/>
          <a:stretch>
            <a:fillRect/>
          </a:stretch>
        </p:blipFill>
        <p:spPr bwMode="auto">
          <a:xfrm>
            <a:off x="285727" y="106343"/>
            <a:ext cx="1000125" cy="536575"/>
          </a:xfrm>
          <a:prstGeom prst="rect">
            <a:avLst/>
          </a:prstGeom>
          <a:noFill/>
          <a:ln w="9525">
            <a:noFill/>
            <a:miter lim="800000"/>
            <a:headEnd/>
            <a:tailEnd/>
          </a:ln>
        </p:spPr>
      </p:pic>
      <p:cxnSp>
        <p:nvCxnSpPr>
          <p:cNvPr id="8" name="7 Conector recto"/>
          <p:cNvCxnSpPr/>
          <p:nvPr userDrawn="1"/>
        </p:nvCxnSpPr>
        <p:spPr>
          <a:xfrm>
            <a:off x="285720" y="712768"/>
            <a:ext cx="8643938" cy="1588"/>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9" name="8 Conector recto"/>
          <p:cNvCxnSpPr/>
          <p:nvPr userDrawn="1"/>
        </p:nvCxnSpPr>
        <p:spPr>
          <a:xfrm>
            <a:off x="142844" y="6070618"/>
            <a:ext cx="8786812" cy="1588"/>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10" name="Imagen 2" descr="13. todos unidos junio 15-37.jpg"/>
          <p:cNvPicPr>
            <a:picLocks noChangeAspect="1"/>
          </p:cNvPicPr>
          <p:nvPr userDrawn="1"/>
        </p:nvPicPr>
        <p:blipFill>
          <a:blip r:embed="rId14" cstate="print"/>
          <a:srcRect l="58851" t="43473" r="9425" b="42561"/>
          <a:stretch>
            <a:fillRect/>
          </a:stretch>
        </p:blipFill>
        <p:spPr bwMode="auto">
          <a:xfrm>
            <a:off x="7072330" y="6143644"/>
            <a:ext cx="1905347" cy="55917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MEER.xlsx" TargetMode="External"/><Relationship Id="rId3" Type="http://schemas.openxmlformats.org/officeDocument/2006/relationships/diagramLayout" Target="../diagrams/layout6.xml"/><Relationship Id="rId7" Type="http://schemas.openxmlformats.org/officeDocument/2006/relationships/slide" Target="slide8.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8" Type="http://schemas.openxmlformats.org/officeDocument/2006/relationships/hyperlink" Target="MEER.xlsx" TargetMode="External"/><Relationship Id="rId3" Type="http://schemas.openxmlformats.org/officeDocument/2006/relationships/diagramLayout" Target="../diagrams/layout7.xml"/><Relationship Id="rId7" Type="http://schemas.openxmlformats.org/officeDocument/2006/relationships/slide" Target="slide8.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8" Type="http://schemas.openxmlformats.org/officeDocument/2006/relationships/hyperlink" Target="MEER.xlsx" TargetMode="External"/><Relationship Id="rId3" Type="http://schemas.openxmlformats.org/officeDocument/2006/relationships/diagramLayout" Target="../diagrams/layout8.xml"/><Relationship Id="rId7" Type="http://schemas.openxmlformats.org/officeDocument/2006/relationships/slide" Target="slide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8" Type="http://schemas.openxmlformats.org/officeDocument/2006/relationships/hyperlink" Target="Informaci&#243;n%20SIPeIP/MEER.xlsx" TargetMode="External"/><Relationship Id="rId3" Type="http://schemas.openxmlformats.org/officeDocument/2006/relationships/diagramLayout" Target="../diagrams/layout9.xml"/><Relationship Id="rId7" Type="http://schemas.openxmlformats.org/officeDocument/2006/relationships/slide" Target="slide8.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17.xml"/><Relationship Id="rId7" Type="http://schemas.openxmlformats.org/officeDocument/2006/relationships/slide" Target="slide20.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18.xml"/><Relationship Id="rId4" Type="http://schemas.openxmlformats.org/officeDocument/2006/relationships/hyperlink" Target="MJDHC.xlsx" TargetMode="External"/></Relationships>
</file>

<file path=ppt/slides/_rels/slide16.xml.rels><?xml version="1.0" encoding="UTF-8" standalone="yes"?>
<Relationships xmlns="http://schemas.openxmlformats.org/package/2006/relationships"><Relationship Id="rId3" Type="http://schemas.openxmlformats.org/officeDocument/2006/relationships/slide" Target="slide21.xml"/><Relationship Id="rId7"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23.xml"/><Relationship Id="rId5" Type="http://schemas.openxmlformats.org/officeDocument/2006/relationships/slide" Target="slide22.xml"/><Relationship Id="rId4" Type="http://schemas.openxmlformats.org/officeDocument/2006/relationships/hyperlink" Target="MJDHC.xlsx" TargetMode="External"/></Relationships>
</file>

<file path=ppt/slides/_rels/slide17.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11.xml"/><Relationship Id="rId7" Type="http://schemas.openxmlformats.org/officeDocument/2006/relationships/hyperlink" Target="MJDHC.xlsx" TargetMode="External"/><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12.xml"/><Relationship Id="rId7" Type="http://schemas.openxmlformats.org/officeDocument/2006/relationships/hyperlink" Target="MJDHC.xlsx" TargetMode="External"/><Relationship Id="rId2" Type="http://schemas.openxmlformats.org/officeDocument/2006/relationships/diagramData" Target="../diagrams/data12.xml"/><Relationship Id="rId1" Type="http://schemas.openxmlformats.org/officeDocument/2006/relationships/slideLayout" Target="../slideLayouts/slideLayout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13.xml"/><Relationship Id="rId7" Type="http://schemas.openxmlformats.org/officeDocument/2006/relationships/hyperlink" Target="MJDHC.xlsx" TargetMode="Externa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slide" Target="slide15.xml"/><Relationship Id="rId2" Type="http://schemas.openxmlformats.org/officeDocument/2006/relationships/diagramData" Target="../diagrams/data14.xml"/><Relationship Id="rId1" Type="http://schemas.openxmlformats.org/officeDocument/2006/relationships/slideLayout" Target="../slideLayouts/slideLayout1.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slide" Target="slide16.xml"/><Relationship Id="rId2" Type="http://schemas.openxmlformats.org/officeDocument/2006/relationships/diagramData" Target="../diagrams/data15.xml"/><Relationship Id="rId1" Type="http://schemas.openxmlformats.org/officeDocument/2006/relationships/slideLayout" Target="../slideLayouts/slideLayout1.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diagramLayout" Target="../diagrams/layout16.xml"/><Relationship Id="rId7" Type="http://schemas.openxmlformats.org/officeDocument/2006/relationships/hyperlink" Target="MJDHC.xlsx" TargetMode="External"/><Relationship Id="rId2" Type="http://schemas.openxmlformats.org/officeDocument/2006/relationships/diagramData" Target="../diagrams/data16.xml"/><Relationship Id="rId1" Type="http://schemas.openxmlformats.org/officeDocument/2006/relationships/slideLayout" Target="../slideLayouts/slideLayout1.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slide" Target="slide16.xml"/><Relationship Id="rId2" Type="http://schemas.openxmlformats.org/officeDocument/2006/relationships/diagramData" Target="../diagrams/data17.xml"/><Relationship Id="rId1" Type="http://schemas.openxmlformats.org/officeDocument/2006/relationships/slideLayout" Target="../slideLayouts/slideLayout1.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5.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26.xml"/><Relationship Id="rId7" Type="http://schemas.openxmlformats.org/officeDocument/2006/relationships/slide" Target="slide2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MSP.xlsx" TargetMode="External"/><Relationship Id="rId5" Type="http://schemas.openxmlformats.org/officeDocument/2006/relationships/slide" Target="slide27.xml"/><Relationship Id="rId4" Type="http://schemas.openxmlformats.org/officeDocument/2006/relationships/hyperlink" Target="Informaci&#243;n%20SIPeIP/MEER.xlsx" TargetMode="External"/><Relationship Id="rId9" Type="http://schemas.openxmlformats.org/officeDocument/2006/relationships/slide" Target="slide6.xml"/></Relationships>
</file>

<file path=ppt/slides/_rels/slide26.xml.rels><?xml version="1.0" encoding="UTF-8" standalone="yes"?>
<Relationships xmlns="http://schemas.openxmlformats.org/package/2006/relationships"><Relationship Id="rId8" Type="http://schemas.openxmlformats.org/officeDocument/2006/relationships/slide" Target="slide25.xml"/><Relationship Id="rId3" Type="http://schemas.openxmlformats.org/officeDocument/2006/relationships/diagramLayout" Target="../diagrams/layout19.xml"/><Relationship Id="rId7" Type="http://schemas.openxmlformats.org/officeDocument/2006/relationships/hyperlink" Target="MSP.xlsx" TargetMode="External"/><Relationship Id="rId2" Type="http://schemas.openxmlformats.org/officeDocument/2006/relationships/diagramData" Target="../diagrams/data19.xml"/><Relationship Id="rId1" Type="http://schemas.openxmlformats.org/officeDocument/2006/relationships/slideLayout" Target="../slideLayouts/slideLayout1.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8" Type="http://schemas.openxmlformats.org/officeDocument/2006/relationships/slide" Target="slide25.xml"/><Relationship Id="rId3" Type="http://schemas.openxmlformats.org/officeDocument/2006/relationships/diagramLayout" Target="../diagrams/layout20.xml"/><Relationship Id="rId7" Type="http://schemas.openxmlformats.org/officeDocument/2006/relationships/hyperlink" Target="MSP.xlsx" TargetMode="External"/><Relationship Id="rId2" Type="http://schemas.openxmlformats.org/officeDocument/2006/relationships/diagramData" Target="../diagrams/data20.xml"/><Relationship Id="rId1" Type="http://schemas.openxmlformats.org/officeDocument/2006/relationships/slideLayout" Target="../slideLayouts/slideLayout1.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8" Type="http://schemas.openxmlformats.org/officeDocument/2006/relationships/slide" Target="slide25.xml"/><Relationship Id="rId3" Type="http://schemas.openxmlformats.org/officeDocument/2006/relationships/diagramLayout" Target="../diagrams/layout21.xml"/><Relationship Id="rId7" Type="http://schemas.openxmlformats.org/officeDocument/2006/relationships/hyperlink" Target="MSP.xlsx" TargetMode="External"/><Relationship Id="rId2" Type="http://schemas.openxmlformats.org/officeDocument/2006/relationships/diagramData" Target="../diagrams/data21.xml"/><Relationship Id="rId1" Type="http://schemas.openxmlformats.org/officeDocument/2006/relationships/slideLayout" Target="../slideLayouts/slideLayout1.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8" Type="http://schemas.openxmlformats.org/officeDocument/2006/relationships/slide" Target="slide25.xml"/><Relationship Id="rId3" Type="http://schemas.openxmlformats.org/officeDocument/2006/relationships/diagramLayout" Target="../diagrams/layout22.xml"/><Relationship Id="rId7" Type="http://schemas.openxmlformats.org/officeDocument/2006/relationships/hyperlink" Target="MSP.xlsx" TargetMode="External"/><Relationship Id="rId2" Type="http://schemas.openxmlformats.org/officeDocument/2006/relationships/diagramData" Target="../diagrams/data22.xml"/><Relationship Id="rId1" Type="http://schemas.openxmlformats.org/officeDocument/2006/relationships/slideLayout" Target="../slideLayouts/slideLayout1.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slide" Target="slide24.xml"/><Relationship Id="rId4" Type="http://schemas.openxmlformats.org/officeDocument/2006/relationships/slide" Target="slide1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9.xml"/><Relationship Id="rId7" Type="http://schemas.openxmlformats.org/officeDocument/2006/relationships/slide" Target="slide1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hyperlink" Target="MEER.xlsx" TargetMode="External"/><Relationship Id="rId9" Type="http://schemas.openxmlformats.org/officeDocument/2006/relationships/slide" Target="slide6.xml"/></Relationships>
</file>

<file path=ppt/slides/_rels/slide9.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diagramLayout" Target="../diagrams/layout5.xml"/><Relationship Id="rId7" Type="http://schemas.openxmlformats.org/officeDocument/2006/relationships/hyperlink" Target="MEER.xlsx" TargetMode="Externa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9 Grupo"/>
          <p:cNvGrpSpPr/>
          <p:nvPr/>
        </p:nvGrpSpPr>
        <p:grpSpPr>
          <a:xfrm>
            <a:off x="-32" y="3071810"/>
            <a:ext cx="9144000" cy="3786190"/>
            <a:chOff x="0" y="714356"/>
            <a:chExt cx="9144000" cy="503685"/>
          </a:xfrm>
        </p:grpSpPr>
        <p:sp>
          <p:nvSpPr>
            <p:cNvPr id="8" name="2 Rectángulo redondeado"/>
            <p:cNvSpPr/>
            <p:nvPr/>
          </p:nvSpPr>
          <p:spPr>
            <a:xfrm>
              <a:off x="0" y="714356"/>
              <a:ext cx="9144000" cy="503685"/>
            </a:xfrm>
            <a:prstGeom prst="rect">
              <a:avLst/>
            </a:prstGeom>
            <a:solidFill>
              <a:srgbClr val="376092"/>
            </a:solidFill>
          </p:spPr>
          <p:style>
            <a:lnRef idx="1">
              <a:schemeClr val="accent1"/>
            </a:lnRef>
            <a:fillRef idx="3">
              <a:schemeClr val="accent1"/>
            </a:fillRef>
            <a:effectRef idx="2">
              <a:schemeClr val="accent1"/>
            </a:effectRef>
            <a:fontRef idx="minor">
              <a:schemeClr val="lt1"/>
            </a:fontRef>
          </p:style>
        </p:sp>
        <p:sp>
          <p:nvSpPr>
            <p:cNvPr id="9" name="3 Rectángulo"/>
            <p:cNvSpPr/>
            <p:nvPr/>
          </p:nvSpPr>
          <p:spPr>
            <a:xfrm>
              <a:off x="214282" y="718757"/>
              <a:ext cx="8717114" cy="471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422400">
                <a:lnSpc>
                  <a:spcPct val="90000"/>
                </a:lnSpc>
                <a:spcAft>
                  <a:spcPct val="35000"/>
                </a:spcAft>
              </a:pPr>
              <a:endParaRPr lang="es-MX" sz="2400" b="1" dirty="0" smtClean="0">
                <a:solidFill>
                  <a:schemeClr val="bg1"/>
                </a:solidFill>
                <a:latin typeface="Arial" pitchFamily="34" charset="0"/>
                <a:cs typeface="Arial" pitchFamily="34" charset="0"/>
              </a:endParaRPr>
            </a:p>
          </p:txBody>
        </p:sp>
      </p:grpSp>
      <p:pic>
        <p:nvPicPr>
          <p:cNvPr id="10" name="Imagen 5" descr="Senplades0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43240" y="1214422"/>
            <a:ext cx="5472608" cy="1483769"/>
          </a:xfrm>
          <a:prstGeom prst="rect">
            <a:avLst/>
          </a:prstGeom>
        </p:spPr>
      </p:pic>
      <p:sp>
        <p:nvSpPr>
          <p:cNvPr id="11" name="10 CuadroTexto"/>
          <p:cNvSpPr txBox="1"/>
          <p:nvPr/>
        </p:nvSpPr>
        <p:spPr>
          <a:xfrm>
            <a:off x="1285852" y="3429000"/>
            <a:ext cx="6572296" cy="2862322"/>
          </a:xfrm>
          <a:prstGeom prst="rect">
            <a:avLst/>
          </a:prstGeom>
          <a:noFill/>
        </p:spPr>
        <p:txBody>
          <a:bodyPr wrap="square" rtlCol="0">
            <a:spAutoFit/>
          </a:bodyPr>
          <a:lstStyle/>
          <a:p>
            <a:pPr algn="ctr"/>
            <a:r>
              <a:rPr lang="es-EC" sz="3600" b="1" dirty="0" smtClean="0">
                <a:solidFill>
                  <a:schemeClr val="bg1"/>
                </a:solidFill>
              </a:rPr>
              <a:t>Información en </a:t>
            </a:r>
            <a:r>
              <a:rPr lang="es-EC" sz="3600" b="1" dirty="0" err="1" smtClean="0">
                <a:solidFill>
                  <a:schemeClr val="bg1"/>
                </a:solidFill>
              </a:rPr>
              <a:t>SIPeIP</a:t>
            </a:r>
            <a:r>
              <a:rPr lang="es-EC" sz="3600" b="1" dirty="0" smtClean="0">
                <a:solidFill>
                  <a:schemeClr val="bg1"/>
                </a:solidFill>
              </a:rPr>
              <a:t> – 2013</a:t>
            </a:r>
          </a:p>
          <a:p>
            <a:pPr algn="ctr"/>
            <a:r>
              <a:rPr lang="es-EC" sz="3600" b="1" dirty="0" smtClean="0">
                <a:solidFill>
                  <a:schemeClr val="bg1"/>
                </a:solidFill>
              </a:rPr>
              <a:t>Ministerio de Electricidad</a:t>
            </a:r>
          </a:p>
          <a:p>
            <a:pPr algn="ctr"/>
            <a:r>
              <a:rPr lang="es-EC" sz="3600" b="1" dirty="0" smtClean="0">
                <a:solidFill>
                  <a:schemeClr val="bg1"/>
                </a:solidFill>
              </a:rPr>
              <a:t>Ministerio de Justicia</a:t>
            </a:r>
          </a:p>
          <a:p>
            <a:pPr algn="ctr"/>
            <a:r>
              <a:rPr lang="es-EC" sz="3600" b="1" dirty="0" smtClean="0">
                <a:solidFill>
                  <a:schemeClr val="bg1"/>
                </a:solidFill>
              </a:rPr>
              <a:t>Ministerio de Salud</a:t>
            </a:r>
          </a:p>
          <a:p>
            <a:pPr algn="ctr"/>
            <a:endParaRPr lang="es-ES" sz="3600" b="1" dirty="0">
              <a:solidFill>
                <a:schemeClr val="bg1"/>
              </a:solidFill>
            </a:endParaRPr>
          </a:p>
        </p:txBody>
      </p:sp>
      <p:sp>
        <p:nvSpPr>
          <p:cNvPr id="12" name="11 CuadroTexto"/>
          <p:cNvSpPr txBox="1"/>
          <p:nvPr/>
        </p:nvSpPr>
        <p:spPr>
          <a:xfrm>
            <a:off x="6588224" y="6187415"/>
            <a:ext cx="2143140" cy="461665"/>
          </a:xfrm>
          <a:prstGeom prst="rect">
            <a:avLst/>
          </a:prstGeom>
          <a:noFill/>
        </p:spPr>
        <p:txBody>
          <a:bodyPr wrap="square" rtlCol="0">
            <a:spAutoFit/>
          </a:bodyPr>
          <a:lstStyle/>
          <a:p>
            <a:r>
              <a:rPr lang="es-EC" sz="2400" b="1" dirty="0" smtClean="0">
                <a:solidFill>
                  <a:schemeClr val="bg1"/>
                </a:solidFill>
                <a:latin typeface="+mj-lt"/>
                <a:ea typeface="+mj-ea"/>
                <a:cs typeface="+mj-cs"/>
              </a:rPr>
              <a:t>Mayo, 2013</a:t>
            </a:r>
            <a:endParaRPr lang="es-MX" sz="2400" b="1" dirty="0" smtClean="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357158" y="1936768"/>
          <a:ext cx="8358246" cy="4278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MEER</a:t>
            </a:r>
          </a:p>
        </p:txBody>
      </p:sp>
      <p:sp>
        <p:nvSpPr>
          <p:cNvPr id="8" name="7 Flecha derecha">
            <a:hlinkClick r:id="rId7" action="ppaction://hlinksldjump"/>
          </p:cNvPr>
          <p:cNvSpPr/>
          <p:nvPr/>
        </p:nvSpPr>
        <p:spPr>
          <a:xfrm rot="10800000">
            <a:off x="6300192" y="6381328"/>
            <a:ext cx="857256" cy="262382"/>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
        <p:nvSpPr>
          <p:cNvPr id="9" name="8 Rectángulo redondeado">
            <a:hlinkClick r:id="rId8" action="ppaction://hlinkfile"/>
          </p:cNvPr>
          <p:cNvSpPr/>
          <p:nvPr/>
        </p:nvSpPr>
        <p:spPr>
          <a:xfrm>
            <a:off x="700068" y="1412776"/>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214314" y="2071678"/>
          <a:ext cx="8715404"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MEER</a:t>
            </a:r>
          </a:p>
        </p:txBody>
      </p:sp>
      <p:sp>
        <p:nvSpPr>
          <p:cNvPr id="8" name="7 Flecha derecha">
            <a:hlinkClick r:id="rId7" action="ppaction://hlinksldjump"/>
          </p:cNvPr>
          <p:cNvSpPr/>
          <p:nvPr/>
        </p:nvSpPr>
        <p:spPr>
          <a:xfrm rot="10800000">
            <a:off x="6219172" y="6621090"/>
            <a:ext cx="857256" cy="240558"/>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
        <p:nvSpPr>
          <p:cNvPr id="9" name="8 Rectángulo redondeado">
            <a:hlinkClick r:id="rId8" action="ppaction://hlinkfile"/>
          </p:cNvPr>
          <p:cNvSpPr/>
          <p:nvPr/>
        </p:nvSpPr>
        <p:spPr>
          <a:xfrm>
            <a:off x="792901" y="1556792"/>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214314" y="1807147"/>
          <a:ext cx="8715404"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MEER</a:t>
            </a:r>
          </a:p>
        </p:txBody>
      </p:sp>
      <p:sp>
        <p:nvSpPr>
          <p:cNvPr id="8" name="7 Flecha derecha">
            <a:hlinkClick r:id="rId7" action="ppaction://hlinksldjump"/>
          </p:cNvPr>
          <p:cNvSpPr/>
          <p:nvPr/>
        </p:nvSpPr>
        <p:spPr>
          <a:xfrm rot="10800000">
            <a:off x="6072198" y="6429396"/>
            <a:ext cx="857256" cy="35719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
        <p:nvSpPr>
          <p:cNvPr id="9" name="8 Rectángulo redondeado">
            <a:hlinkClick r:id="rId8" action="ppaction://hlinkfile"/>
          </p:cNvPr>
          <p:cNvSpPr/>
          <p:nvPr/>
        </p:nvSpPr>
        <p:spPr>
          <a:xfrm>
            <a:off x="792901" y="1314358"/>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214314" y="2000240"/>
          <a:ext cx="8715404"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MEER</a:t>
            </a:r>
          </a:p>
        </p:txBody>
      </p:sp>
      <p:sp>
        <p:nvSpPr>
          <p:cNvPr id="8" name="7 Flecha derecha">
            <a:hlinkClick r:id="rId7" action="ppaction://hlinksldjump"/>
          </p:cNvPr>
          <p:cNvSpPr/>
          <p:nvPr/>
        </p:nvSpPr>
        <p:spPr>
          <a:xfrm rot="10800000">
            <a:off x="6072197" y="6546028"/>
            <a:ext cx="857256" cy="311972"/>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
        <p:nvSpPr>
          <p:cNvPr id="9" name="8 Rectángulo redondeado">
            <a:hlinkClick r:id="rId8" action="ppaction://hlinkfile"/>
          </p:cNvPr>
          <p:cNvSpPr/>
          <p:nvPr/>
        </p:nvSpPr>
        <p:spPr>
          <a:xfrm>
            <a:off x="714348" y="1484784"/>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MJDHC</a:t>
            </a:r>
          </a:p>
        </p:txBody>
      </p:sp>
      <p:graphicFrame>
        <p:nvGraphicFramePr>
          <p:cNvPr id="5" name="4 Diagrama"/>
          <p:cNvGraphicFramePr/>
          <p:nvPr>
            <p:extLst>
              <p:ext uri="{D42A27DB-BD31-4B8C-83A1-F6EECF244321}">
                <p14:modId xmlns:p14="http://schemas.microsoft.com/office/powerpoint/2010/main" val="1562725028"/>
              </p:ext>
            </p:extLst>
          </p:nvPr>
        </p:nvGraphicFramePr>
        <p:xfrm>
          <a:off x="285720" y="746151"/>
          <a:ext cx="8572560" cy="45084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1619672" y="908720"/>
            <a:ext cx="2160240" cy="369332"/>
          </a:xfrm>
          <a:prstGeom prst="rect">
            <a:avLst/>
          </a:prstGeom>
          <a:noFill/>
        </p:spPr>
        <p:txBody>
          <a:bodyPr wrap="square" rtlCol="0">
            <a:spAutoFit/>
          </a:bodyPr>
          <a:lstStyle/>
          <a:p>
            <a:r>
              <a:rPr lang="es-EC" dirty="0" smtClean="0"/>
              <a:t>Datos Institucionales</a:t>
            </a:r>
            <a:endParaRPr lang="es-EC" dirty="0"/>
          </a:p>
        </p:txBody>
      </p:sp>
    </p:spTree>
    <p:extLst>
      <p:ext uri="{BB962C8B-B14F-4D97-AF65-F5344CB8AC3E}">
        <p14:creationId xmlns:p14="http://schemas.microsoft.com/office/powerpoint/2010/main" val="130157728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a:t>
            </a:r>
          </a:p>
        </p:txBody>
      </p:sp>
      <p:graphicFrame>
        <p:nvGraphicFramePr>
          <p:cNvPr id="4" name="3 Tabla"/>
          <p:cNvGraphicFramePr>
            <a:graphicFrameLocks noGrp="1"/>
          </p:cNvGraphicFramePr>
          <p:nvPr>
            <p:extLst>
              <p:ext uri="{D42A27DB-BD31-4B8C-83A1-F6EECF244321}">
                <p14:modId xmlns:p14="http://schemas.microsoft.com/office/powerpoint/2010/main" val="3921867115"/>
              </p:ext>
            </p:extLst>
          </p:nvPr>
        </p:nvGraphicFramePr>
        <p:xfrm>
          <a:off x="142876" y="642919"/>
          <a:ext cx="8858281" cy="6086091"/>
        </p:xfrm>
        <a:graphic>
          <a:graphicData uri="http://schemas.openxmlformats.org/drawingml/2006/table">
            <a:tbl>
              <a:tblPr firstRow="1" bandRow="1">
                <a:tableStyleId>{5C22544A-7EE6-4342-B048-85BDC9FD1C3A}</a:tableStyleId>
              </a:tblPr>
              <a:tblGrid>
                <a:gridCol w="1571604"/>
                <a:gridCol w="5500726"/>
                <a:gridCol w="928694"/>
                <a:gridCol w="857257"/>
              </a:tblGrid>
              <a:tr h="748139">
                <a:tc>
                  <a:txBody>
                    <a:bodyPr/>
                    <a:lstStyle/>
                    <a:p>
                      <a:pPr algn="ctr"/>
                      <a:r>
                        <a:rPr lang="es-EC" sz="1100" dirty="0" smtClean="0"/>
                        <a:t>OEI</a:t>
                      </a:r>
                      <a:endParaRPr lang="es-EC" sz="1100" dirty="0"/>
                    </a:p>
                  </a:txBody>
                  <a:tcPr/>
                </a:tc>
                <a:tc>
                  <a:txBody>
                    <a:bodyPr/>
                    <a:lstStyle/>
                    <a:p>
                      <a:pPr algn="ctr"/>
                      <a:r>
                        <a:rPr lang="es-EC" sz="1100" dirty="0" smtClean="0"/>
                        <a:t>Indicador</a:t>
                      </a:r>
                      <a:endParaRPr lang="es-EC" sz="1100" dirty="0"/>
                    </a:p>
                  </a:txBody>
                  <a:tcPr/>
                </a:tc>
                <a:tc>
                  <a:txBody>
                    <a:bodyPr/>
                    <a:lstStyle/>
                    <a:p>
                      <a:pPr algn="ctr"/>
                      <a:r>
                        <a:rPr lang="es-EC" sz="1100" dirty="0" smtClean="0"/>
                        <a:t>Articulación</a:t>
                      </a:r>
                    </a:p>
                    <a:p>
                      <a:pPr algn="ctr"/>
                      <a:r>
                        <a:rPr lang="es-EC" sz="1100" dirty="0" smtClean="0"/>
                        <a:t>Instrumentos</a:t>
                      </a:r>
                      <a:r>
                        <a:rPr lang="es-EC" sz="1100" baseline="0" dirty="0" smtClean="0"/>
                        <a:t> planificación</a:t>
                      </a:r>
                      <a:endParaRPr lang="es-EC" sz="1100" dirty="0"/>
                    </a:p>
                  </a:txBody>
                  <a:tcPr/>
                </a:tc>
                <a:tc>
                  <a:txBody>
                    <a:bodyPr/>
                    <a:lstStyle/>
                    <a:p>
                      <a:pPr algn="ctr"/>
                      <a:r>
                        <a:rPr lang="es-EC" sz="1100" dirty="0" smtClean="0"/>
                        <a:t>Articulación Inversión</a:t>
                      </a:r>
                      <a:endParaRPr lang="es-EC" sz="1100" dirty="0"/>
                    </a:p>
                  </a:txBody>
                  <a:tcPr/>
                </a:tc>
              </a:tr>
              <a:tr h="1075461">
                <a:tc>
                  <a:txBody>
                    <a:bodyPr/>
                    <a:lstStyle/>
                    <a:p>
                      <a:pPr algn="just"/>
                      <a:r>
                        <a:rPr lang="es-EC" sz="1050" dirty="0" smtClean="0"/>
                        <a:t>Incrementar la rehabilitación y reinserción de las personas adultas y adolescentes en conflicto con la ley</a:t>
                      </a:r>
                      <a:endParaRPr lang="es-EC" sz="1050" dirty="0"/>
                    </a:p>
                  </a:txBody>
                  <a:tcPr/>
                </a:tc>
                <a:tc>
                  <a:txBody>
                    <a:bodyPr/>
                    <a:lstStyle/>
                    <a:p>
                      <a:r>
                        <a:rPr lang="es-EC" sz="1050" dirty="0" smtClean="0"/>
                        <a:t>Porcentaje de personas privadas de libertad que participan en programas instaurados sobre la base del modelo de Atención Integral a PPL, como el de talleres laborales.</a:t>
                      </a:r>
                      <a:endParaRPr lang="es-EC" sz="1050" b="1" dirty="0"/>
                    </a:p>
                  </a:txBody>
                  <a:tcPr/>
                </a:tc>
                <a:tc>
                  <a:txBody>
                    <a:bodyPr/>
                    <a:lstStyle/>
                    <a:p>
                      <a:pPr algn="ctr"/>
                      <a:endParaRPr lang="es-EC" sz="1050" b="1" dirty="0" smtClean="0">
                        <a:hlinkClick r:id="" action="ppaction://noaction"/>
                      </a:endParaRPr>
                    </a:p>
                    <a:p>
                      <a:pPr algn="ctr"/>
                      <a:endParaRPr lang="es-EC" sz="1050" b="1" dirty="0" smtClean="0">
                        <a:hlinkClick r:id="" action="ppaction://noaction"/>
                      </a:endParaRPr>
                    </a:p>
                    <a:p>
                      <a:pPr algn="ctr"/>
                      <a:endParaRPr lang="es-EC" sz="1050" b="1" dirty="0" smtClean="0">
                        <a:hlinkClick r:id="" action="ppaction://noaction"/>
                      </a:endParaRPr>
                    </a:p>
                    <a:p>
                      <a:pPr algn="ctr"/>
                      <a:r>
                        <a:rPr lang="es-EC" sz="1050" b="1" dirty="0" smtClean="0">
                          <a:hlinkClick r:id="rId3" action="ppaction://hlinksldjump"/>
                        </a:rPr>
                        <a:t>Ver</a:t>
                      </a:r>
                      <a:endParaRPr lang="es-EC" sz="1050" b="1" dirty="0"/>
                    </a:p>
                  </a:txBody>
                  <a:tcPr/>
                </a:tc>
                <a:tc>
                  <a:txBody>
                    <a:bodyPr/>
                    <a:lstStyle/>
                    <a:p>
                      <a:pPr algn="ctr"/>
                      <a:endParaRPr lang="es-EC" sz="1050" b="1" dirty="0" smtClean="0">
                        <a:hlinkClick r:id="" action="ppaction://hlinkfile"/>
                      </a:endParaRPr>
                    </a:p>
                    <a:p>
                      <a:pPr algn="ctr"/>
                      <a:endParaRPr lang="es-EC" sz="1050" b="1" dirty="0" smtClean="0">
                        <a:hlinkClick r:id="" action="ppaction://hlinkfile"/>
                      </a:endParaRPr>
                    </a:p>
                    <a:p>
                      <a:pPr algn="ctr"/>
                      <a:endParaRPr lang="es-EC" sz="1050" b="1" dirty="0" smtClean="0">
                        <a:hlinkClick r:id="" action="ppaction://hlinkfile"/>
                      </a:endParaRPr>
                    </a:p>
                    <a:p>
                      <a:pPr algn="ctr"/>
                      <a:r>
                        <a:rPr lang="es-EC" sz="1050" b="1" dirty="0" smtClean="0">
                          <a:hlinkClick r:id="rId4" action="ppaction://hlinkfile"/>
                        </a:rPr>
                        <a:t>Ver</a:t>
                      </a:r>
                      <a:endParaRPr lang="es-EC" sz="1050" b="1" dirty="0"/>
                    </a:p>
                  </a:txBody>
                  <a:tcPr/>
                </a:tc>
              </a:tr>
              <a:tr h="1036171">
                <a:tc rowSpan="2">
                  <a:txBody>
                    <a:bodyPr/>
                    <a:lstStyle/>
                    <a:p>
                      <a:pPr algn="just"/>
                      <a:r>
                        <a:rPr lang="es-EC" sz="1050" dirty="0" smtClean="0"/>
                        <a:t>Reducir los niveles de violencia, inseguridad y hacinamiento de los centros de atención a personas adultas y adolescentes en conflicto con la ley.</a:t>
                      </a:r>
                    </a:p>
                    <a:p>
                      <a:pPr algn="l"/>
                      <a:endParaRPr lang="es-EC" sz="1050" dirty="0"/>
                    </a:p>
                  </a:txBody>
                  <a:tcPr anchor="ctr"/>
                </a:tc>
                <a:tc>
                  <a:txBody>
                    <a:bodyPr/>
                    <a:lstStyle/>
                    <a:p>
                      <a:r>
                        <a:rPr lang="es-EC" sz="1050" dirty="0" smtClean="0"/>
                        <a:t>Índice de control y seguridad en centros de detención.</a:t>
                      </a:r>
                      <a:endParaRPr lang="es-EC" sz="1050" b="1" dirty="0"/>
                    </a:p>
                  </a:txBody>
                  <a:tcPr/>
                </a:tc>
                <a:tc rowSpan="2">
                  <a:txBody>
                    <a:bodyPr/>
                    <a:lstStyle/>
                    <a:p>
                      <a:pPr algn="ctr"/>
                      <a:endParaRPr lang="es-EC" sz="1050" b="1" dirty="0" smtClean="0">
                        <a:hlinkClick r:id="" action="ppaction://noaction"/>
                      </a:endParaRPr>
                    </a:p>
                    <a:p>
                      <a:pPr algn="ctr"/>
                      <a:endParaRPr lang="es-EC" sz="1050" b="1" dirty="0" smtClean="0">
                        <a:hlinkClick r:id="" action="ppaction://noaction"/>
                      </a:endParaRPr>
                    </a:p>
                    <a:p>
                      <a:pPr algn="ctr"/>
                      <a:endParaRPr lang="es-EC" sz="1050" b="1" dirty="0" smtClean="0">
                        <a:hlinkClick r:id="" action="ppaction://noaction"/>
                      </a:endParaRPr>
                    </a:p>
                    <a:p>
                      <a:pPr algn="ctr"/>
                      <a:endParaRPr lang="es-EC" sz="1050" b="1" dirty="0" smtClean="0">
                        <a:hlinkClick r:id="" action="ppaction://noaction"/>
                      </a:endParaRPr>
                    </a:p>
                    <a:p>
                      <a:pPr algn="ctr"/>
                      <a:endParaRPr lang="es-EC" sz="1050" b="1" dirty="0" smtClean="0">
                        <a:hlinkClick r:id="" action="ppaction://noaction"/>
                      </a:endParaRPr>
                    </a:p>
                    <a:p>
                      <a:pPr algn="ctr"/>
                      <a:r>
                        <a:rPr lang="es-EC" sz="1050" b="1" dirty="0" smtClean="0">
                          <a:hlinkClick r:id="rId5" action="ppaction://hlinksldjump"/>
                        </a:rPr>
                        <a:t>Ver</a:t>
                      </a:r>
                      <a:endParaRPr lang="es-EC" sz="1050" b="1" dirty="0"/>
                    </a:p>
                    <a:p>
                      <a:pPr marL="0" marR="0" indent="0" algn="ctr" defTabSz="914400" rtl="0" eaLnBrk="1" fontAlgn="auto" latinLnBrk="0" hangingPunct="1">
                        <a:lnSpc>
                          <a:spcPct val="100000"/>
                        </a:lnSpc>
                        <a:spcBef>
                          <a:spcPts val="0"/>
                        </a:spcBef>
                        <a:spcAft>
                          <a:spcPts val="0"/>
                        </a:spcAft>
                        <a:buClrTx/>
                        <a:buSzTx/>
                        <a:buFontTx/>
                        <a:buNone/>
                        <a:tabLst/>
                        <a:defRPr/>
                      </a:pPr>
                      <a:endParaRPr lang="es-EC" sz="1050" b="1" dirty="0" smtClean="0"/>
                    </a:p>
                    <a:p>
                      <a:pPr algn="ctr"/>
                      <a:endParaRPr lang="es-EC" sz="1050" b="1" dirty="0"/>
                    </a:p>
                  </a:txBody>
                  <a:tcPr/>
                </a:tc>
                <a:tc rowSpan="2">
                  <a:txBody>
                    <a:bodyPr/>
                    <a:lstStyle/>
                    <a:p>
                      <a:pPr algn="ctr"/>
                      <a:endParaRPr lang="es-EC" sz="1050" b="1" dirty="0" smtClean="0">
                        <a:hlinkClick r:id="" action="ppaction://hlinkfile"/>
                      </a:endParaRPr>
                    </a:p>
                    <a:p>
                      <a:pPr algn="ctr"/>
                      <a:endParaRPr lang="es-EC" sz="1050" b="1" dirty="0" smtClean="0">
                        <a:hlinkClick r:id="" action="ppaction://hlinkfile"/>
                      </a:endParaRPr>
                    </a:p>
                    <a:p>
                      <a:pPr algn="ctr"/>
                      <a:endParaRPr lang="es-EC" sz="1050" b="1" dirty="0" smtClean="0">
                        <a:hlinkClick r:id="" action="ppaction://hlinkfile"/>
                      </a:endParaRPr>
                    </a:p>
                    <a:p>
                      <a:pPr algn="ctr"/>
                      <a:endParaRPr lang="es-EC" sz="1050" b="1" dirty="0" smtClean="0">
                        <a:hlinkClick r:id="" action="ppaction://hlinkfile"/>
                      </a:endParaRPr>
                    </a:p>
                    <a:p>
                      <a:pPr algn="ctr"/>
                      <a:endParaRPr lang="es-EC" sz="1050" b="1" dirty="0" smtClean="0">
                        <a:hlinkClick r:id="" action="ppaction://hlinkfile"/>
                      </a:endParaRPr>
                    </a:p>
                    <a:p>
                      <a:pPr algn="ctr"/>
                      <a:r>
                        <a:rPr lang="es-EC" sz="1050" b="1" dirty="0" smtClean="0">
                          <a:hlinkClick r:id="rId4" action="ppaction://hlinkfile"/>
                        </a:rPr>
                        <a:t>Ver</a:t>
                      </a:r>
                      <a:endParaRPr lang="es-EC" sz="1050" b="1"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s-EC" sz="1050" b="1" dirty="0" smtClean="0"/>
                    </a:p>
                    <a:p>
                      <a:pPr algn="ctr"/>
                      <a:endParaRPr lang="es-EC" sz="1050" b="1" dirty="0"/>
                    </a:p>
                  </a:txBody>
                  <a:tcPr/>
                </a:tc>
              </a:tr>
              <a:tr h="993449">
                <a:tc vMerge="1">
                  <a:txBody>
                    <a:bodyPr/>
                    <a:lstStyle/>
                    <a:p>
                      <a:endParaRPr lang="es-EC"/>
                    </a:p>
                  </a:txBody>
                  <a:tcPr/>
                </a:tc>
                <a:tc>
                  <a:txBody>
                    <a:bodyPr/>
                    <a:lstStyle/>
                    <a:p>
                      <a:r>
                        <a:rPr lang="es-EC" sz="1050" b="0" dirty="0" smtClean="0"/>
                        <a:t>Porcentaje de hacinamiento en CRS Y CDP.</a:t>
                      </a:r>
                      <a:endParaRPr lang="es-EC" sz="1050" b="0" dirty="0"/>
                    </a:p>
                  </a:txBody>
                  <a:tcPr/>
                </a:tc>
                <a:tc vMerge="1">
                  <a:txBody>
                    <a:bodyPr/>
                    <a:lstStyle/>
                    <a:p>
                      <a:pPr algn="ctr"/>
                      <a:endParaRPr lang="es-EC" sz="1050" b="1" dirty="0"/>
                    </a:p>
                  </a:txBody>
                  <a:tcPr/>
                </a:tc>
                <a:tc vMerge="1">
                  <a:txBody>
                    <a:bodyPr/>
                    <a:lstStyle/>
                    <a:p>
                      <a:pPr algn="ctr"/>
                      <a:endParaRPr lang="es-EC" sz="1050" b="1" dirty="0"/>
                    </a:p>
                  </a:txBody>
                  <a:tcPr/>
                </a:tc>
              </a:tr>
              <a:tr h="112661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C" sz="1050" dirty="0" smtClean="0"/>
                        <a:t>Incrementar la efectividad de coordinación entre todos los actores del sector justicia.</a:t>
                      </a:r>
                    </a:p>
                    <a:p>
                      <a:pPr marL="0" algn="l" defTabSz="914400" rtl="0" eaLnBrk="1" latinLnBrk="0" hangingPunct="1"/>
                      <a:endParaRPr lang="es-EC" sz="1050" kern="1200" dirty="0" smtClean="0">
                        <a:solidFill>
                          <a:schemeClr val="dk1"/>
                        </a:solidFill>
                        <a:latin typeface="+mn-lt"/>
                        <a:ea typeface="+mn-ea"/>
                        <a:cs typeface="+mn-cs"/>
                      </a:endParaRPr>
                    </a:p>
                  </a:txBody>
                  <a:tcPr/>
                </a:tc>
                <a:tc>
                  <a:txBody>
                    <a:bodyPr/>
                    <a:lstStyle/>
                    <a:p>
                      <a:r>
                        <a:rPr lang="es-EC" sz="1050" dirty="0" smtClean="0"/>
                        <a:t>Porcentaje de compromisos institucionales ejecutados a tiempo en el periodo</a:t>
                      </a:r>
                    </a:p>
                  </a:txBody>
                  <a:tcPr/>
                </a:tc>
                <a:tc>
                  <a:txBody>
                    <a:bodyPr/>
                    <a:lstStyle/>
                    <a:p>
                      <a:pPr algn="ctr"/>
                      <a:r>
                        <a:rPr lang="es-EC" sz="1050" b="1" dirty="0" smtClean="0">
                          <a:hlinkClick r:id="rId6" action="ppaction://hlinksldjump"/>
                        </a:rPr>
                        <a:t>Ver</a:t>
                      </a:r>
                      <a:endParaRPr lang="es-EC" sz="1050" b="1" dirty="0"/>
                    </a:p>
                  </a:txBody>
                  <a:tcPr/>
                </a:tc>
                <a:tc>
                  <a:txBody>
                    <a:bodyPr/>
                    <a:lstStyle/>
                    <a:p>
                      <a:pPr algn="ctr"/>
                      <a:r>
                        <a:rPr lang="es-EC" sz="1050" b="1" dirty="0" smtClean="0">
                          <a:hlinkClick r:id="rId4" action="ppaction://hlinkfile"/>
                        </a:rPr>
                        <a:t>Ver</a:t>
                      </a:r>
                      <a:endParaRPr lang="es-EC" sz="1050" b="1" dirty="0"/>
                    </a:p>
                  </a:txBody>
                  <a:tcPr/>
                </a:tc>
              </a:tr>
              <a:tr h="1092396">
                <a:tc>
                  <a:txBody>
                    <a:bodyPr/>
                    <a:lstStyle/>
                    <a:p>
                      <a:pPr algn="just"/>
                      <a:r>
                        <a:rPr lang="es-EC" sz="1050" kern="1200" dirty="0" smtClean="0">
                          <a:solidFill>
                            <a:schemeClr val="dk1"/>
                          </a:solidFill>
                          <a:latin typeface="+mn-lt"/>
                          <a:ea typeface="+mn-ea"/>
                          <a:cs typeface="+mn-cs"/>
                        </a:rPr>
                        <a:t>Reducir el numero de causas en las que se afecte las garantías al debido proceso.</a:t>
                      </a:r>
                      <a:endParaRPr lang="es-EC" sz="1050" dirty="0"/>
                    </a:p>
                  </a:txBody>
                  <a:tcPr/>
                </a:tc>
                <a:tc>
                  <a:txBody>
                    <a:bodyPr/>
                    <a:lstStyle/>
                    <a:p>
                      <a:r>
                        <a:rPr lang="es-EC" sz="1050" dirty="0" smtClean="0"/>
                        <a:t>Porcentaje de requerimientos atendidos con apego a las garantías constitucionales y a la ley.</a:t>
                      </a:r>
                    </a:p>
                  </a:txBody>
                  <a:tcPr/>
                </a:tc>
                <a:tc>
                  <a:txBody>
                    <a:bodyPr/>
                    <a:lstStyle/>
                    <a:p>
                      <a:pPr algn="ctr"/>
                      <a:endParaRPr lang="es-EC" sz="1050" b="1" dirty="0" smtClean="0">
                        <a:hlinkClick r:id="" action="ppaction://noaction"/>
                      </a:endParaRPr>
                    </a:p>
                    <a:p>
                      <a:pPr algn="ctr"/>
                      <a:endParaRPr lang="es-EC" sz="1050" b="1" dirty="0" smtClean="0">
                        <a:hlinkClick r:id="" action="ppaction://noaction"/>
                      </a:endParaRPr>
                    </a:p>
                    <a:p>
                      <a:pPr algn="ctr"/>
                      <a:r>
                        <a:rPr lang="es-EC" sz="1050" b="1" dirty="0" smtClean="0">
                          <a:hlinkClick r:id="rId7" action="ppaction://hlinksldjump"/>
                        </a:rPr>
                        <a:t>Ver</a:t>
                      </a:r>
                      <a:endParaRPr lang="es-EC" sz="1050" b="1" dirty="0"/>
                    </a:p>
                  </a:txBody>
                  <a:tcPr/>
                </a:tc>
                <a:tc>
                  <a:txBody>
                    <a:bodyPr/>
                    <a:lstStyle/>
                    <a:p>
                      <a:pPr algn="ctr"/>
                      <a:endParaRPr lang="es-EC" sz="1050" b="1" dirty="0" smtClean="0">
                        <a:hlinkClick r:id="" action="ppaction://hlinkfile"/>
                      </a:endParaRPr>
                    </a:p>
                    <a:p>
                      <a:pPr algn="ctr"/>
                      <a:endParaRPr lang="es-EC" sz="1050" b="1" dirty="0" smtClean="0">
                        <a:hlinkClick r:id="" action="ppaction://hlinkfile"/>
                      </a:endParaRPr>
                    </a:p>
                    <a:p>
                      <a:pPr algn="ctr"/>
                      <a:r>
                        <a:rPr lang="es-EC" sz="1050" b="1" dirty="0" smtClean="0">
                          <a:hlinkClick r:id="rId4" action="ppaction://hlinkfile"/>
                        </a:rPr>
                        <a:t>Ver</a:t>
                      </a:r>
                      <a:endParaRPr lang="es-EC" sz="1050" b="1" dirty="0"/>
                    </a:p>
                  </a:txBody>
                  <a:tcPr/>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500384746"/>
              </p:ext>
            </p:extLst>
          </p:nvPr>
        </p:nvGraphicFramePr>
        <p:xfrm>
          <a:off x="1907704" y="1785926"/>
          <a:ext cx="5040559" cy="571889"/>
        </p:xfrm>
        <a:graphic>
          <a:graphicData uri="http://schemas.openxmlformats.org/drawingml/2006/table">
            <a:tbl>
              <a:tblPr firstRow="1" bandRow="1">
                <a:tableStyleId>{5C22544A-7EE6-4342-B048-85BDC9FD1C3A}</a:tableStyleId>
              </a:tblPr>
              <a:tblGrid>
                <a:gridCol w="692760"/>
                <a:gridCol w="818222"/>
                <a:gridCol w="1191537"/>
                <a:gridCol w="521876"/>
                <a:gridCol w="887496"/>
                <a:gridCol w="928668"/>
              </a:tblGrid>
              <a:tr h="236609">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34895">
                <a:tc>
                  <a:txBody>
                    <a:bodyPr/>
                    <a:lstStyle/>
                    <a:p>
                      <a:r>
                        <a:rPr lang="es-EC" sz="800" dirty="0" smtClean="0">
                          <a:solidFill>
                            <a:schemeClr val="tx1"/>
                          </a:solidFill>
                        </a:rPr>
                        <a:t>50.11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2011-01-01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Porcentaje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70,11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Trimestre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Registro interno </a:t>
                      </a:r>
                      <a:r>
                        <a:rPr lang="es-EC" sz="800" dirty="0" err="1" smtClean="0">
                          <a:solidFill>
                            <a:schemeClr val="tx1"/>
                          </a:solidFill>
                        </a:rPr>
                        <a:t>inst</a:t>
                      </a:r>
                      <a:r>
                        <a:rPr lang="es-EC" sz="800" dirty="0" smtClean="0">
                          <a:solidFill>
                            <a:schemeClr val="tx1"/>
                          </a:solidFill>
                        </a:rPr>
                        <a:t>.</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2" name="11 Tabla"/>
          <p:cNvGraphicFramePr>
            <a:graphicFrameLocks noGrp="1"/>
          </p:cNvGraphicFramePr>
          <p:nvPr>
            <p:extLst>
              <p:ext uri="{D42A27DB-BD31-4B8C-83A1-F6EECF244321}">
                <p14:modId xmlns:p14="http://schemas.microsoft.com/office/powerpoint/2010/main" val="4105932451"/>
              </p:ext>
            </p:extLst>
          </p:nvPr>
        </p:nvGraphicFramePr>
        <p:xfrm>
          <a:off x="1835694" y="4857760"/>
          <a:ext cx="5112570" cy="742952"/>
        </p:xfrm>
        <a:graphic>
          <a:graphicData uri="http://schemas.openxmlformats.org/drawingml/2006/table">
            <a:tbl>
              <a:tblPr firstRow="1" bandRow="1">
                <a:tableStyleId>{5C22544A-7EE6-4342-B048-85BDC9FD1C3A}</a:tableStyleId>
              </a:tblPr>
              <a:tblGrid>
                <a:gridCol w="852097"/>
                <a:gridCol w="699934"/>
                <a:gridCol w="1095549"/>
                <a:gridCol w="639070"/>
                <a:gridCol w="821662"/>
                <a:gridCol w="1004258"/>
              </a:tblGrid>
              <a:tr h="285752">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263068">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2011-01-01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Porcentaje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80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Trimestre</a:t>
                      </a:r>
                      <a:endParaRPr lang="es-EC" sz="800" dirty="0">
                        <a:solidFill>
                          <a:schemeClr val="tx1"/>
                        </a:solidFill>
                      </a:endParaRPr>
                    </a:p>
                  </a:txBody>
                  <a:tcP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800" dirty="0" smtClean="0">
                          <a:solidFill>
                            <a:schemeClr val="tx1"/>
                          </a:solidFill>
                        </a:rPr>
                        <a:t>Registros inter </a:t>
                      </a:r>
                      <a:r>
                        <a:rPr lang="es-EC" sz="800" baseline="0" dirty="0" smtClean="0">
                          <a:solidFill>
                            <a:schemeClr val="tx1"/>
                          </a:solidFill>
                        </a:rPr>
                        <a:t>Sub. </a:t>
                      </a:r>
                      <a:r>
                        <a:rPr lang="es-EC" sz="800" baseline="0" dirty="0" err="1" smtClean="0">
                          <a:solidFill>
                            <a:schemeClr val="tx1"/>
                          </a:solidFill>
                        </a:rPr>
                        <a:t>Just</a:t>
                      </a:r>
                      <a:r>
                        <a:rPr lang="es-EC" sz="800" baseline="0" dirty="0" smtClean="0">
                          <a:solidFill>
                            <a:schemeClr val="tx1"/>
                          </a:solidFill>
                        </a:rPr>
                        <a:t>.</a:t>
                      </a:r>
                      <a:endParaRPr lang="es-EC" sz="800" dirty="0" smtClean="0">
                        <a:solidFill>
                          <a:schemeClr val="tx1"/>
                        </a:solidFill>
                      </a:endParaRPr>
                    </a:p>
                    <a:p>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6" name="15 Tabla"/>
          <p:cNvGraphicFramePr>
            <a:graphicFrameLocks noGrp="1"/>
          </p:cNvGraphicFramePr>
          <p:nvPr>
            <p:extLst>
              <p:ext uri="{D42A27DB-BD31-4B8C-83A1-F6EECF244321}">
                <p14:modId xmlns:p14="http://schemas.microsoft.com/office/powerpoint/2010/main" val="536177480"/>
              </p:ext>
            </p:extLst>
          </p:nvPr>
        </p:nvGraphicFramePr>
        <p:xfrm>
          <a:off x="1835696" y="2708920"/>
          <a:ext cx="5112570" cy="648072"/>
        </p:xfrm>
        <a:graphic>
          <a:graphicData uri="http://schemas.openxmlformats.org/drawingml/2006/table">
            <a:tbl>
              <a:tblPr firstRow="1" bandRow="1">
                <a:tableStyleId>{5C22544A-7EE6-4342-B048-85BDC9FD1C3A}</a:tableStyleId>
              </a:tblPr>
              <a:tblGrid>
                <a:gridCol w="648072"/>
                <a:gridCol w="720080"/>
                <a:gridCol w="864096"/>
                <a:gridCol w="792088"/>
                <a:gridCol w="576064"/>
                <a:gridCol w="1512170"/>
              </a:tblGrid>
              <a:tr h="280814">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12792">
                <a:tc>
                  <a:txBody>
                    <a:bodyPr/>
                    <a:lstStyle/>
                    <a:p>
                      <a:r>
                        <a:rPr lang="es-EC" sz="800" dirty="0" smtClean="0">
                          <a:solidFill>
                            <a:schemeClr val="tx1"/>
                          </a:solidFill>
                        </a:rPr>
                        <a:t>36</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2011-01-01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Número</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17</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Mensual</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Registros interno  de la</a:t>
                      </a:r>
                      <a:r>
                        <a:rPr lang="es-EC" sz="800" baseline="0" dirty="0" smtClean="0">
                          <a:solidFill>
                            <a:schemeClr val="tx1"/>
                          </a:solidFill>
                        </a:rPr>
                        <a:t> Sub.</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7" name="16 Tabla"/>
          <p:cNvGraphicFramePr>
            <a:graphicFrameLocks noGrp="1"/>
          </p:cNvGraphicFramePr>
          <p:nvPr>
            <p:extLst>
              <p:ext uri="{D42A27DB-BD31-4B8C-83A1-F6EECF244321}">
                <p14:modId xmlns:p14="http://schemas.microsoft.com/office/powerpoint/2010/main" val="1000158053"/>
              </p:ext>
            </p:extLst>
          </p:nvPr>
        </p:nvGraphicFramePr>
        <p:xfrm>
          <a:off x="1835696" y="3789040"/>
          <a:ext cx="5112570" cy="681050"/>
        </p:xfrm>
        <a:graphic>
          <a:graphicData uri="http://schemas.openxmlformats.org/drawingml/2006/table">
            <a:tbl>
              <a:tblPr firstRow="1" bandRow="1">
                <a:tableStyleId>{5C22544A-7EE6-4342-B048-85BDC9FD1C3A}</a:tableStyleId>
              </a:tblPr>
              <a:tblGrid>
                <a:gridCol w="648072"/>
                <a:gridCol w="792088"/>
                <a:gridCol w="864096"/>
                <a:gridCol w="648072"/>
                <a:gridCol w="792088"/>
                <a:gridCol w="1368154"/>
              </a:tblGrid>
              <a:tr h="340525">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0525">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2011-01-01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Porcentaje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45</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Mensual</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Unidad de </a:t>
                      </a:r>
                      <a:r>
                        <a:rPr lang="es-EC" sz="800" dirty="0" err="1" smtClean="0">
                          <a:solidFill>
                            <a:schemeClr val="tx1"/>
                          </a:solidFill>
                        </a:rPr>
                        <a:t>Estadístic</a:t>
                      </a:r>
                      <a:r>
                        <a:rPr lang="es-EC" sz="800" dirty="0" smtClean="0">
                          <a:solidFill>
                            <a:schemeClr val="tx1"/>
                          </a:solidFill>
                        </a:rPr>
                        <a:t>.</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8" name="17 Tabla"/>
          <p:cNvGraphicFramePr>
            <a:graphicFrameLocks noGrp="1"/>
          </p:cNvGraphicFramePr>
          <p:nvPr>
            <p:extLst>
              <p:ext uri="{D42A27DB-BD31-4B8C-83A1-F6EECF244321}">
                <p14:modId xmlns:p14="http://schemas.microsoft.com/office/powerpoint/2010/main" val="1440120079"/>
              </p:ext>
            </p:extLst>
          </p:nvPr>
        </p:nvGraphicFramePr>
        <p:xfrm>
          <a:off x="1835696" y="5929330"/>
          <a:ext cx="5112570" cy="751610"/>
        </p:xfrm>
        <a:graphic>
          <a:graphicData uri="http://schemas.openxmlformats.org/drawingml/2006/table">
            <a:tbl>
              <a:tblPr firstRow="1" bandRow="1">
                <a:tableStyleId>{5C22544A-7EE6-4342-B048-85BDC9FD1C3A}</a:tableStyleId>
              </a:tblPr>
              <a:tblGrid>
                <a:gridCol w="852095"/>
                <a:gridCol w="852095"/>
                <a:gridCol w="852095"/>
                <a:gridCol w="852095"/>
                <a:gridCol w="852095"/>
                <a:gridCol w="852095"/>
              </a:tblGrid>
              <a:tr h="311382">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416330">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2011-01-01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Porcentaje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85</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Trimestre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Registro interno </a:t>
                      </a:r>
                      <a:r>
                        <a:rPr lang="es-EC" sz="800" dirty="0" err="1" smtClean="0">
                          <a:solidFill>
                            <a:schemeClr val="tx1"/>
                          </a:solidFill>
                        </a:rPr>
                        <a:t>inst</a:t>
                      </a:r>
                      <a:r>
                        <a:rPr lang="es-EC" sz="800" dirty="0" smtClean="0">
                          <a:solidFill>
                            <a:schemeClr val="tx1"/>
                          </a:solidFill>
                        </a:rPr>
                        <a:t>.</a:t>
                      </a:r>
                      <a:endParaRPr lang="es-EC" sz="800" dirty="0">
                        <a:solidFill>
                          <a:schemeClr val="tx1"/>
                        </a:solidFill>
                      </a:endParaRPr>
                    </a:p>
                  </a:txBody>
                  <a:tcPr>
                    <a:solidFill>
                      <a:schemeClr val="accent2">
                        <a:lumMod val="20000"/>
                        <a:lumOff val="80000"/>
                      </a:schemeClr>
                    </a:solidFill>
                  </a:tcPr>
                </a:tc>
              </a:tr>
            </a:tbl>
          </a:graphicData>
        </a:graphic>
      </p:graphicFrame>
      <p:sp>
        <p:nvSpPr>
          <p:cNvPr id="10" name="9 Flecha derecha">
            <a:hlinkClick r:id="rId8" action="ppaction://hlinksldjump"/>
          </p:cNvPr>
          <p:cNvSpPr/>
          <p:nvPr/>
        </p:nvSpPr>
        <p:spPr>
          <a:xfrm rot="10800000">
            <a:off x="8072462" y="6500810"/>
            <a:ext cx="857256" cy="312566"/>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51951591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a:t>
            </a:r>
          </a:p>
        </p:txBody>
      </p:sp>
      <p:graphicFrame>
        <p:nvGraphicFramePr>
          <p:cNvPr id="4" name="3 Tabla"/>
          <p:cNvGraphicFramePr>
            <a:graphicFrameLocks noGrp="1"/>
          </p:cNvGraphicFramePr>
          <p:nvPr>
            <p:extLst>
              <p:ext uri="{D42A27DB-BD31-4B8C-83A1-F6EECF244321}">
                <p14:modId xmlns:p14="http://schemas.microsoft.com/office/powerpoint/2010/main" val="351864525"/>
              </p:ext>
            </p:extLst>
          </p:nvPr>
        </p:nvGraphicFramePr>
        <p:xfrm>
          <a:off x="142876" y="853647"/>
          <a:ext cx="8858281" cy="4879609"/>
        </p:xfrm>
        <a:graphic>
          <a:graphicData uri="http://schemas.openxmlformats.org/drawingml/2006/table">
            <a:tbl>
              <a:tblPr firstRow="1" bandRow="1">
                <a:tableStyleId>{5C22544A-7EE6-4342-B048-85BDC9FD1C3A}</a:tableStyleId>
              </a:tblPr>
              <a:tblGrid>
                <a:gridCol w="2000232"/>
                <a:gridCol w="4643470"/>
                <a:gridCol w="1214446"/>
                <a:gridCol w="1000133"/>
              </a:tblGrid>
              <a:tr h="691107">
                <a:tc>
                  <a:txBody>
                    <a:bodyPr/>
                    <a:lstStyle/>
                    <a:p>
                      <a:pPr algn="ctr"/>
                      <a:r>
                        <a:rPr lang="es-EC" sz="1100" dirty="0" smtClean="0"/>
                        <a:t>OEI</a:t>
                      </a:r>
                      <a:endParaRPr lang="es-EC" sz="1100" dirty="0"/>
                    </a:p>
                  </a:txBody>
                  <a:tcPr/>
                </a:tc>
                <a:tc>
                  <a:txBody>
                    <a:bodyPr/>
                    <a:lstStyle/>
                    <a:p>
                      <a:pPr algn="ctr"/>
                      <a:r>
                        <a:rPr lang="es-EC" sz="1100" dirty="0" smtClean="0"/>
                        <a:t>Indicador</a:t>
                      </a:r>
                      <a:endParaRPr lang="es-EC" sz="1100" dirty="0"/>
                    </a:p>
                  </a:txBody>
                  <a:tcPr/>
                </a:tc>
                <a:tc>
                  <a:txBody>
                    <a:bodyPr/>
                    <a:lstStyle/>
                    <a:p>
                      <a:pPr algn="ctr"/>
                      <a:r>
                        <a:rPr lang="es-EC" sz="1100" dirty="0" smtClean="0"/>
                        <a:t>Articulación</a:t>
                      </a:r>
                    </a:p>
                    <a:p>
                      <a:pPr algn="ctr"/>
                      <a:r>
                        <a:rPr lang="es-EC" sz="1100" dirty="0" smtClean="0"/>
                        <a:t>Instrumentos</a:t>
                      </a:r>
                      <a:r>
                        <a:rPr lang="es-EC" sz="1100" baseline="0" dirty="0" smtClean="0"/>
                        <a:t> planificación</a:t>
                      </a:r>
                      <a:endParaRPr lang="es-EC" sz="1100" dirty="0"/>
                    </a:p>
                  </a:txBody>
                  <a:tcPr/>
                </a:tc>
                <a:tc>
                  <a:txBody>
                    <a:bodyPr/>
                    <a:lstStyle/>
                    <a:p>
                      <a:pPr algn="ctr"/>
                      <a:r>
                        <a:rPr lang="es-EC" sz="1100" dirty="0" smtClean="0"/>
                        <a:t>Articulación Inversión</a:t>
                      </a:r>
                      <a:endParaRPr lang="es-EC" sz="1100" dirty="0"/>
                    </a:p>
                  </a:txBody>
                  <a:tcPr/>
                </a:tc>
              </a:tr>
              <a:tr h="1888114">
                <a:tc>
                  <a:txBody>
                    <a:bodyPr/>
                    <a:lstStyle/>
                    <a:p>
                      <a:pPr algn="just"/>
                      <a:r>
                        <a:rPr lang="es-EC" sz="1050" dirty="0" smtClean="0"/>
                        <a:t>Incrementar el numero de proyectos de ley del sector justicia y otros determinados por el poder ejecutivo.</a:t>
                      </a:r>
                      <a:endParaRPr lang="es-EC" sz="1050" dirty="0"/>
                    </a:p>
                  </a:txBody>
                  <a:tcPr/>
                </a:tc>
                <a:tc>
                  <a:txBody>
                    <a:bodyPr/>
                    <a:lstStyle/>
                    <a:p>
                      <a:r>
                        <a:rPr lang="es-EC" sz="1050" dirty="0" smtClean="0"/>
                        <a:t>Porcentaje de propuestas normativas elaboradas</a:t>
                      </a:r>
                      <a:endParaRPr lang="es-EC" sz="1050" b="1" dirty="0"/>
                    </a:p>
                  </a:txBody>
                  <a:tcPr/>
                </a:tc>
                <a:tc>
                  <a:txBody>
                    <a:bodyPr/>
                    <a:lstStyle/>
                    <a:p>
                      <a:pPr algn="ctr"/>
                      <a:endParaRPr lang="es-EC" sz="1050" b="1" dirty="0" smtClean="0">
                        <a:hlinkClick r:id="" action="ppaction://noaction"/>
                      </a:endParaRPr>
                    </a:p>
                    <a:p>
                      <a:pPr algn="ctr"/>
                      <a:endParaRPr lang="es-EC" sz="1050" b="1" dirty="0" smtClean="0">
                        <a:hlinkClick r:id="" action="ppaction://noaction"/>
                      </a:endParaRPr>
                    </a:p>
                    <a:p>
                      <a:pPr algn="ctr"/>
                      <a:endParaRPr lang="es-EC" sz="1050" b="1" dirty="0" smtClean="0">
                        <a:hlinkClick r:id="" action="ppaction://noaction"/>
                      </a:endParaRPr>
                    </a:p>
                    <a:p>
                      <a:pPr algn="ctr"/>
                      <a:endParaRPr lang="es-EC" sz="1050" b="1" dirty="0" smtClean="0">
                        <a:hlinkClick r:id="" action="ppaction://noaction"/>
                      </a:endParaRPr>
                    </a:p>
                    <a:p>
                      <a:pPr algn="ctr"/>
                      <a:r>
                        <a:rPr lang="es-EC" sz="1050" b="1" dirty="0" smtClean="0">
                          <a:hlinkClick r:id="rId3" action="ppaction://hlinksldjump"/>
                        </a:rPr>
                        <a:t>Ver</a:t>
                      </a:r>
                      <a:endParaRPr lang="es-EC" sz="1050" b="1" dirty="0"/>
                    </a:p>
                  </a:txBody>
                  <a:tcPr/>
                </a:tc>
                <a:tc>
                  <a:txBody>
                    <a:bodyPr/>
                    <a:lstStyle/>
                    <a:p>
                      <a:pPr algn="ctr"/>
                      <a:endParaRPr lang="es-EC" sz="1050" b="1" dirty="0" smtClean="0">
                        <a:hlinkClick r:id="" action="ppaction://hlinkfile"/>
                      </a:endParaRPr>
                    </a:p>
                    <a:p>
                      <a:pPr algn="ctr"/>
                      <a:endParaRPr lang="es-EC" sz="1050" b="1" dirty="0" smtClean="0">
                        <a:hlinkClick r:id="" action="ppaction://hlinkfile"/>
                      </a:endParaRPr>
                    </a:p>
                    <a:p>
                      <a:pPr algn="ctr"/>
                      <a:endParaRPr lang="es-EC" sz="1050" b="1" dirty="0" smtClean="0">
                        <a:hlinkClick r:id="" action="ppaction://hlinkfile"/>
                      </a:endParaRPr>
                    </a:p>
                    <a:p>
                      <a:pPr algn="ctr"/>
                      <a:endParaRPr lang="es-EC" sz="1050" b="1" dirty="0" smtClean="0">
                        <a:hlinkClick r:id="" action="ppaction://hlinkfile"/>
                      </a:endParaRPr>
                    </a:p>
                    <a:p>
                      <a:pPr algn="ctr"/>
                      <a:r>
                        <a:rPr lang="es-EC" sz="1050" b="1" dirty="0" smtClean="0">
                          <a:hlinkClick r:id="rId4" action="ppaction://hlinkfile"/>
                        </a:rPr>
                        <a:t>Ver</a:t>
                      </a:r>
                      <a:endParaRPr lang="es-EC" sz="1050" b="1" dirty="0"/>
                    </a:p>
                  </a:txBody>
                  <a:tcPr/>
                </a:tc>
              </a:tr>
              <a:tr h="132906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C" sz="1050" dirty="0" smtClean="0"/>
                        <a:t>Incrementar el cumplimiento de los derechos humanos a nivel nacional.</a:t>
                      </a:r>
                    </a:p>
                    <a:p>
                      <a:pPr algn="l"/>
                      <a:endParaRPr lang="es-EC" sz="1050" dirty="0"/>
                    </a:p>
                  </a:txBody>
                  <a:tcPr/>
                </a:tc>
                <a:tc>
                  <a:txBody>
                    <a:bodyPr/>
                    <a:lstStyle/>
                    <a:p>
                      <a:r>
                        <a:rPr lang="es-EC" sz="1050" dirty="0" smtClean="0"/>
                        <a:t>Número de servidoras/es públicas/es capacitados en derechos humanos.</a:t>
                      </a:r>
                      <a:endParaRPr lang="es-EC" sz="1050" b="1" dirty="0"/>
                    </a:p>
                  </a:txBody>
                  <a:tcPr/>
                </a:tc>
                <a:tc>
                  <a:txBody>
                    <a:bodyPr/>
                    <a:lstStyle/>
                    <a:p>
                      <a:pPr algn="ctr"/>
                      <a:r>
                        <a:rPr lang="es-EC" sz="1050" b="1" dirty="0" smtClean="0">
                          <a:hlinkClick r:id="rId5" action="ppaction://hlinksldjump"/>
                        </a:rPr>
                        <a:t>Ver</a:t>
                      </a:r>
                      <a:endParaRPr lang="es-EC" sz="1050" b="1" dirty="0"/>
                    </a:p>
                  </a:txBody>
                  <a:tcPr/>
                </a:tc>
                <a:tc>
                  <a:txBody>
                    <a:bodyPr/>
                    <a:lstStyle/>
                    <a:p>
                      <a:pPr algn="ctr"/>
                      <a:r>
                        <a:rPr lang="es-EC" sz="1050" b="1" dirty="0" smtClean="0">
                          <a:hlinkClick r:id="rId4" action="ppaction://hlinkfile"/>
                        </a:rPr>
                        <a:t>Ver</a:t>
                      </a:r>
                      <a:endParaRPr lang="es-EC" sz="1050" b="1" dirty="0"/>
                    </a:p>
                  </a:txBody>
                  <a:tcPr/>
                </a:tc>
              </a:tr>
              <a:tr h="971328">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C" sz="1050" dirty="0" smtClean="0"/>
                        <a:t>Incrementar el cumplimiento de la regulación en relación a cultos.</a:t>
                      </a:r>
                    </a:p>
                    <a:p>
                      <a:pPr algn="l"/>
                      <a:endParaRPr lang="es-EC" sz="1050" dirty="0"/>
                    </a:p>
                  </a:txBody>
                  <a:tcPr/>
                </a:tc>
                <a:tc>
                  <a:txBody>
                    <a:bodyPr/>
                    <a:lstStyle/>
                    <a:p>
                      <a:r>
                        <a:rPr lang="es-EC" sz="1000" b="0" baseline="0" dirty="0" smtClean="0"/>
                        <a:t>Porcentajes de espacios de participación para la construcción y seguimiento de la política pública de cultos ejecutados.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50" b="1" dirty="0" smtClean="0">
                          <a:hlinkClick r:id="rId6" action="ppaction://hlinksldjump"/>
                        </a:rPr>
                        <a:t>Ver</a:t>
                      </a:r>
                      <a:endParaRPr lang="es-EC" sz="1050" b="1" dirty="0" smtClean="0"/>
                    </a:p>
                    <a:p>
                      <a:pPr algn="ctr"/>
                      <a:endParaRPr lang="es-EC" sz="1050" b="1" dirty="0"/>
                    </a:p>
                  </a:txBody>
                  <a:tcPr/>
                </a:tc>
                <a:tc>
                  <a:txBody>
                    <a:bodyPr/>
                    <a:lstStyle/>
                    <a:p>
                      <a:pPr algn="ctr"/>
                      <a:r>
                        <a:rPr lang="es-EC" sz="1050" b="1" dirty="0" smtClean="0">
                          <a:hlinkClick r:id="rId4" action="ppaction://hlinkfile"/>
                        </a:rPr>
                        <a:t>Ver</a:t>
                      </a:r>
                      <a:endParaRPr lang="es-EC" sz="1050" b="1" dirty="0" smtClean="0"/>
                    </a:p>
                    <a:p>
                      <a:pPr algn="ctr"/>
                      <a:endParaRPr lang="es-EC" sz="1050" b="1" dirty="0"/>
                    </a:p>
                  </a:txBody>
                  <a:tcPr/>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1810954362"/>
              </p:ext>
            </p:extLst>
          </p:nvPr>
        </p:nvGraphicFramePr>
        <p:xfrm>
          <a:off x="2195734" y="2204864"/>
          <a:ext cx="4591410" cy="826776"/>
        </p:xfrm>
        <a:graphic>
          <a:graphicData uri="http://schemas.openxmlformats.org/drawingml/2006/table">
            <a:tbl>
              <a:tblPr firstRow="1" bandRow="1">
                <a:tableStyleId>{5C22544A-7EE6-4342-B048-85BDC9FD1C3A}</a:tableStyleId>
              </a:tblPr>
              <a:tblGrid>
                <a:gridCol w="765235"/>
                <a:gridCol w="765235"/>
                <a:gridCol w="765235"/>
                <a:gridCol w="765235"/>
                <a:gridCol w="765235"/>
                <a:gridCol w="765235"/>
              </a:tblGrid>
              <a:tr h="413388">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413388">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2011-01-01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Porcentaje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100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Semestre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Reporte</a:t>
                      </a:r>
                      <a:r>
                        <a:rPr lang="es-EC" sz="800" baseline="0" dirty="0" smtClean="0">
                          <a:solidFill>
                            <a:schemeClr val="tx1"/>
                          </a:solidFill>
                        </a:rPr>
                        <a:t> de la Dir.</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0" name="9 Tabla"/>
          <p:cNvGraphicFramePr>
            <a:graphicFrameLocks noGrp="1"/>
          </p:cNvGraphicFramePr>
          <p:nvPr>
            <p:extLst>
              <p:ext uri="{D42A27DB-BD31-4B8C-83A1-F6EECF244321}">
                <p14:modId xmlns:p14="http://schemas.microsoft.com/office/powerpoint/2010/main" val="4049299973"/>
              </p:ext>
            </p:extLst>
          </p:nvPr>
        </p:nvGraphicFramePr>
        <p:xfrm>
          <a:off x="2267746" y="3789040"/>
          <a:ext cx="4429722" cy="683900"/>
        </p:xfrm>
        <a:graphic>
          <a:graphicData uri="http://schemas.openxmlformats.org/drawingml/2006/table">
            <a:tbl>
              <a:tblPr firstRow="1" bandRow="1">
                <a:tableStyleId>{5C22544A-7EE6-4342-B048-85BDC9FD1C3A}</a:tableStyleId>
              </a:tblPr>
              <a:tblGrid>
                <a:gridCol w="738287"/>
                <a:gridCol w="738287"/>
                <a:gridCol w="738287"/>
                <a:gridCol w="738287"/>
                <a:gridCol w="738287"/>
                <a:gridCol w="738287"/>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2011-01-01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Número</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3000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Trimestre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Registro inter </a:t>
                      </a:r>
                      <a:r>
                        <a:rPr lang="es-EC" sz="800" dirty="0" err="1" smtClean="0">
                          <a:solidFill>
                            <a:schemeClr val="tx1"/>
                          </a:solidFill>
                        </a:rPr>
                        <a:t>Subs</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5" name="14 Tabla"/>
          <p:cNvGraphicFramePr>
            <a:graphicFrameLocks noGrp="1"/>
          </p:cNvGraphicFramePr>
          <p:nvPr>
            <p:extLst>
              <p:ext uri="{D42A27DB-BD31-4B8C-83A1-F6EECF244321}">
                <p14:modId xmlns:p14="http://schemas.microsoft.com/office/powerpoint/2010/main" val="3983786690"/>
              </p:ext>
            </p:extLst>
          </p:nvPr>
        </p:nvGraphicFramePr>
        <p:xfrm>
          <a:off x="2267744" y="5102631"/>
          <a:ext cx="4464495" cy="581827"/>
        </p:xfrm>
        <a:graphic>
          <a:graphicData uri="http://schemas.openxmlformats.org/drawingml/2006/table">
            <a:tbl>
              <a:tblPr firstRow="1" bandRow="1">
                <a:tableStyleId>{5C22544A-7EE6-4342-B048-85BDC9FD1C3A}</a:tableStyleId>
              </a:tblPr>
              <a:tblGrid>
                <a:gridCol w="658696"/>
                <a:gridCol w="731885"/>
                <a:gridCol w="658696"/>
                <a:gridCol w="439131"/>
                <a:gridCol w="805073"/>
                <a:gridCol w="1171014"/>
              </a:tblGrid>
              <a:tr h="295994">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246547">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2011-01-01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Porcentaje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100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mensual</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Registro Interno</a:t>
                      </a:r>
                      <a:endParaRPr lang="es-EC" sz="800" dirty="0">
                        <a:solidFill>
                          <a:schemeClr val="tx1"/>
                        </a:solidFill>
                      </a:endParaRPr>
                    </a:p>
                  </a:txBody>
                  <a:tcPr>
                    <a:solidFill>
                      <a:schemeClr val="accent2">
                        <a:lumMod val="20000"/>
                        <a:lumOff val="80000"/>
                      </a:schemeClr>
                    </a:solidFill>
                  </a:tcPr>
                </a:tc>
              </a:tr>
            </a:tbl>
          </a:graphicData>
        </a:graphic>
      </p:graphicFrame>
      <p:sp>
        <p:nvSpPr>
          <p:cNvPr id="9" name="8 Flecha derecha">
            <a:hlinkClick r:id="rId7" action="ppaction://hlinksldjump"/>
          </p:cNvPr>
          <p:cNvSpPr/>
          <p:nvPr/>
        </p:nvSpPr>
        <p:spPr>
          <a:xfrm rot="10800000">
            <a:off x="7974822" y="5733623"/>
            <a:ext cx="857256" cy="287665"/>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147821417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3057288271"/>
              </p:ext>
            </p:extLst>
          </p:nvPr>
        </p:nvGraphicFramePr>
        <p:xfrm>
          <a:off x="357158" y="1936768"/>
          <a:ext cx="8429684" cy="4278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MJDHC</a:t>
            </a:r>
          </a:p>
        </p:txBody>
      </p:sp>
      <p:sp>
        <p:nvSpPr>
          <p:cNvPr id="10" name="9 Rectángulo redondeado">
            <a:hlinkClick r:id="rId7" action="ppaction://hlinkfile"/>
          </p:cNvPr>
          <p:cNvSpPr/>
          <p:nvPr/>
        </p:nvSpPr>
        <p:spPr>
          <a:xfrm>
            <a:off x="714348" y="1412776"/>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
        <p:nvSpPr>
          <p:cNvPr id="11" name="10 Flecha derecha">
            <a:hlinkClick r:id="rId8" action="ppaction://hlinksldjump"/>
          </p:cNvPr>
          <p:cNvSpPr/>
          <p:nvPr/>
        </p:nvSpPr>
        <p:spPr>
          <a:xfrm rot="10800000">
            <a:off x="6072198" y="6500810"/>
            <a:ext cx="857256" cy="312566"/>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3112930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2637485884"/>
              </p:ext>
            </p:extLst>
          </p:nvPr>
        </p:nvGraphicFramePr>
        <p:xfrm>
          <a:off x="357158" y="1936768"/>
          <a:ext cx="8429684" cy="4278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MJDHC</a:t>
            </a:r>
          </a:p>
        </p:txBody>
      </p:sp>
      <p:sp>
        <p:nvSpPr>
          <p:cNvPr id="10" name="9 Rectángulo redondeado">
            <a:hlinkClick r:id="rId7" action="ppaction://hlinkfile"/>
          </p:cNvPr>
          <p:cNvSpPr/>
          <p:nvPr/>
        </p:nvSpPr>
        <p:spPr>
          <a:xfrm>
            <a:off x="792901" y="1412776"/>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
        <p:nvSpPr>
          <p:cNvPr id="8" name="7 Flecha derecha">
            <a:hlinkClick r:id="rId8" action="ppaction://hlinksldjump"/>
          </p:cNvPr>
          <p:cNvSpPr/>
          <p:nvPr/>
        </p:nvSpPr>
        <p:spPr>
          <a:xfrm rot="10800000">
            <a:off x="6072198" y="6500810"/>
            <a:ext cx="857256" cy="312566"/>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33071447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3239454203"/>
              </p:ext>
            </p:extLst>
          </p:nvPr>
        </p:nvGraphicFramePr>
        <p:xfrm>
          <a:off x="357158" y="1936768"/>
          <a:ext cx="8429684" cy="4278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MJDHC</a:t>
            </a:r>
          </a:p>
        </p:txBody>
      </p:sp>
      <p:sp>
        <p:nvSpPr>
          <p:cNvPr id="10" name="9 Rectángulo redondeado">
            <a:hlinkClick r:id="rId7" action="ppaction://hlinkfile"/>
          </p:cNvPr>
          <p:cNvSpPr/>
          <p:nvPr/>
        </p:nvSpPr>
        <p:spPr>
          <a:xfrm>
            <a:off x="714348" y="1412776"/>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
        <p:nvSpPr>
          <p:cNvPr id="8" name="7 Flecha derecha">
            <a:hlinkClick r:id="rId8" action="ppaction://hlinksldjump"/>
          </p:cNvPr>
          <p:cNvSpPr/>
          <p:nvPr/>
        </p:nvSpPr>
        <p:spPr>
          <a:xfrm rot="10800000">
            <a:off x="6072198" y="6500810"/>
            <a:ext cx="857256" cy="312566"/>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2884330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778098"/>
          </a:xfrm>
        </p:spPr>
        <p:txBody>
          <a:bodyPr/>
          <a:lstStyle/>
          <a:p>
            <a:r>
              <a:rPr lang="es-EC" b="1" dirty="0" smtClean="0">
                <a:solidFill>
                  <a:srgbClr val="003399"/>
                </a:solidFill>
              </a:rPr>
              <a:t>Contenido</a:t>
            </a:r>
            <a:endParaRPr lang="es-MX" b="1" dirty="0" smtClean="0">
              <a:solidFill>
                <a:srgbClr val="003399"/>
              </a:solidFill>
            </a:endParaRPr>
          </a:p>
        </p:txBody>
      </p:sp>
      <p:sp>
        <p:nvSpPr>
          <p:cNvPr id="4" name="3 Marcador de contenido"/>
          <p:cNvSpPr>
            <a:spLocks noGrp="1"/>
          </p:cNvSpPr>
          <p:nvPr>
            <p:ph idx="1"/>
          </p:nvPr>
        </p:nvSpPr>
        <p:spPr/>
        <p:txBody>
          <a:bodyPr/>
          <a:lstStyle/>
          <a:p>
            <a:pPr marL="514350" indent="-514350">
              <a:buAutoNum type="arabicPeriod"/>
            </a:pPr>
            <a:endParaRPr lang="es-EC" dirty="0" smtClean="0"/>
          </a:p>
          <a:p>
            <a:pPr marL="514350" indent="-514350">
              <a:buAutoNum type="arabicPeriod"/>
            </a:pPr>
            <a:r>
              <a:rPr lang="es-EC" dirty="0" smtClean="0"/>
              <a:t>Base Legal</a:t>
            </a:r>
          </a:p>
          <a:p>
            <a:pPr marL="514350" indent="-514350">
              <a:buAutoNum type="arabicPeriod"/>
            </a:pPr>
            <a:r>
              <a:rPr lang="es-EC" dirty="0" smtClean="0"/>
              <a:t>Consideraciones </a:t>
            </a:r>
            <a:r>
              <a:rPr lang="es-EC" dirty="0" smtClean="0"/>
              <a:t>generales</a:t>
            </a:r>
          </a:p>
          <a:p>
            <a:pPr marL="514350" indent="-514350">
              <a:buAutoNum type="arabicPeriod"/>
            </a:pPr>
            <a:r>
              <a:rPr lang="es-EC" dirty="0" smtClean="0"/>
              <a:t>Ejercicios prácticos</a:t>
            </a:r>
          </a:p>
          <a:p>
            <a:pPr marL="514350" indent="-514350">
              <a:buAutoNum type="arabicPeriod"/>
            </a:pPr>
            <a:r>
              <a:rPr lang="es-EC" dirty="0" smtClean="0"/>
              <a:t>Conclusiones</a:t>
            </a:r>
          </a:p>
          <a:p>
            <a:pPr marL="514350" indent="-514350">
              <a:buAutoNum type="arabicPeriod"/>
            </a:pPr>
            <a:endParaRPr lang="es-EC" dirty="0"/>
          </a:p>
        </p:txBody>
      </p:sp>
    </p:spTree>
    <p:extLst>
      <p:ext uri="{BB962C8B-B14F-4D97-AF65-F5344CB8AC3E}">
        <p14:creationId xmlns:p14="http://schemas.microsoft.com/office/powerpoint/2010/main" val="2114647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1728462044"/>
              </p:ext>
            </p:extLst>
          </p:nvPr>
        </p:nvGraphicFramePr>
        <p:xfrm>
          <a:off x="293278" y="1858480"/>
          <a:ext cx="8429684" cy="4522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MJDHC</a:t>
            </a:r>
          </a:p>
        </p:txBody>
      </p:sp>
      <p:sp>
        <p:nvSpPr>
          <p:cNvPr id="10" name="9 Rectángulo redondeado"/>
          <p:cNvSpPr/>
          <p:nvPr/>
        </p:nvSpPr>
        <p:spPr>
          <a:xfrm>
            <a:off x="652446" y="1340768"/>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Sin proyectos de inversión vinculados</a:t>
            </a:r>
            <a:endParaRPr lang="es-EC" dirty="0"/>
          </a:p>
        </p:txBody>
      </p:sp>
      <p:sp>
        <p:nvSpPr>
          <p:cNvPr id="8" name="7 Flecha derecha">
            <a:hlinkClick r:id="rId7" action="ppaction://hlinksldjump"/>
          </p:cNvPr>
          <p:cNvSpPr/>
          <p:nvPr/>
        </p:nvSpPr>
        <p:spPr>
          <a:xfrm rot="10800000">
            <a:off x="6072198" y="6500810"/>
            <a:ext cx="857256" cy="312566"/>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25805381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659405958"/>
              </p:ext>
            </p:extLst>
          </p:nvPr>
        </p:nvGraphicFramePr>
        <p:xfrm>
          <a:off x="293278" y="1858480"/>
          <a:ext cx="8429684" cy="4522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MJDHC</a:t>
            </a:r>
          </a:p>
        </p:txBody>
      </p:sp>
      <p:sp>
        <p:nvSpPr>
          <p:cNvPr id="10" name="9 Rectángulo redondeado"/>
          <p:cNvSpPr/>
          <p:nvPr/>
        </p:nvSpPr>
        <p:spPr>
          <a:xfrm>
            <a:off x="652446" y="1340768"/>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Sin proyectos de inversión vinculados</a:t>
            </a:r>
            <a:endParaRPr lang="es-EC" dirty="0"/>
          </a:p>
        </p:txBody>
      </p:sp>
      <p:sp>
        <p:nvSpPr>
          <p:cNvPr id="8" name="7 Flecha derecha">
            <a:hlinkClick r:id="rId7" action="ppaction://hlinksldjump"/>
          </p:cNvPr>
          <p:cNvSpPr/>
          <p:nvPr/>
        </p:nvSpPr>
        <p:spPr>
          <a:xfrm rot="10800000">
            <a:off x="6228184" y="6513356"/>
            <a:ext cx="857256" cy="30002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dirty="0"/>
          </a:p>
        </p:txBody>
      </p:sp>
    </p:spTree>
    <p:extLst>
      <p:ext uri="{BB962C8B-B14F-4D97-AF65-F5344CB8AC3E}">
        <p14:creationId xmlns:p14="http://schemas.microsoft.com/office/powerpoint/2010/main" val="6493773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333057687"/>
              </p:ext>
            </p:extLst>
          </p:nvPr>
        </p:nvGraphicFramePr>
        <p:xfrm>
          <a:off x="293278" y="1858480"/>
          <a:ext cx="8429684" cy="4522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MJDHC</a:t>
            </a:r>
          </a:p>
        </p:txBody>
      </p:sp>
      <p:sp>
        <p:nvSpPr>
          <p:cNvPr id="10" name="9 Rectángulo redondeado">
            <a:hlinkClick r:id="rId7" action="ppaction://hlinkfile"/>
          </p:cNvPr>
          <p:cNvSpPr/>
          <p:nvPr/>
        </p:nvSpPr>
        <p:spPr>
          <a:xfrm>
            <a:off x="652446" y="1340768"/>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
        <p:nvSpPr>
          <p:cNvPr id="9" name="8 Flecha derecha">
            <a:hlinkClick r:id="rId8" action="ppaction://hlinksldjump"/>
          </p:cNvPr>
          <p:cNvSpPr/>
          <p:nvPr/>
        </p:nvSpPr>
        <p:spPr>
          <a:xfrm rot="10800000">
            <a:off x="6228184" y="6513356"/>
            <a:ext cx="857256" cy="30002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dirty="0"/>
          </a:p>
        </p:txBody>
      </p:sp>
    </p:spTree>
    <p:extLst>
      <p:ext uri="{BB962C8B-B14F-4D97-AF65-F5344CB8AC3E}">
        <p14:creationId xmlns:p14="http://schemas.microsoft.com/office/powerpoint/2010/main" val="35538428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2047191525"/>
              </p:ext>
            </p:extLst>
          </p:nvPr>
        </p:nvGraphicFramePr>
        <p:xfrm>
          <a:off x="293278" y="1858480"/>
          <a:ext cx="8429684" cy="4522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MJDHC</a:t>
            </a:r>
          </a:p>
        </p:txBody>
      </p:sp>
      <p:sp>
        <p:nvSpPr>
          <p:cNvPr id="10" name="9 Rectángulo redondeado"/>
          <p:cNvSpPr/>
          <p:nvPr/>
        </p:nvSpPr>
        <p:spPr>
          <a:xfrm>
            <a:off x="652446" y="1340768"/>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Sin proyectos de inversión vinculados</a:t>
            </a:r>
            <a:endParaRPr lang="es-EC" dirty="0"/>
          </a:p>
        </p:txBody>
      </p:sp>
      <p:sp>
        <p:nvSpPr>
          <p:cNvPr id="11" name="10 Flecha derecha">
            <a:hlinkClick r:id="rId7" action="ppaction://hlinksldjump"/>
          </p:cNvPr>
          <p:cNvSpPr/>
          <p:nvPr/>
        </p:nvSpPr>
        <p:spPr>
          <a:xfrm rot="10800000">
            <a:off x="6228184" y="6513356"/>
            <a:ext cx="857256" cy="228012"/>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dirty="0"/>
          </a:p>
        </p:txBody>
      </p:sp>
    </p:spTree>
    <p:extLst>
      <p:ext uri="{BB962C8B-B14F-4D97-AF65-F5344CB8AC3E}">
        <p14:creationId xmlns:p14="http://schemas.microsoft.com/office/powerpoint/2010/main" val="4237159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MSP</a:t>
            </a:r>
          </a:p>
        </p:txBody>
      </p:sp>
      <p:graphicFrame>
        <p:nvGraphicFramePr>
          <p:cNvPr id="5" name="4 Diagrama"/>
          <p:cNvGraphicFramePr/>
          <p:nvPr>
            <p:extLst>
              <p:ext uri="{D42A27DB-BD31-4B8C-83A1-F6EECF244321}">
                <p14:modId xmlns:p14="http://schemas.microsoft.com/office/powerpoint/2010/main" val="2099027278"/>
              </p:ext>
            </p:extLst>
          </p:nvPr>
        </p:nvGraphicFramePr>
        <p:xfrm>
          <a:off x="157074" y="-5067944"/>
          <a:ext cx="8572560" cy="171208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1619672" y="908720"/>
            <a:ext cx="2160240" cy="369332"/>
          </a:xfrm>
          <a:prstGeom prst="rect">
            <a:avLst/>
          </a:prstGeom>
          <a:noFill/>
        </p:spPr>
        <p:txBody>
          <a:bodyPr wrap="square" rtlCol="0">
            <a:spAutoFit/>
          </a:bodyPr>
          <a:lstStyle/>
          <a:p>
            <a:r>
              <a:rPr lang="es-EC" dirty="0" smtClean="0"/>
              <a:t>Datos Institucionales</a:t>
            </a:r>
            <a:endParaRPr lang="es-EC" dirty="0"/>
          </a:p>
        </p:txBody>
      </p:sp>
    </p:spTree>
    <p:extLst>
      <p:ext uri="{BB962C8B-B14F-4D97-AF65-F5344CB8AC3E}">
        <p14:creationId xmlns:p14="http://schemas.microsoft.com/office/powerpoint/2010/main" val="9820247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MSP</a:t>
            </a:r>
          </a:p>
        </p:txBody>
      </p:sp>
      <p:graphicFrame>
        <p:nvGraphicFramePr>
          <p:cNvPr id="4" name="3 Tabla"/>
          <p:cNvGraphicFramePr>
            <a:graphicFrameLocks noGrp="1"/>
          </p:cNvGraphicFramePr>
          <p:nvPr>
            <p:extLst>
              <p:ext uri="{D42A27DB-BD31-4B8C-83A1-F6EECF244321}">
                <p14:modId xmlns:p14="http://schemas.microsoft.com/office/powerpoint/2010/main" val="324736626"/>
              </p:ext>
            </p:extLst>
          </p:nvPr>
        </p:nvGraphicFramePr>
        <p:xfrm>
          <a:off x="142876" y="853649"/>
          <a:ext cx="8893620" cy="5936789"/>
        </p:xfrm>
        <a:graphic>
          <a:graphicData uri="http://schemas.openxmlformats.org/drawingml/2006/table">
            <a:tbl>
              <a:tblPr firstRow="1" bandRow="1">
                <a:tableStyleId>{5C22544A-7EE6-4342-B048-85BDC9FD1C3A}</a:tableStyleId>
              </a:tblPr>
              <a:tblGrid>
                <a:gridCol w="2345575"/>
                <a:gridCol w="4037739"/>
                <a:gridCol w="1219291"/>
                <a:gridCol w="1291015"/>
              </a:tblGrid>
              <a:tr h="629106">
                <a:tc>
                  <a:txBody>
                    <a:bodyPr/>
                    <a:lstStyle/>
                    <a:p>
                      <a:pPr algn="ctr"/>
                      <a:r>
                        <a:rPr lang="es-EC" sz="1100" dirty="0" smtClean="0"/>
                        <a:t>OEI</a:t>
                      </a:r>
                      <a:endParaRPr lang="es-EC" sz="1100" dirty="0"/>
                    </a:p>
                  </a:txBody>
                  <a:tcPr/>
                </a:tc>
                <a:tc>
                  <a:txBody>
                    <a:bodyPr/>
                    <a:lstStyle/>
                    <a:p>
                      <a:pPr algn="ctr"/>
                      <a:r>
                        <a:rPr lang="es-EC" sz="1100" dirty="0" smtClean="0"/>
                        <a:t>Indicador</a:t>
                      </a:r>
                      <a:endParaRPr lang="es-EC" sz="1100" dirty="0"/>
                    </a:p>
                  </a:txBody>
                  <a:tcPr/>
                </a:tc>
                <a:tc>
                  <a:txBody>
                    <a:bodyPr/>
                    <a:lstStyle/>
                    <a:p>
                      <a:pPr algn="ctr"/>
                      <a:r>
                        <a:rPr lang="es-EC" sz="1100" dirty="0" smtClean="0"/>
                        <a:t>Articulación</a:t>
                      </a:r>
                    </a:p>
                    <a:p>
                      <a:pPr algn="ctr"/>
                      <a:r>
                        <a:rPr lang="es-EC" sz="1100" dirty="0" smtClean="0"/>
                        <a:t>Instrumentos</a:t>
                      </a:r>
                      <a:r>
                        <a:rPr lang="es-EC" sz="1100" baseline="0" dirty="0" smtClean="0"/>
                        <a:t> planificación</a:t>
                      </a:r>
                      <a:endParaRPr lang="es-EC" sz="1100" dirty="0"/>
                    </a:p>
                  </a:txBody>
                  <a:tcPr/>
                </a:tc>
                <a:tc>
                  <a:txBody>
                    <a:bodyPr/>
                    <a:lstStyle/>
                    <a:p>
                      <a:pPr algn="ctr"/>
                      <a:r>
                        <a:rPr lang="es-EC" sz="1100" dirty="0" smtClean="0"/>
                        <a:t>Articulación Inversión</a:t>
                      </a:r>
                      <a:endParaRPr lang="es-EC" sz="1100" dirty="0"/>
                    </a:p>
                  </a:txBody>
                  <a:tcPr/>
                </a:tc>
              </a:tr>
              <a:tr h="1242762">
                <a:tc>
                  <a:txBody>
                    <a:bodyPr/>
                    <a:lstStyle/>
                    <a:p>
                      <a:pPr algn="l"/>
                      <a:r>
                        <a:rPr lang="es-EC" sz="1050" dirty="0" smtClean="0"/>
                        <a:t>Incrementar el acceso de la población a servicios de salud</a:t>
                      </a:r>
                      <a:endParaRPr lang="es-EC" sz="1050" dirty="0"/>
                    </a:p>
                  </a:txBody>
                  <a:tcPr/>
                </a:tc>
                <a:tc>
                  <a:txBody>
                    <a:bodyPr/>
                    <a:lstStyle/>
                    <a:p>
                      <a:r>
                        <a:rPr lang="es-EC" sz="1050" dirty="0" smtClean="0"/>
                        <a:t>Número de atenciones realizadas</a:t>
                      </a:r>
                      <a:endParaRPr lang="es-EC" sz="1050" b="1" dirty="0"/>
                    </a:p>
                  </a:txBody>
                  <a:tcPr/>
                </a:tc>
                <a:tc>
                  <a:txBody>
                    <a:bodyPr/>
                    <a:lstStyle/>
                    <a:p>
                      <a:pPr algn="ctr"/>
                      <a:r>
                        <a:rPr lang="es-EC" sz="1050" b="1" dirty="0" smtClean="0">
                          <a:hlinkClick r:id="rId3" action="ppaction://hlinksldjump"/>
                        </a:rPr>
                        <a:t>Ver</a:t>
                      </a:r>
                      <a:endParaRPr lang="es-EC" sz="1050" b="1" dirty="0"/>
                    </a:p>
                  </a:txBody>
                  <a:tcPr/>
                </a:tc>
                <a:tc>
                  <a:txBody>
                    <a:bodyPr/>
                    <a:lstStyle/>
                    <a:p>
                      <a:pPr algn="ctr"/>
                      <a:r>
                        <a:rPr lang="es-EC" sz="1050" b="1" dirty="0" smtClean="0">
                          <a:hlinkClick r:id="rId4" action="ppaction://hlinkfile"/>
                        </a:rPr>
                        <a:t>Ver</a:t>
                      </a:r>
                      <a:endParaRPr lang="es-EC" sz="1050" b="1" dirty="0"/>
                    </a:p>
                  </a:txBody>
                  <a:tcPr/>
                </a:tc>
              </a:tr>
              <a:tr h="1158911">
                <a:tc>
                  <a:txBody>
                    <a:bodyPr/>
                    <a:lstStyle/>
                    <a:p>
                      <a:pPr algn="l"/>
                      <a:r>
                        <a:rPr lang="es-EC" sz="1050" dirty="0" smtClean="0"/>
                        <a:t>Incrementar la vigilancia, el control, la promoción y prevención de la salud.</a:t>
                      </a:r>
                      <a:endParaRPr lang="es-EC" sz="1050" dirty="0"/>
                    </a:p>
                  </a:txBody>
                  <a:tcPr/>
                </a:tc>
                <a:tc>
                  <a:txBody>
                    <a:bodyPr/>
                    <a:lstStyle/>
                    <a:p>
                      <a:r>
                        <a:rPr lang="es-EC" sz="1050" dirty="0" smtClean="0"/>
                        <a:t>Porcentaje de éxito de tratamiento de Tuberculosis sensible</a:t>
                      </a:r>
                      <a:endParaRPr lang="es-EC" sz="1050" b="1" dirty="0"/>
                    </a:p>
                  </a:txBody>
                  <a:tcPr/>
                </a:tc>
                <a:tc>
                  <a:txBody>
                    <a:bodyPr/>
                    <a:lstStyle/>
                    <a:p>
                      <a:pPr algn="ctr"/>
                      <a:r>
                        <a:rPr lang="es-EC" sz="1050" b="1" dirty="0" smtClean="0">
                          <a:hlinkClick r:id="rId5" action="ppaction://hlinksldjump"/>
                        </a:rPr>
                        <a:t>Ver</a:t>
                      </a:r>
                      <a:endParaRPr lang="es-EC" sz="105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50" b="1" dirty="0" smtClean="0">
                          <a:hlinkClick r:id="rId6" action="ppaction://hlinkfile"/>
                        </a:rPr>
                        <a:t>Ver</a:t>
                      </a:r>
                      <a:endParaRPr lang="es-EC" sz="1050" b="1"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s-EC" sz="1050" b="1" dirty="0"/>
                    </a:p>
                  </a:txBody>
                  <a:tcPr/>
                </a:tc>
              </a:tr>
              <a:tr h="1416780">
                <a:tc>
                  <a:txBody>
                    <a:bodyPr/>
                    <a:lstStyle/>
                    <a:p>
                      <a:pPr algn="l"/>
                      <a:r>
                        <a:rPr lang="es-EC" sz="1050" dirty="0" smtClean="0"/>
                        <a:t>Incrementar la eficiencia y eficacia del Sistema Nacional de Salud</a:t>
                      </a:r>
                      <a:endParaRPr lang="es-EC" sz="1050" dirty="0"/>
                    </a:p>
                  </a:txBody>
                  <a:tcPr/>
                </a:tc>
                <a:tc>
                  <a:txBody>
                    <a:bodyPr/>
                    <a:lstStyle/>
                    <a:p>
                      <a:r>
                        <a:rPr lang="es-EC" sz="1050" dirty="0" smtClean="0"/>
                        <a:t>Instituciones de la RIPS que aplican la herramienta para el licenciamiento del primer nivel</a:t>
                      </a:r>
                      <a:endParaRPr lang="es-EC" sz="1050" b="1" baseline="0" dirty="0" smtClean="0"/>
                    </a:p>
                  </a:txBody>
                  <a:tcPr/>
                </a:tc>
                <a:tc>
                  <a:txBody>
                    <a:bodyPr/>
                    <a:lstStyle/>
                    <a:p>
                      <a:pPr algn="ctr"/>
                      <a:r>
                        <a:rPr lang="es-EC" sz="1050" b="1" dirty="0" smtClean="0">
                          <a:hlinkClick r:id="rId7" action="ppaction://hlinksldjump"/>
                        </a:rPr>
                        <a:t>Ver</a:t>
                      </a:r>
                      <a:endParaRPr lang="es-EC" sz="105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50" b="1" dirty="0" smtClean="0">
                          <a:hlinkClick r:id="rId6" action="ppaction://hlinkfile"/>
                        </a:rPr>
                        <a:t>Ver</a:t>
                      </a:r>
                      <a:endParaRPr lang="es-EC" sz="1050" b="1" dirty="0" smtClean="0"/>
                    </a:p>
                    <a:p>
                      <a:pPr algn="ctr"/>
                      <a:endParaRPr lang="es-EC" sz="1050" b="1" dirty="0"/>
                    </a:p>
                  </a:txBody>
                  <a:tcPr/>
                </a:tc>
              </a:tr>
              <a:tr h="1489230">
                <a:tc>
                  <a:txBody>
                    <a:bodyPr/>
                    <a:lstStyle/>
                    <a:p>
                      <a:pPr algn="l"/>
                      <a:r>
                        <a:rPr lang="es-EC" sz="1050" dirty="0" smtClean="0"/>
                        <a:t>Incrementar la satisfacción de los ciudadanos con respecto a los servicios de salud</a:t>
                      </a:r>
                      <a:endParaRPr lang="es-EC" sz="1050" dirty="0"/>
                    </a:p>
                  </a:txBody>
                  <a:tcPr/>
                </a:tc>
                <a:tc>
                  <a:txBody>
                    <a:bodyPr/>
                    <a:lstStyle/>
                    <a:p>
                      <a:r>
                        <a:rPr lang="es-EC" sz="1050" dirty="0" smtClean="0"/>
                        <a:t>Porcentaje de ciudadanos satisfechos con el servicio que brinda el MSP</a:t>
                      </a:r>
                    </a:p>
                  </a:txBody>
                  <a:tcPr/>
                </a:tc>
                <a:tc>
                  <a:txBody>
                    <a:bodyPr/>
                    <a:lstStyle/>
                    <a:p>
                      <a:pPr algn="ctr"/>
                      <a:r>
                        <a:rPr lang="es-EC" sz="1050" b="1" dirty="0" smtClean="0">
                          <a:hlinkClick r:id="rId8" action="ppaction://hlinksldjump"/>
                        </a:rPr>
                        <a:t>Ver</a:t>
                      </a:r>
                      <a:endParaRPr lang="es-EC" sz="105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050" b="1" dirty="0" smtClean="0">
                          <a:hlinkClick r:id="rId6" action="ppaction://hlinkfile"/>
                        </a:rPr>
                        <a:t>Ver</a:t>
                      </a:r>
                      <a:endParaRPr lang="es-EC" sz="1050" b="1" dirty="0" smtClean="0"/>
                    </a:p>
                    <a:p>
                      <a:pPr algn="ctr"/>
                      <a:endParaRPr lang="es-EC" sz="1050" b="1" dirty="0"/>
                    </a:p>
                  </a:txBody>
                  <a:tcPr/>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2551716175"/>
              </p:ext>
            </p:extLst>
          </p:nvPr>
        </p:nvGraphicFramePr>
        <p:xfrm>
          <a:off x="2555776" y="1844824"/>
          <a:ext cx="3857652" cy="683900"/>
        </p:xfrm>
        <a:graphic>
          <a:graphicData uri="http://schemas.openxmlformats.org/drawingml/2006/table">
            <a:tbl>
              <a:tblPr firstRow="1" bandRow="1">
                <a:tableStyleId>{5C22544A-7EE6-4342-B048-85BDC9FD1C3A}</a:tableStyleId>
              </a:tblPr>
              <a:tblGrid>
                <a:gridCol w="642942"/>
                <a:gridCol w="642942"/>
                <a:gridCol w="730340"/>
                <a:gridCol w="555544"/>
                <a:gridCol w="642942"/>
                <a:gridCol w="642942"/>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34241929</a:t>
                      </a:r>
                      <a:endParaRPr lang="es-EC" sz="800" dirty="0">
                        <a:solidFill>
                          <a:schemeClr val="tx1"/>
                        </a:solidFill>
                      </a:endParaRPr>
                    </a:p>
                  </a:txBody>
                  <a:tcPr>
                    <a:solidFill>
                      <a:schemeClr val="accent2">
                        <a:lumMod val="20000"/>
                        <a:lumOff val="80000"/>
                      </a:schemeClr>
                    </a:solidFill>
                  </a:tcPr>
                </a:tc>
                <a:tc>
                  <a:txBody>
                    <a:bodyPr/>
                    <a:lstStyle/>
                    <a:p>
                      <a:r>
                        <a:rPr lang="es-EC" sz="700" dirty="0" smtClean="0">
                          <a:solidFill>
                            <a:schemeClr val="tx1"/>
                          </a:solidFill>
                        </a:rPr>
                        <a:t>30/12/11</a:t>
                      </a:r>
                      <a:endParaRPr lang="es-EC" sz="7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Número</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39435060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Trimestre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MSP</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0" name="9 Tabla"/>
          <p:cNvGraphicFramePr>
            <a:graphicFrameLocks noGrp="1"/>
          </p:cNvGraphicFramePr>
          <p:nvPr>
            <p:extLst>
              <p:ext uri="{D42A27DB-BD31-4B8C-83A1-F6EECF244321}">
                <p14:modId xmlns:p14="http://schemas.microsoft.com/office/powerpoint/2010/main" val="3759591100"/>
              </p:ext>
            </p:extLst>
          </p:nvPr>
        </p:nvGraphicFramePr>
        <p:xfrm>
          <a:off x="2555776" y="3068960"/>
          <a:ext cx="3857652" cy="683900"/>
        </p:xfrm>
        <a:graphic>
          <a:graphicData uri="http://schemas.openxmlformats.org/drawingml/2006/table">
            <a:tbl>
              <a:tblPr firstRow="1" bandRow="1">
                <a:tableStyleId>{5C22544A-7EE6-4342-B048-85BDC9FD1C3A}</a:tableStyleId>
              </a:tblPr>
              <a:tblGrid>
                <a:gridCol w="642942"/>
                <a:gridCol w="642942"/>
                <a:gridCol w="730340"/>
                <a:gridCol w="555544"/>
                <a:gridCol w="642942"/>
                <a:gridCol w="642942"/>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77</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30/12/11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Porcentaje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87</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Trimestre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MSP</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1" name="10 Tabla"/>
          <p:cNvGraphicFramePr>
            <a:graphicFrameLocks noGrp="1"/>
          </p:cNvGraphicFramePr>
          <p:nvPr>
            <p:extLst>
              <p:ext uri="{D42A27DB-BD31-4B8C-83A1-F6EECF244321}">
                <p14:modId xmlns:p14="http://schemas.microsoft.com/office/powerpoint/2010/main" val="746082420"/>
              </p:ext>
            </p:extLst>
          </p:nvPr>
        </p:nvGraphicFramePr>
        <p:xfrm>
          <a:off x="2555776" y="4401284"/>
          <a:ext cx="3857652" cy="683900"/>
        </p:xfrm>
        <a:graphic>
          <a:graphicData uri="http://schemas.openxmlformats.org/drawingml/2006/table">
            <a:tbl>
              <a:tblPr firstRow="1" bandRow="1">
                <a:tableStyleId>{5C22544A-7EE6-4342-B048-85BDC9FD1C3A}</a:tableStyleId>
              </a:tblPr>
              <a:tblGrid>
                <a:gridCol w="642942"/>
                <a:gridCol w="642942"/>
                <a:gridCol w="730340"/>
                <a:gridCol w="555544"/>
                <a:gridCol w="642942"/>
                <a:gridCol w="642942"/>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30/12/11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Porcentaje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100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Trimestre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MSP</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2" name="11 Tabla"/>
          <p:cNvGraphicFramePr>
            <a:graphicFrameLocks noGrp="1"/>
          </p:cNvGraphicFramePr>
          <p:nvPr>
            <p:extLst>
              <p:ext uri="{D42A27DB-BD31-4B8C-83A1-F6EECF244321}">
                <p14:modId xmlns:p14="http://schemas.microsoft.com/office/powerpoint/2010/main" val="3110928508"/>
              </p:ext>
            </p:extLst>
          </p:nvPr>
        </p:nvGraphicFramePr>
        <p:xfrm>
          <a:off x="2555776" y="5697428"/>
          <a:ext cx="3857652" cy="683900"/>
        </p:xfrm>
        <a:graphic>
          <a:graphicData uri="http://schemas.openxmlformats.org/drawingml/2006/table">
            <a:tbl>
              <a:tblPr firstRow="1" bandRow="1">
                <a:tableStyleId>{5C22544A-7EE6-4342-B048-85BDC9FD1C3A}</a:tableStyleId>
              </a:tblPr>
              <a:tblGrid>
                <a:gridCol w="642942"/>
                <a:gridCol w="642942"/>
                <a:gridCol w="730340"/>
                <a:gridCol w="555544"/>
                <a:gridCol w="642942"/>
                <a:gridCol w="642942"/>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30/12/11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Porcentaje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80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Trimestre</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MSP</a:t>
                      </a:r>
                      <a:endParaRPr lang="es-EC" sz="800" dirty="0">
                        <a:solidFill>
                          <a:schemeClr val="tx1"/>
                        </a:solidFill>
                      </a:endParaRPr>
                    </a:p>
                  </a:txBody>
                  <a:tcPr>
                    <a:solidFill>
                      <a:schemeClr val="accent2">
                        <a:lumMod val="20000"/>
                        <a:lumOff val="80000"/>
                      </a:schemeClr>
                    </a:solidFill>
                  </a:tcPr>
                </a:tc>
              </a:tr>
            </a:tbl>
          </a:graphicData>
        </a:graphic>
      </p:graphicFrame>
      <p:sp>
        <p:nvSpPr>
          <p:cNvPr id="9" name="8 Flecha derecha">
            <a:hlinkClick r:id="rId9" action="ppaction://hlinksldjump"/>
          </p:cNvPr>
          <p:cNvSpPr/>
          <p:nvPr/>
        </p:nvSpPr>
        <p:spPr>
          <a:xfrm rot="10800000">
            <a:off x="8072462" y="6597352"/>
            <a:ext cx="857256" cy="260648"/>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57731009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2629012029"/>
              </p:ext>
            </p:extLst>
          </p:nvPr>
        </p:nvGraphicFramePr>
        <p:xfrm>
          <a:off x="357158" y="1936767"/>
          <a:ext cx="8535322" cy="46605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MSP</a:t>
            </a:r>
          </a:p>
        </p:txBody>
      </p:sp>
      <p:sp>
        <p:nvSpPr>
          <p:cNvPr id="10" name="9 Rectángulo redondeado">
            <a:hlinkClick r:id="rId7" action="ppaction://hlinkfile"/>
          </p:cNvPr>
          <p:cNvSpPr/>
          <p:nvPr/>
        </p:nvSpPr>
        <p:spPr>
          <a:xfrm>
            <a:off x="713739" y="1412776"/>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
        <p:nvSpPr>
          <p:cNvPr id="11" name="10 Flecha derecha">
            <a:hlinkClick r:id="rId8" action="ppaction://hlinksldjump"/>
          </p:cNvPr>
          <p:cNvSpPr/>
          <p:nvPr/>
        </p:nvSpPr>
        <p:spPr>
          <a:xfrm rot="10800000">
            <a:off x="6519933" y="6597351"/>
            <a:ext cx="857256" cy="300715"/>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22483306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4231953062"/>
              </p:ext>
            </p:extLst>
          </p:nvPr>
        </p:nvGraphicFramePr>
        <p:xfrm>
          <a:off x="357158" y="1936768"/>
          <a:ext cx="8535322" cy="4706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6470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MSP</a:t>
            </a:r>
          </a:p>
        </p:txBody>
      </p:sp>
      <p:sp>
        <p:nvSpPr>
          <p:cNvPr id="9" name="8 Rectángulo redondeado">
            <a:hlinkClick r:id="rId7" action="ppaction://hlinkfile"/>
          </p:cNvPr>
          <p:cNvSpPr/>
          <p:nvPr/>
        </p:nvSpPr>
        <p:spPr>
          <a:xfrm>
            <a:off x="714185" y="1412776"/>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
        <p:nvSpPr>
          <p:cNvPr id="10" name="9 Flecha derecha">
            <a:hlinkClick r:id="rId8" action="ppaction://hlinksldjump"/>
          </p:cNvPr>
          <p:cNvSpPr/>
          <p:nvPr/>
        </p:nvSpPr>
        <p:spPr>
          <a:xfrm rot="10800000">
            <a:off x="6660232" y="6614035"/>
            <a:ext cx="857256" cy="243965"/>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24527001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4150763707"/>
              </p:ext>
            </p:extLst>
          </p:nvPr>
        </p:nvGraphicFramePr>
        <p:xfrm>
          <a:off x="214314" y="2071678"/>
          <a:ext cx="8715404"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MSP</a:t>
            </a:r>
          </a:p>
        </p:txBody>
      </p:sp>
      <p:sp>
        <p:nvSpPr>
          <p:cNvPr id="9" name="8 Rectángulo redondeado">
            <a:hlinkClick r:id="rId7" action="ppaction://hlinkfile"/>
          </p:cNvPr>
          <p:cNvSpPr/>
          <p:nvPr/>
        </p:nvSpPr>
        <p:spPr>
          <a:xfrm>
            <a:off x="696498" y="1573416"/>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
        <p:nvSpPr>
          <p:cNvPr id="10" name="9 Flecha derecha">
            <a:hlinkClick r:id="rId8" action="ppaction://hlinksldjump"/>
          </p:cNvPr>
          <p:cNvSpPr/>
          <p:nvPr/>
        </p:nvSpPr>
        <p:spPr>
          <a:xfrm rot="10800000">
            <a:off x="6660232" y="6614035"/>
            <a:ext cx="857256" cy="243965"/>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21174894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1362476128"/>
              </p:ext>
            </p:extLst>
          </p:nvPr>
        </p:nvGraphicFramePr>
        <p:xfrm>
          <a:off x="214314" y="1807146"/>
          <a:ext cx="8715404" cy="49342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MSP</a:t>
            </a:r>
          </a:p>
        </p:txBody>
      </p:sp>
      <p:sp>
        <p:nvSpPr>
          <p:cNvPr id="9" name="8 Rectángulo redondeado">
            <a:hlinkClick r:id="rId7" action="ppaction://hlinkfile"/>
          </p:cNvPr>
          <p:cNvSpPr/>
          <p:nvPr/>
        </p:nvSpPr>
        <p:spPr>
          <a:xfrm>
            <a:off x="788113" y="1309503"/>
            <a:ext cx="7643866" cy="50006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
        <p:nvSpPr>
          <p:cNvPr id="10" name="9 Flecha derecha">
            <a:hlinkClick r:id="rId8" action="ppaction://hlinksldjump"/>
          </p:cNvPr>
          <p:cNvSpPr/>
          <p:nvPr/>
        </p:nvSpPr>
        <p:spPr>
          <a:xfrm rot="10800000">
            <a:off x="6660232" y="6620537"/>
            <a:ext cx="857256" cy="243965"/>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1535037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428625" y="285750"/>
            <a:ext cx="8358188" cy="1000125"/>
          </a:xfrm>
        </p:spPr>
        <p:txBody>
          <a:bodyPr/>
          <a:lstStyle/>
          <a:p>
            <a:pPr marL="457200" indent="457200"/>
            <a:r>
              <a:rPr lang="es-MX" sz="2800" smtClean="0">
                <a:solidFill>
                  <a:srgbClr val="003399"/>
                </a:solidFill>
              </a:rPr>
              <a:t/>
            </a:r>
            <a:br>
              <a:rPr lang="es-MX" sz="2800" smtClean="0">
                <a:solidFill>
                  <a:srgbClr val="003399"/>
                </a:solidFill>
              </a:rPr>
            </a:br>
            <a:r>
              <a:rPr lang="es-MX" sz="2800" smtClean="0">
                <a:solidFill>
                  <a:srgbClr val="003399"/>
                </a:solidFill>
              </a:rPr>
              <a:t>Capítulo I: Fundamentos de Planificación </a:t>
            </a:r>
            <a:br>
              <a:rPr lang="es-MX" sz="2800" smtClean="0">
                <a:solidFill>
                  <a:srgbClr val="003399"/>
                </a:solidFill>
              </a:rPr>
            </a:br>
            <a:r>
              <a:rPr lang="es-MX" sz="2800" smtClean="0">
                <a:solidFill>
                  <a:srgbClr val="003399"/>
                </a:solidFill>
              </a:rPr>
              <a:t>Base Legal</a:t>
            </a:r>
          </a:p>
        </p:txBody>
      </p:sp>
      <p:graphicFrame>
        <p:nvGraphicFramePr>
          <p:cNvPr id="5" name="4 Marcador de contenido"/>
          <p:cNvGraphicFramePr>
            <a:graphicFrameLocks noGrp="1"/>
          </p:cNvGraphicFramePr>
          <p:nvPr>
            <p:ph idx="1"/>
          </p:nvPr>
        </p:nvGraphicFramePr>
        <p:xfrm>
          <a:off x="142844" y="1571612"/>
          <a:ext cx="8801104" cy="5286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99611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16632"/>
            <a:ext cx="8229600" cy="1143000"/>
          </a:xfrm>
        </p:spPr>
        <p:txBody>
          <a:bodyPr/>
          <a:lstStyle/>
          <a:p>
            <a:r>
              <a:rPr lang="es-EC" dirty="0" smtClean="0"/>
              <a:t>Conclusiones</a:t>
            </a:r>
            <a:endParaRPr lang="es-EC" dirty="0"/>
          </a:p>
        </p:txBody>
      </p:sp>
      <p:sp>
        <p:nvSpPr>
          <p:cNvPr id="3" name="2 Marcador de contenido"/>
          <p:cNvSpPr>
            <a:spLocks noGrp="1"/>
          </p:cNvSpPr>
          <p:nvPr>
            <p:ph idx="1"/>
          </p:nvPr>
        </p:nvSpPr>
        <p:spPr/>
        <p:txBody>
          <a:bodyPr>
            <a:normAutofit/>
          </a:bodyPr>
          <a:lstStyle/>
          <a:p>
            <a:r>
              <a:rPr lang="es-EC" sz="2400" smtClean="0"/>
              <a:t>El </a:t>
            </a:r>
            <a:r>
              <a:rPr lang="es-EC" sz="2400" dirty="0" smtClean="0"/>
              <a:t>OEI refleja el presupuesto de inversión en función a la articulación de los proyectos de inversión </a:t>
            </a:r>
          </a:p>
          <a:p>
            <a:r>
              <a:rPr lang="es-EC" sz="2400" dirty="0" smtClean="0"/>
              <a:t>Al momento no contamos con la articulación del presupuesto corriente, capital, aplicación del financiamiento por OEI, sin embargo se está generando metodologías y mecanismos para integrar en la guía metodológica de planificación institucional el presupuesto institucional.</a:t>
            </a:r>
          </a:p>
          <a:p>
            <a:r>
              <a:rPr lang="es-EC" sz="2400" dirty="0"/>
              <a:t>Actualmente el </a:t>
            </a:r>
            <a:r>
              <a:rPr lang="es-EC" sz="2400" dirty="0" err="1"/>
              <a:t>SIPeIP</a:t>
            </a:r>
            <a:r>
              <a:rPr lang="es-EC" sz="2400" dirty="0"/>
              <a:t> muestra el presupuesto institucional en función a la réplica del MF con </a:t>
            </a:r>
            <a:r>
              <a:rPr lang="es-EC" sz="2400" dirty="0" smtClean="0"/>
              <a:t>corte específico hasta que podamos tener interoperabilidad entre los sistemas de SENPLADES y MF.</a:t>
            </a:r>
            <a:endParaRPr lang="es-EC" sz="2400" dirty="0"/>
          </a:p>
        </p:txBody>
      </p:sp>
    </p:spTree>
    <p:extLst>
      <p:ext uri="{BB962C8B-B14F-4D97-AF65-F5344CB8AC3E}">
        <p14:creationId xmlns:p14="http://schemas.microsoft.com/office/powerpoint/2010/main" val="31112043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428625" y="285750"/>
            <a:ext cx="8358188" cy="1000125"/>
          </a:xfrm>
        </p:spPr>
        <p:txBody>
          <a:bodyPr/>
          <a:lstStyle/>
          <a:p>
            <a:pPr marL="457200" indent="457200"/>
            <a:r>
              <a:rPr lang="es-MX" sz="2800" smtClean="0">
                <a:solidFill>
                  <a:srgbClr val="003399"/>
                </a:solidFill>
              </a:rPr>
              <a:t/>
            </a:r>
            <a:br>
              <a:rPr lang="es-MX" sz="2800" smtClean="0">
                <a:solidFill>
                  <a:srgbClr val="003399"/>
                </a:solidFill>
              </a:rPr>
            </a:br>
            <a:r>
              <a:rPr lang="es-MX" sz="2800" smtClean="0">
                <a:solidFill>
                  <a:srgbClr val="003399"/>
                </a:solidFill>
              </a:rPr>
              <a:t>Capítulo I: Fundamentos de Planificación </a:t>
            </a:r>
            <a:br>
              <a:rPr lang="es-MX" sz="2800" smtClean="0">
                <a:solidFill>
                  <a:srgbClr val="003399"/>
                </a:solidFill>
              </a:rPr>
            </a:br>
            <a:r>
              <a:rPr lang="es-MX" sz="2800" smtClean="0">
                <a:solidFill>
                  <a:srgbClr val="003399"/>
                </a:solidFill>
              </a:rPr>
              <a:t>Base Legal</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094836104"/>
              </p:ext>
            </p:extLst>
          </p:nvPr>
        </p:nvGraphicFramePr>
        <p:xfrm>
          <a:off x="214282" y="1428736"/>
          <a:ext cx="8715436" cy="5429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05841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Consideraciones Generales</a:t>
            </a:r>
          </a:p>
        </p:txBody>
      </p:sp>
      <p:graphicFrame>
        <p:nvGraphicFramePr>
          <p:cNvPr id="12" name="11 Diagrama"/>
          <p:cNvGraphicFramePr/>
          <p:nvPr>
            <p:extLst>
              <p:ext uri="{D42A27DB-BD31-4B8C-83A1-F6EECF244321}">
                <p14:modId xmlns:p14="http://schemas.microsoft.com/office/powerpoint/2010/main" val="716357959"/>
              </p:ext>
            </p:extLst>
          </p:nvPr>
        </p:nvGraphicFramePr>
        <p:xfrm>
          <a:off x="714348" y="1000108"/>
          <a:ext cx="7643866" cy="50006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Detalle  ejercicios prácticos</a:t>
            </a:r>
          </a:p>
        </p:txBody>
      </p:sp>
      <p:graphicFrame>
        <p:nvGraphicFramePr>
          <p:cNvPr id="8" name="7 Tabla"/>
          <p:cNvGraphicFramePr>
            <a:graphicFrameLocks noGrp="1"/>
          </p:cNvGraphicFramePr>
          <p:nvPr>
            <p:extLst>
              <p:ext uri="{D42A27DB-BD31-4B8C-83A1-F6EECF244321}">
                <p14:modId xmlns:p14="http://schemas.microsoft.com/office/powerpoint/2010/main" val="3608485394"/>
              </p:ext>
            </p:extLst>
          </p:nvPr>
        </p:nvGraphicFramePr>
        <p:xfrm>
          <a:off x="642910" y="1397000"/>
          <a:ext cx="8215370" cy="3317884"/>
        </p:xfrm>
        <a:graphic>
          <a:graphicData uri="http://schemas.openxmlformats.org/drawingml/2006/table">
            <a:tbl>
              <a:tblPr firstRow="1" bandRow="1">
                <a:tableStyleId>{5C22544A-7EE6-4342-B048-85BDC9FD1C3A}</a:tableStyleId>
              </a:tblPr>
              <a:tblGrid>
                <a:gridCol w="1643074"/>
                <a:gridCol w="2786082"/>
                <a:gridCol w="1428760"/>
                <a:gridCol w="1285884"/>
                <a:gridCol w="1071570"/>
              </a:tblGrid>
              <a:tr h="1232357">
                <a:tc>
                  <a:txBody>
                    <a:bodyPr/>
                    <a:lstStyle/>
                    <a:p>
                      <a:pPr algn="ctr"/>
                      <a:r>
                        <a:rPr lang="es-EC" dirty="0" err="1" smtClean="0"/>
                        <a:t>SIPe</a:t>
                      </a:r>
                      <a:r>
                        <a:rPr lang="es-EC" baseline="0" dirty="0" err="1" smtClean="0"/>
                        <a:t>IP</a:t>
                      </a:r>
                      <a:r>
                        <a:rPr lang="es-EC" baseline="0" dirty="0" smtClean="0"/>
                        <a:t> – Módulo de Planificación </a:t>
                      </a:r>
                      <a:endParaRPr lang="es-EC"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dirty="0" err="1" smtClean="0"/>
                        <a:t>SIPe</a:t>
                      </a:r>
                      <a:r>
                        <a:rPr lang="es-EC" baseline="0" dirty="0" err="1" smtClean="0"/>
                        <a:t>IP</a:t>
                      </a:r>
                      <a:r>
                        <a:rPr lang="es-EC" baseline="0" dirty="0" smtClean="0"/>
                        <a:t> – Módulo de Inversión</a:t>
                      </a:r>
                      <a:endParaRPr lang="es-EC" dirty="0" smtClean="0"/>
                    </a:p>
                    <a:p>
                      <a:endParaRPr lang="es-EC" dirty="0"/>
                    </a:p>
                  </a:txBody>
                  <a:tcPr/>
                </a:tc>
                <a:tc gridSpan="3">
                  <a:txBody>
                    <a:bodyPr/>
                    <a:lstStyle/>
                    <a:p>
                      <a:pPr algn="ctr"/>
                      <a:endParaRPr lang="es-EC" dirty="0" smtClean="0"/>
                    </a:p>
                    <a:p>
                      <a:pPr algn="ctr"/>
                      <a:r>
                        <a:rPr lang="es-EC" dirty="0" smtClean="0"/>
                        <a:t>Institución </a:t>
                      </a:r>
                      <a:endParaRPr lang="es-EC" dirty="0"/>
                    </a:p>
                  </a:txBody>
                  <a:tcPr/>
                </a:tc>
                <a:tc hMerge="1">
                  <a:txBody>
                    <a:bodyPr/>
                    <a:lstStyle/>
                    <a:p>
                      <a:pPr algn="ctr"/>
                      <a:endParaRPr lang="es-EC" dirty="0"/>
                    </a:p>
                  </a:txBody>
                  <a:tcPr/>
                </a:tc>
                <a:tc hMerge="1">
                  <a:txBody>
                    <a:bodyPr/>
                    <a:lstStyle/>
                    <a:p>
                      <a:pPr algn="ctr"/>
                      <a:endParaRPr lang="es-EC" dirty="0"/>
                    </a:p>
                  </a:txBody>
                  <a:tcPr/>
                </a:tc>
              </a:tr>
              <a:tr h="2085527">
                <a:tc>
                  <a:txBody>
                    <a:bodyPr/>
                    <a:lstStyle/>
                    <a:p>
                      <a:r>
                        <a:rPr lang="es-EC" dirty="0" smtClean="0"/>
                        <a:t>- Datos Institucionales</a:t>
                      </a:r>
                      <a:r>
                        <a:rPr lang="es-EC"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s-EC" dirty="0" smtClean="0"/>
                        <a:t>- Elementos</a:t>
                      </a:r>
                      <a:r>
                        <a:rPr lang="es-EC" baseline="0" dirty="0" smtClean="0"/>
                        <a:t> Orientadores </a:t>
                      </a:r>
                      <a:endParaRPr lang="es-EC" dirty="0" smtClean="0"/>
                    </a:p>
                    <a:p>
                      <a:endParaRPr lang="es-EC" dirty="0"/>
                    </a:p>
                  </a:txBody>
                  <a:tcPr/>
                </a:tc>
                <a:tc>
                  <a:txBody>
                    <a:bodyPr/>
                    <a:lstStyle/>
                    <a:p>
                      <a:r>
                        <a:rPr lang="es-EC" dirty="0" smtClean="0"/>
                        <a:t>-Articulación de proyectos de inversión - planificación </a:t>
                      </a:r>
                      <a:endParaRPr lang="es-EC" dirty="0"/>
                    </a:p>
                  </a:txBody>
                  <a:tcPr/>
                </a:tc>
                <a:tc>
                  <a:txBody>
                    <a:bodyPr/>
                    <a:lstStyle/>
                    <a:p>
                      <a:pPr algn="ctr"/>
                      <a:endParaRPr lang="es-EC" dirty="0" smtClean="0"/>
                    </a:p>
                    <a:p>
                      <a:pPr algn="ctr"/>
                      <a:r>
                        <a:rPr lang="es-EC" dirty="0" smtClean="0">
                          <a:hlinkClick r:id="rId3" action="ppaction://hlinksldjump"/>
                        </a:rPr>
                        <a:t>MEER</a:t>
                      </a:r>
                      <a:endParaRPr lang="es-EC" dirty="0" smtClean="0"/>
                    </a:p>
                    <a:p>
                      <a:pPr algn="ctr"/>
                      <a:endParaRPr lang="es-EC" dirty="0"/>
                    </a:p>
                  </a:txBody>
                  <a:tcPr/>
                </a:tc>
                <a:tc>
                  <a:txBody>
                    <a:bodyPr/>
                    <a:lstStyle/>
                    <a:p>
                      <a:pPr algn="ctr"/>
                      <a:endParaRPr lang="es-EC" dirty="0" smtClean="0">
                        <a:hlinkClick r:id="rId4" action="ppaction://hlinksldjump"/>
                      </a:endParaRPr>
                    </a:p>
                    <a:p>
                      <a:pPr algn="ctr"/>
                      <a:r>
                        <a:rPr lang="es-EC" dirty="0" smtClean="0">
                          <a:hlinkClick r:id="rId4" action="ppaction://hlinksldjump"/>
                        </a:rPr>
                        <a:t>MJDHC</a:t>
                      </a:r>
                      <a:endParaRPr lang="es-EC" dirty="0"/>
                    </a:p>
                  </a:txBody>
                  <a:tcPr/>
                </a:tc>
                <a:tc>
                  <a:txBody>
                    <a:bodyPr/>
                    <a:lstStyle/>
                    <a:p>
                      <a:pPr algn="ctr"/>
                      <a:endParaRPr lang="es-EC" dirty="0" smtClean="0">
                        <a:hlinkClick r:id="rId5" action="ppaction://hlinksldjump"/>
                      </a:endParaRPr>
                    </a:p>
                    <a:p>
                      <a:pPr algn="ctr"/>
                      <a:r>
                        <a:rPr lang="es-EC" dirty="0" smtClean="0">
                          <a:hlinkClick r:id="rId5" action="ppaction://hlinksldjump"/>
                        </a:rPr>
                        <a:t>MSP</a:t>
                      </a:r>
                      <a:endParaRPr lang="es-EC" dirty="0"/>
                    </a:p>
                  </a:txBody>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MEER</a:t>
            </a:r>
          </a:p>
        </p:txBody>
      </p:sp>
      <p:graphicFrame>
        <p:nvGraphicFramePr>
          <p:cNvPr id="5" name="4 Diagrama"/>
          <p:cNvGraphicFramePr/>
          <p:nvPr>
            <p:extLst>
              <p:ext uri="{D42A27DB-BD31-4B8C-83A1-F6EECF244321}">
                <p14:modId xmlns:p14="http://schemas.microsoft.com/office/powerpoint/2010/main" val="3316809420"/>
              </p:ext>
            </p:extLst>
          </p:nvPr>
        </p:nvGraphicFramePr>
        <p:xfrm>
          <a:off x="328554" y="-379390"/>
          <a:ext cx="8572560" cy="7260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CuadroTexto"/>
          <p:cNvSpPr txBox="1"/>
          <p:nvPr/>
        </p:nvSpPr>
        <p:spPr>
          <a:xfrm>
            <a:off x="1619672" y="908720"/>
            <a:ext cx="2160240" cy="369332"/>
          </a:xfrm>
          <a:prstGeom prst="rect">
            <a:avLst/>
          </a:prstGeom>
          <a:noFill/>
        </p:spPr>
        <p:txBody>
          <a:bodyPr wrap="square" rtlCol="0">
            <a:spAutoFit/>
          </a:bodyPr>
          <a:lstStyle/>
          <a:p>
            <a:r>
              <a:rPr lang="es-EC" dirty="0" smtClean="0"/>
              <a:t>Datos Institucionales</a:t>
            </a:r>
            <a:endParaRPr lang="es-EC"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MEER</a:t>
            </a:r>
          </a:p>
        </p:txBody>
      </p:sp>
      <p:graphicFrame>
        <p:nvGraphicFramePr>
          <p:cNvPr id="4" name="3 Tabla"/>
          <p:cNvGraphicFramePr>
            <a:graphicFrameLocks noGrp="1"/>
          </p:cNvGraphicFramePr>
          <p:nvPr>
            <p:extLst>
              <p:ext uri="{D42A27DB-BD31-4B8C-83A1-F6EECF244321}">
                <p14:modId xmlns:p14="http://schemas.microsoft.com/office/powerpoint/2010/main" val="345648370"/>
              </p:ext>
            </p:extLst>
          </p:nvPr>
        </p:nvGraphicFramePr>
        <p:xfrm>
          <a:off x="142876" y="853649"/>
          <a:ext cx="8858281" cy="5807914"/>
        </p:xfrm>
        <a:graphic>
          <a:graphicData uri="http://schemas.openxmlformats.org/drawingml/2006/table">
            <a:tbl>
              <a:tblPr firstRow="1" bandRow="1">
                <a:tableStyleId>{5C22544A-7EE6-4342-B048-85BDC9FD1C3A}</a:tableStyleId>
              </a:tblPr>
              <a:tblGrid>
                <a:gridCol w="2336255"/>
                <a:gridCol w="4021695"/>
                <a:gridCol w="1214446"/>
                <a:gridCol w="1285885"/>
              </a:tblGrid>
              <a:tr h="501484">
                <a:tc>
                  <a:txBody>
                    <a:bodyPr/>
                    <a:lstStyle/>
                    <a:p>
                      <a:pPr algn="ctr"/>
                      <a:r>
                        <a:rPr lang="es-EC" sz="1100" dirty="0" smtClean="0"/>
                        <a:t>OEI</a:t>
                      </a:r>
                      <a:endParaRPr lang="es-EC" sz="1100" dirty="0"/>
                    </a:p>
                  </a:txBody>
                  <a:tcPr/>
                </a:tc>
                <a:tc>
                  <a:txBody>
                    <a:bodyPr/>
                    <a:lstStyle/>
                    <a:p>
                      <a:pPr algn="ctr"/>
                      <a:r>
                        <a:rPr lang="es-EC" sz="1100" dirty="0" smtClean="0"/>
                        <a:t>Indicador</a:t>
                      </a:r>
                      <a:endParaRPr lang="es-EC" sz="1100" dirty="0"/>
                    </a:p>
                  </a:txBody>
                  <a:tcPr/>
                </a:tc>
                <a:tc>
                  <a:txBody>
                    <a:bodyPr/>
                    <a:lstStyle/>
                    <a:p>
                      <a:pPr algn="ctr"/>
                      <a:r>
                        <a:rPr lang="es-EC" sz="1100" dirty="0" smtClean="0"/>
                        <a:t>Articulación</a:t>
                      </a:r>
                    </a:p>
                    <a:p>
                      <a:pPr algn="ctr"/>
                      <a:r>
                        <a:rPr lang="es-EC" sz="1100" dirty="0" smtClean="0"/>
                        <a:t>Instrumentos</a:t>
                      </a:r>
                      <a:r>
                        <a:rPr lang="es-EC" sz="1100" baseline="0" dirty="0" smtClean="0"/>
                        <a:t> planificación</a:t>
                      </a:r>
                      <a:endParaRPr lang="es-EC" sz="1100" dirty="0"/>
                    </a:p>
                  </a:txBody>
                  <a:tcPr/>
                </a:tc>
                <a:tc>
                  <a:txBody>
                    <a:bodyPr/>
                    <a:lstStyle/>
                    <a:p>
                      <a:pPr algn="ctr"/>
                      <a:r>
                        <a:rPr lang="es-EC" sz="1100" dirty="0" smtClean="0"/>
                        <a:t>Articulación Inversión</a:t>
                      </a:r>
                      <a:endParaRPr lang="es-EC" sz="1100" dirty="0"/>
                    </a:p>
                  </a:txBody>
                  <a:tcPr/>
                </a:tc>
              </a:tr>
              <a:tr h="1174121">
                <a:tc>
                  <a:txBody>
                    <a:bodyPr/>
                    <a:lstStyle/>
                    <a:p>
                      <a:pPr algn="l"/>
                      <a:r>
                        <a:rPr lang="es-EC" sz="1050" dirty="0" smtClean="0"/>
                        <a:t>Incrementar la oferta de generación eléctrica</a:t>
                      </a:r>
                    </a:p>
                    <a:p>
                      <a:pPr algn="l"/>
                      <a:endParaRPr lang="es-EC" sz="1050" dirty="0"/>
                    </a:p>
                  </a:txBody>
                  <a:tcPr/>
                </a:tc>
                <a:tc>
                  <a:txBody>
                    <a:bodyPr/>
                    <a:lstStyle/>
                    <a:p>
                      <a:r>
                        <a:rPr lang="es-EC" sz="1050" dirty="0" smtClean="0"/>
                        <a:t>Capacidad Instalada por proyectos de generación anuales que incorporaron sus MW al Sistema Nacional Interconectado</a:t>
                      </a:r>
                    </a:p>
                    <a:p>
                      <a:endParaRPr lang="es-EC" sz="1050" b="1" dirty="0"/>
                    </a:p>
                  </a:txBody>
                  <a:tcPr/>
                </a:tc>
                <a:tc>
                  <a:txBody>
                    <a:bodyPr/>
                    <a:lstStyle/>
                    <a:p>
                      <a:pPr algn="ctr"/>
                      <a:r>
                        <a:rPr lang="es-EC" sz="1050" b="1" dirty="0" smtClean="0">
                          <a:hlinkClick r:id="rId3" action="ppaction://hlinksldjump"/>
                        </a:rPr>
                        <a:t>Ver</a:t>
                      </a:r>
                      <a:endParaRPr lang="es-EC" sz="1050" b="1" dirty="0"/>
                    </a:p>
                  </a:txBody>
                  <a:tcPr/>
                </a:tc>
                <a:tc>
                  <a:txBody>
                    <a:bodyPr/>
                    <a:lstStyle/>
                    <a:p>
                      <a:pPr algn="ctr"/>
                      <a:r>
                        <a:rPr lang="es-EC" sz="1050" b="1" dirty="0" smtClean="0">
                          <a:hlinkClick r:id="rId4" action="ppaction://hlinkfile"/>
                        </a:rPr>
                        <a:t>Ver</a:t>
                      </a:r>
                      <a:endParaRPr lang="es-EC" sz="1050" b="1" dirty="0"/>
                    </a:p>
                  </a:txBody>
                  <a:tcPr/>
                </a:tc>
              </a:tr>
              <a:tr h="1019049">
                <a:tc>
                  <a:txBody>
                    <a:bodyPr/>
                    <a:lstStyle/>
                    <a:p>
                      <a:pPr algn="l"/>
                      <a:r>
                        <a:rPr lang="es-EC" sz="1050" dirty="0" smtClean="0"/>
                        <a:t>Incrementar el uso eficiente de la demanda de energía eléctrica.</a:t>
                      </a:r>
                    </a:p>
                    <a:p>
                      <a:pPr algn="l"/>
                      <a:endParaRPr lang="es-EC" sz="1050" dirty="0"/>
                    </a:p>
                  </a:txBody>
                  <a:tcPr/>
                </a:tc>
                <a:tc>
                  <a:txBody>
                    <a:bodyPr/>
                    <a:lstStyle/>
                    <a:p>
                      <a:r>
                        <a:rPr lang="es-EC" sz="1050" dirty="0" smtClean="0"/>
                        <a:t>Energía no consumida por sustitución de equipos ineficientes</a:t>
                      </a:r>
                    </a:p>
                    <a:p>
                      <a:endParaRPr lang="es-EC" sz="1050" b="1" dirty="0"/>
                    </a:p>
                  </a:txBody>
                  <a:tcPr/>
                </a:tc>
                <a:tc>
                  <a:txBody>
                    <a:bodyPr/>
                    <a:lstStyle/>
                    <a:p>
                      <a:pPr algn="ctr"/>
                      <a:r>
                        <a:rPr lang="es-EC" sz="1050" b="1" dirty="0" smtClean="0">
                          <a:hlinkClick r:id="rId5" action="ppaction://hlinksldjump"/>
                        </a:rPr>
                        <a:t>Ver</a:t>
                      </a:r>
                      <a:endParaRPr lang="es-EC" sz="1050" b="1" dirty="0"/>
                    </a:p>
                  </a:txBody>
                  <a:tcPr/>
                </a:tc>
                <a:tc>
                  <a:txBody>
                    <a:bodyPr/>
                    <a:lstStyle/>
                    <a:p>
                      <a:pPr algn="ctr"/>
                      <a:r>
                        <a:rPr lang="es-EC" sz="1050" b="1" dirty="0" smtClean="0">
                          <a:hlinkClick r:id="rId4" action="ppaction://hlinkfile"/>
                        </a:rPr>
                        <a:t>Ver</a:t>
                      </a:r>
                      <a:endParaRPr lang="es-EC" sz="1050" b="1" dirty="0"/>
                    </a:p>
                  </a:txBody>
                  <a:tcPr/>
                </a:tc>
              </a:tr>
              <a:tr h="897281">
                <a:tc>
                  <a:txBody>
                    <a:bodyPr/>
                    <a:lstStyle/>
                    <a:p>
                      <a:pPr algn="l"/>
                      <a:r>
                        <a:rPr lang="es-EC" sz="1050" dirty="0" smtClean="0"/>
                        <a:t>Incrementar la eficiencia de las empresas de distribución.</a:t>
                      </a:r>
                    </a:p>
                    <a:p>
                      <a:pPr algn="l"/>
                      <a:endParaRPr lang="es-EC" sz="1050" dirty="0"/>
                    </a:p>
                  </a:txBody>
                  <a:tcPr/>
                </a:tc>
                <a:tc>
                  <a:txBody>
                    <a:bodyPr/>
                    <a:lstStyle/>
                    <a:p>
                      <a:r>
                        <a:rPr lang="es-EC" sz="1050" dirty="0" smtClean="0"/>
                        <a:t>Porcentaje de Pérdidas de Energía en Distribución</a:t>
                      </a:r>
                    </a:p>
                    <a:p>
                      <a:endParaRPr lang="es-EC" sz="1050" b="1" baseline="0" dirty="0" smtClean="0"/>
                    </a:p>
                  </a:txBody>
                  <a:tcPr/>
                </a:tc>
                <a:tc>
                  <a:txBody>
                    <a:bodyPr/>
                    <a:lstStyle/>
                    <a:p>
                      <a:pPr algn="ctr"/>
                      <a:r>
                        <a:rPr lang="es-EC" sz="1050" b="1" dirty="0" smtClean="0">
                          <a:hlinkClick r:id="rId6" action="ppaction://hlinksldjump"/>
                        </a:rPr>
                        <a:t>Ver</a:t>
                      </a:r>
                      <a:endParaRPr lang="es-EC" sz="1050" b="1" dirty="0"/>
                    </a:p>
                  </a:txBody>
                  <a:tcPr/>
                </a:tc>
                <a:tc>
                  <a:txBody>
                    <a:bodyPr/>
                    <a:lstStyle/>
                    <a:p>
                      <a:pPr algn="ctr"/>
                      <a:r>
                        <a:rPr lang="es-EC" sz="1050" b="1" dirty="0" smtClean="0">
                          <a:hlinkClick r:id="rId4" action="ppaction://hlinkfile"/>
                        </a:rPr>
                        <a:t>Ver</a:t>
                      </a:r>
                      <a:endParaRPr lang="es-EC" sz="1050" b="1" dirty="0"/>
                    </a:p>
                  </a:txBody>
                  <a:tcPr/>
                </a:tc>
              </a:tr>
              <a:tr h="1046507">
                <a:tc>
                  <a:txBody>
                    <a:bodyPr/>
                    <a:lstStyle/>
                    <a:p>
                      <a:pPr algn="l"/>
                      <a:r>
                        <a:rPr lang="es-EC" sz="1050" dirty="0" smtClean="0"/>
                        <a:t>Incrementar la calidad del servicio de energía eléctrica</a:t>
                      </a:r>
                    </a:p>
                    <a:p>
                      <a:pPr algn="l"/>
                      <a:endParaRPr lang="es-EC" sz="1050" dirty="0"/>
                    </a:p>
                  </a:txBody>
                  <a:tcPr/>
                </a:tc>
                <a:tc>
                  <a:txBody>
                    <a:bodyPr/>
                    <a:lstStyle/>
                    <a:p>
                      <a:r>
                        <a:rPr lang="es-EC" sz="1050" dirty="0" err="1" smtClean="0"/>
                        <a:t>TTIk</a:t>
                      </a:r>
                      <a:r>
                        <a:rPr lang="es-EC" sz="1050" dirty="0" smtClean="0"/>
                        <a:t> - Tiempo de interrupción a nivel de cabecera de alimentador primario de distribución</a:t>
                      </a:r>
                    </a:p>
                  </a:txBody>
                  <a:tcPr/>
                </a:tc>
                <a:tc>
                  <a:txBody>
                    <a:bodyPr/>
                    <a:lstStyle/>
                    <a:p>
                      <a:pPr algn="ctr"/>
                      <a:r>
                        <a:rPr lang="es-EC" sz="1050" b="1" dirty="0" smtClean="0">
                          <a:hlinkClick r:id="rId7" action="ppaction://hlinksldjump"/>
                        </a:rPr>
                        <a:t>Ver</a:t>
                      </a:r>
                      <a:endParaRPr lang="es-EC" sz="1050" b="1" dirty="0"/>
                    </a:p>
                  </a:txBody>
                  <a:tcPr/>
                </a:tc>
                <a:tc>
                  <a:txBody>
                    <a:bodyPr/>
                    <a:lstStyle/>
                    <a:p>
                      <a:pPr algn="ctr"/>
                      <a:r>
                        <a:rPr lang="es-EC" sz="1050" b="1" dirty="0" smtClean="0">
                          <a:hlinkClick r:id="rId4" action="ppaction://hlinkfile"/>
                        </a:rPr>
                        <a:t>Ver</a:t>
                      </a:r>
                      <a:endParaRPr lang="es-EC" sz="1050" b="1" dirty="0"/>
                    </a:p>
                  </a:txBody>
                  <a:tcPr/>
                </a:tc>
              </a:tr>
              <a:tr h="1076596">
                <a:tc>
                  <a:txBody>
                    <a:bodyPr/>
                    <a:lstStyle/>
                    <a:p>
                      <a:pPr algn="l"/>
                      <a:r>
                        <a:rPr lang="es-EC" sz="1050" dirty="0" smtClean="0"/>
                        <a:t>Incrementar la cobertura del servicio eléctrico en el país</a:t>
                      </a:r>
                      <a:endParaRPr lang="es-EC" sz="1050" dirty="0"/>
                    </a:p>
                  </a:txBody>
                  <a:tcPr/>
                </a:tc>
                <a:tc>
                  <a:txBody>
                    <a:bodyPr/>
                    <a:lstStyle/>
                    <a:p>
                      <a:r>
                        <a:rPr lang="es-EC" sz="1050" dirty="0" smtClean="0"/>
                        <a:t>Número de Viviendas Totales con Nuevo Servicio</a:t>
                      </a:r>
                    </a:p>
                  </a:txBody>
                  <a:tcPr/>
                </a:tc>
                <a:tc>
                  <a:txBody>
                    <a:bodyPr/>
                    <a:lstStyle/>
                    <a:p>
                      <a:pPr algn="ctr"/>
                      <a:r>
                        <a:rPr lang="es-EC" sz="1050" b="1" dirty="0" smtClean="0">
                          <a:hlinkClick r:id="rId8" action="ppaction://hlinksldjump"/>
                        </a:rPr>
                        <a:t>Ver</a:t>
                      </a:r>
                      <a:endParaRPr lang="es-EC" sz="1050" b="1" dirty="0"/>
                    </a:p>
                  </a:txBody>
                  <a:tcPr/>
                </a:tc>
                <a:tc>
                  <a:txBody>
                    <a:bodyPr/>
                    <a:lstStyle/>
                    <a:p>
                      <a:pPr algn="ctr"/>
                      <a:r>
                        <a:rPr lang="es-EC" sz="1050" b="1" dirty="0" smtClean="0">
                          <a:hlinkClick r:id="rId4" action="ppaction://hlinkfile"/>
                        </a:rPr>
                        <a:t>Ver</a:t>
                      </a:r>
                      <a:endParaRPr lang="es-EC" sz="1050" b="1" dirty="0"/>
                    </a:p>
                  </a:txBody>
                  <a:tcPr/>
                </a:tc>
              </a:tr>
            </a:tbl>
          </a:graphicData>
        </a:graphic>
      </p:graphicFrame>
      <p:graphicFrame>
        <p:nvGraphicFramePr>
          <p:cNvPr id="8" name="7 Tabla"/>
          <p:cNvGraphicFramePr>
            <a:graphicFrameLocks noGrp="1"/>
          </p:cNvGraphicFramePr>
          <p:nvPr/>
        </p:nvGraphicFramePr>
        <p:xfrm>
          <a:off x="2571736" y="1857364"/>
          <a:ext cx="3857652" cy="683900"/>
        </p:xfrm>
        <a:graphic>
          <a:graphicData uri="http://schemas.openxmlformats.org/drawingml/2006/table">
            <a:tbl>
              <a:tblPr firstRow="1" bandRow="1">
                <a:tableStyleId>{5C22544A-7EE6-4342-B048-85BDC9FD1C3A}</a:tableStyleId>
              </a:tblPr>
              <a:tblGrid>
                <a:gridCol w="642942"/>
                <a:gridCol w="642942"/>
                <a:gridCol w="642942"/>
                <a:gridCol w="642942"/>
                <a:gridCol w="642942"/>
                <a:gridCol w="642942"/>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01/01/11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Megavatios</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92</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Año</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MEER</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0" name="9 Tabla"/>
          <p:cNvGraphicFramePr>
            <a:graphicFrameLocks noGrp="1"/>
          </p:cNvGraphicFramePr>
          <p:nvPr/>
        </p:nvGraphicFramePr>
        <p:xfrm>
          <a:off x="2500298" y="2857496"/>
          <a:ext cx="3857652" cy="683900"/>
        </p:xfrm>
        <a:graphic>
          <a:graphicData uri="http://schemas.openxmlformats.org/drawingml/2006/table">
            <a:tbl>
              <a:tblPr firstRow="1" bandRow="1">
                <a:tableStyleId>{5C22544A-7EE6-4342-B048-85BDC9FD1C3A}</a:tableStyleId>
              </a:tblPr>
              <a:tblGrid>
                <a:gridCol w="642942"/>
                <a:gridCol w="642942"/>
                <a:gridCol w="642942"/>
                <a:gridCol w="642942"/>
                <a:gridCol w="642942"/>
                <a:gridCol w="642942"/>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01/01/11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Megavatio</a:t>
                      </a:r>
                      <a:r>
                        <a:rPr lang="es-EC" sz="800" baseline="0" dirty="0" smtClean="0">
                          <a:solidFill>
                            <a:schemeClr val="tx1"/>
                          </a:solidFill>
                        </a:rPr>
                        <a:t> hora</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48.013</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Año</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MEER</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1" name="10 Tabla"/>
          <p:cNvGraphicFramePr>
            <a:graphicFrameLocks noGrp="1"/>
          </p:cNvGraphicFramePr>
          <p:nvPr/>
        </p:nvGraphicFramePr>
        <p:xfrm>
          <a:off x="2500298" y="3857628"/>
          <a:ext cx="3857652" cy="683900"/>
        </p:xfrm>
        <a:graphic>
          <a:graphicData uri="http://schemas.openxmlformats.org/drawingml/2006/table">
            <a:tbl>
              <a:tblPr firstRow="1" bandRow="1">
                <a:tableStyleId>{5C22544A-7EE6-4342-B048-85BDC9FD1C3A}</a:tableStyleId>
              </a:tblPr>
              <a:tblGrid>
                <a:gridCol w="642942"/>
                <a:gridCol w="642942"/>
                <a:gridCol w="642942"/>
                <a:gridCol w="642942"/>
                <a:gridCol w="642942"/>
                <a:gridCol w="642942"/>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16.33</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01/01/11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Megavatios</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11.8</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Año</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MEER - </a:t>
                      </a:r>
                      <a:r>
                        <a:rPr lang="es-EC" sz="800" dirty="0" err="1" smtClean="0">
                          <a:solidFill>
                            <a:schemeClr val="tx1"/>
                          </a:solidFill>
                        </a:rPr>
                        <a:t>Conelec</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2" name="11 Tabla"/>
          <p:cNvGraphicFramePr>
            <a:graphicFrameLocks noGrp="1"/>
          </p:cNvGraphicFramePr>
          <p:nvPr/>
        </p:nvGraphicFramePr>
        <p:xfrm>
          <a:off x="2500298" y="4929198"/>
          <a:ext cx="3857652" cy="683900"/>
        </p:xfrm>
        <a:graphic>
          <a:graphicData uri="http://schemas.openxmlformats.org/drawingml/2006/table">
            <a:tbl>
              <a:tblPr firstRow="1" bandRow="1">
                <a:tableStyleId>{5C22544A-7EE6-4342-B048-85BDC9FD1C3A}</a:tableStyleId>
              </a:tblPr>
              <a:tblGrid>
                <a:gridCol w="642942"/>
                <a:gridCol w="642942"/>
                <a:gridCol w="642942"/>
                <a:gridCol w="642942"/>
                <a:gridCol w="642942"/>
                <a:gridCol w="642942"/>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22</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01/01/11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Horas</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9.53</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Año</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MEER</a:t>
                      </a:r>
                      <a:endParaRPr lang="es-EC" sz="800" dirty="0">
                        <a:solidFill>
                          <a:schemeClr val="tx1"/>
                        </a:solidFill>
                      </a:endParaRPr>
                    </a:p>
                  </a:txBody>
                  <a:tcPr>
                    <a:solidFill>
                      <a:schemeClr val="accent2">
                        <a:lumMod val="20000"/>
                        <a:lumOff val="80000"/>
                      </a:schemeClr>
                    </a:solidFill>
                  </a:tcPr>
                </a:tc>
              </a:tr>
            </a:tbl>
          </a:graphicData>
        </a:graphic>
      </p:graphicFrame>
      <p:graphicFrame>
        <p:nvGraphicFramePr>
          <p:cNvPr id="13" name="12 Tabla"/>
          <p:cNvGraphicFramePr>
            <a:graphicFrameLocks noGrp="1"/>
          </p:cNvGraphicFramePr>
          <p:nvPr/>
        </p:nvGraphicFramePr>
        <p:xfrm>
          <a:off x="2571736" y="5857892"/>
          <a:ext cx="3857652" cy="683900"/>
        </p:xfrm>
        <a:graphic>
          <a:graphicData uri="http://schemas.openxmlformats.org/drawingml/2006/table">
            <a:tbl>
              <a:tblPr firstRow="1" bandRow="1">
                <a:tableStyleId>{5C22544A-7EE6-4342-B048-85BDC9FD1C3A}</a:tableStyleId>
              </a:tblPr>
              <a:tblGrid>
                <a:gridCol w="642942"/>
                <a:gridCol w="642942"/>
                <a:gridCol w="642942"/>
                <a:gridCol w="642942"/>
                <a:gridCol w="642942"/>
                <a:gridCol w="642942"/>
              </a:tblGrid>
              <a:tr h="341950">
                <a:tc>
                  <a:txBody>
                    <a:bodyPr/>
                    <a:lstStyle/>
                    <a:p>
                      <a:r>
                        <a:rPr lang="es-EC" sz="800" dirty="0" smtClean="0">
                          <a:solidFill>
                            <a:schemeClr val="tx1"/>
                          </a:solidFill>
                        </a:rPr>
                        <a:t>Línea</a:t>
                      </a:r>
                      <a:r>
                        <a:rPr lang="es-EC" sz="800" baseline="0" dirty="0" smtClean="0">
                          <a:solidFill>
                            <a:schemeClr val="tx1"/>
                          </a:solidFill>
                        </a:rPr>
                        <a:t> Base</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Fecha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Unidad de Medida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Meta</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Periodicidad</a:t>
                      </a:r>
                      <a:endParaRPr lang="es-EC" sz="800" dirty="0">
                        <a:solidFill>
                          <a:schemeClr val="tx1"/>
                        </a:solidFill>
                      </a:endParaRPr>
                    </a:p>
                  </a:txBody>
                  <a:tcPr>
                    <a:solidFill>
                      <a:schemeClr val="accent6">
                        <a:lumMod val="20000"/>
                        <a:lumOff val="80000"/>
                      </a:schemeClr>
                    </a:solidFill>
                  </a:tcPr>
                </a:tc>
                <a:tc>
                  <a:txBody>
                    <a:bodyPr/>
                    <a:lstStyle/>
                    <a:p>
                      <a:r>
                        <a:rPr lang="es-EC" sz="800" dirty="0" smtClean="0">
                          <a:solidFill>
                            <a:schemeClr val="tx1"/>
                          </a:solidFill>
                        </a:rPr>
                        <a:t>Fuente</a:t>
                      </a:r>
                      <a:endParaRPr lang="es-EC" sz="800" dirty="0">
                        <a:solidFill>
                          <a:schemeClr val="tx1"/>
                        </a:solidFill>
                      </a:endParaRPr>
                    </a:p>
                  </a:txBody>
                  <a:tcPr>
                    <a:solidFill>
                      <a:schemeClr val="accent6">
                        <a:lumMod val="20000"/>
                        <a:lumOff val="80000"/>
                      </a:schemeClr>
                    </a:solidFill>
                  </a:tcPr>
                </a:tc>
              </a:tr>
              <a:tr h="341950">
                <a:tc>
                  <a:txBody>
                    <a:bodyPr/>
                    <a:lstStyle/>
                    <a:p>
                      <a:r>
                        <a:rPr lang="es-EC" sz="800" dirty="0" smtClean="0">
                          <a:solidFill>
                            <a:schemeClr val="tx1"/>
                          </a:solidFill>
                        </a:rPr>
                        <a:t>0</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01/01/11</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Unidad</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186519</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Año</a:t>
                      </a:r>
                      <a:endParaRPr lang="es-EC" sz="800" dirty="0">
                        <a:solidFill>
                          <a:schemeClr val="tx1"/>
                        </a:solidFill>
                      </a:endParaRPr>
                    </a:p>
                  </a:txBody>
                  <a:tcPr>
                    <a:solidFill>
                      <a:schemeClr val="accent2">
                        <a:lumMod val="20000"/>
                        <a:lumOff val="80000"/>
                      </a:schemeClr>
                    </a:solidFill>
                  </a:tcPr>
                </a:tc>
                <a:tc>
                  <a:txBody>
                    <a:bodyPr/>
                    <a:lstStyle/>
                    <a:p>
                      <a:r>
                        <a:rPr lang="es-EC" sz="800" dirty="0" smtClean="0">
                          <a:solidFill>
                            <a:schemeClr val="tx1"/>
                          </a:solidFill>
                        </a:rPr>
                        <a:t>MEER</a:t>
                      </a:r>
                      <a:endParaRPr lang="es-EC" sz="800" dirty="0">
                        <a:solidFill>
                          <a:schemeClr val="tx1"/>
                        </a:solidFill>
                      </a:endParaRPr>
                    </a:p>
                  </a:txBody>
                  <a:tcPr>
                    <a:solidFill>
                      <a:schemeClr val="accent2">
                        <a:lumMod val="20000"/>
                        <a:lumOff val="80000"/>
                      </a:schemeClr>
                    </a:solidFill>
                  </a:tcPr>
                </a:tc>
              </a:tr>
            </a:tbl>
          </a:graphicData>
        </a:graphic>
      </p:graphicFrame>
      <p:sp>
        <p:nvSpPr>
          <p:cNvPr id="14" name="13 Flecha derecha">
            <a:hlinkClick r:id="rId9" action="ppaction://hlinksldjump"/>
          </p:cNvPr>
          <p:cNvSpPr/>
          <p:nvPr/>
        </p:nvSpPr>
        <p:spPr>
          <a:xfrm rot="10800000">
            <a:off x="8072462" y="6500810"/>
            <a:ext cx="857256" cy="35719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357158" y="1936768"/>
          <a:ext cx="8429684" cy="4278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a:spLocks noChangeArrowheads="1"/>
          </p:cNvSpPr>
          <p:nvPr/>
        </p:nvSpPr>
        <p:spPr bwMode="auto">
          <a:xfrm>
            <a:off x="500063" y="785794"/>
            <a:ext cx="8072437" cy="400050"/>
          </a:xfrm>
          <a:prstGeom prst="rect">
            <a:avLst/>
          </a:prstGeom>
          <a:noFill/>
          <a:ln w="9525">
            <a:noFill/>
            <a:miter lim="800000"/>
            <a:headEnd/>
            <a:tailEnd/>
          </a:ln>
        </p:spPr>
        <p:txBody>
          <a:bodyPr>
            <a:spAutoFit/>
          </a:bodyPr>
          <a:lstStyle/>
          <a:p>
            <a:pPr algn="ctr"/>
            <a:r>
              <a:rPr lang="es-EC" sz="2000" b="1" dirty="0" smtClean="0"/>
              <a:t>Articulación con instrumentos de planificación y proyectos de Inversión</a:t>
            </a:r>
            <a:endParaRPr lang="es-MX" sz="2000" b="1" dirty="0"/>
          </a:p>
        </p:txBody>
      </p:sp>
      <p:sp>
        <p:nvSpPr>
          <p:cNvPr id="7" name="3 Título"/>
          <p:cNvSpPr txBox="1">
            <a:spLocks/>
          </p:cNvSpPr>
          <p:nvPr/>
        </p:nvSpPr>
        <p:spPr bwMode="auto">
          <a:xfrm>
            <a:off x="500034" y="0"/>
            <a:ext cx="8229600" cy="595319"/>
          </a:xfrm>
          <a:prstGeom prst="rect">
            <a:avLst/>
          </a:prstGeom>
          <a:noFill/>
          <a:ln>
            <a:noFill/>
          </a:ln>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marL="514350" indent="-514350" eaLnBrk="1" hangingPunct="1">
              <a:lnSpc>
                <a:spcPct val="150000"/>
              </a:lnSpc>
              <a:defRPr/>
            </a:pPr>
            <a:r>
              <a:rPr lang="es-MX" sz="2800" b="1" dirty="0" smtClean="0">
                <a:solidFill>
                  <a:srgbClr val="003399"/>
                </a:solidFill>
              </a:rPr>
              <a:t>Ejercicio Práctico - MEER</a:t>
            </a:r>
          </a:p>
        </p:txBody>
      </p:sp>
      <p:sp>
        <p:nvSpPr>
          <p:cNvPr id="10" name="9 Rectángulo redondeado">
            <a:hlinkClick r:id="rId7" action="ppaction://hlinkfile"/>
          </p:cNvPr>
          <p:cNvSpPr/>
          <p:nvPr/>
        </p:nvSpPr>
        <p:spPr>
          <a:xfrm>
            <a:off x="714348" y="1484784"/>
            <a:ext cx="7643866" cy="45460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C" dirty="0" smtClean="0"/>
              <a:t>Ver proyectos de inversión vinculados</a:t>
            </a:r>
            <a:endParaRPr lang="es-EC" dirty="0"/>
          </a:p>
        </p:txBody>
      </p:sp>
      <p:sp>
        <p:nvSpPr>
          <p:cNvPr id="11" name="10 Flecha derecha">
            <a:hlinkClick r:id="rId8" action="ppaction://hlinksldjump"/>
          </p:cNvPr>
          <p:cNvSpPr/>
          <p:nvPr/>
        </p:nvSpPr>
        <p:spPr>
          <a:xfrm rot="10800000">
            <a:off x="6072198" y="6500810"/>
            <a:ext cx="857256" cy="35719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C"/>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1026</TotalTime>
  <Words>3959</Words>
  <Application>Microsoft Office PowerPoint</Application>
  <PresentationFormat>Presentación en pantalla (4:3)</PresentationFormat>
  <Paragraphs>666</Paragraphs>
  <Slides>30</Slides>
  <Notes>9</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Tema de Office</vt:lpstr>
      <vt:lpstr>Presentación de PowerPoint</vt:lpstr>
      <vt:lpstr>Contenido</vt:lpstr>
      <vt:lpstr> Capítulo I: Fundamentos de Planificación  Base Legal</vt:lpstr>
      <vt:lpstr> Capítulo I: Fundamentos de Planificación  Base Legal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Jose Grijalva</dc:creator>
  <cp:lastModifiedBy>USUARIO</cp:lastModifiedBy>
  <cp:revision>212</cp:revision>
  <dcterms:created xsi:type="dcterms:W3CDTF">2013-02-01T01:32:40Z</dcterms:created>
  <dcterms:modified xsi:type="dcterms:W3CDTF">2013-05-09T14:08:18Z</dcterms:modified>
</cp:coreProperties>
</file>