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59" r:id="rId6"/>
    <p:sldId id="261" r:id="rId7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06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riângulo retângulo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7" name="Subtítulo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grpSp>
        <p:nvGrpSpPr>
          <p:cNvPr id="2" name="Grupo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orma livre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orma livre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orma livre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Conector reto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Espaço Reservado para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9D7D309-1CAD-41E0-92F8-B39AB8F0EF3F}" type="datetimeFigureOut">
              <a:rPr lang="pt-BR" smtClean="0"/>
              <a:pPr/>
              <a:t>26/06/2013</a:t>
            </a:fld>
            <a:endParaRPr lang="pt-BR"/>
          </a:p>
        </p:txBody>
      </p:sp>
      <p:sp>
        <p:nvSpPr>
          <p:cNvPr id="19" name="Espaço Reservado para Rodap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pt-BR"/>
          </a:p>
        </p:txBody>
      </p:sp>
      <p:sp>
        <p:nvSpPr>
          <p:cNvPr id="27" name="Espaço Reservado para Número de Slid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27EEC50-DE45-47A3-ABB2-7D640BB62E1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D7D309-1CAD-41E0-92F8-B39AB8F0EF3F}" type="datetimeFigureOut">
              <a:rPr lang="pt-BR" smtClean="0"/>
              <a:pPr/>
              <a:t>26/06/2013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7EEC50-DE45-47A3-ABB2-7D640BB62E1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D7D309-1CAD-41E0-92F8-B39AB8F0EF3F}" type="datetimeFigureOut">
              <a:rPr lang="pt-BR" smtClean="0"/>
              <a:pPr/>
              <a:t>26/06/2013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7EEC50-DE45-47A3-ABB2-7D640BB62E1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D7D309-1CAD-41E0-92F8-B39AB8F0EF3F}" type="datetimeFigureOut">
              <a:rPr lang="pt-BR" smtClean="0"/>
              <a:pPr/>
              <a:t>26/06/2013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7EEC50-DE45-47A3-ABB2-7D640BB62E11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D7D309-1CAD-41E0-92F8-B39AB8F0EF3F}" type="datetimeFigureOut">
              <a:rPr lang="pt-BR" smtClean="0"/>
              <a:pPr/>
              <a:t>26/06/2013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7EEC50-DE45-47A3-ABB2-7D640BB62E11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7" name="Divisa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Divisa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D7D309-1CAD-41E0-92F8-B39AB8F0EF3F}" type="datetimeFigureOut">
              <a:rPr lang="pt-BR" smtClean="0"/>
              <a:pPr/>
              <a:t>26/06/2013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7EEC50-DE45-47A3-ABB2-7D640BB62E11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8" name="Título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D7D309-1CAD-41E0-92F8-B39AB8F0EF3F}" type="datetimeFigureOut">
              <a:rPr lang="pt-BR" smtClean="0"/>
              <a:pPr/>
              <a:t>26/06/2013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7EEC50-DE45-47A3-ABB2-7D640BB62E1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D7D309-1CAD-41E0-92F8-B39AB8F0EF3F}" type="datetimeFigureOut">
              <a:rPr lang="pt-BR" smtClean="0"/>
              <a:pPr/>
              <a:t>26/06/2013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7EEC50-DE45-47A3-ABB2-7D640BB62E11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D7D309-1CAD-41E0-92F8-B39AB8F0EF3F}" type="datetimeFigureOut">
              <a:rPr lang="pt-BR" smtClean="0"/>
              <a:pPr/>
              <a:t>26/06/2013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7EEC50-DE45-47A3-ABB2-7D640BB62E1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9D7D309-1CAD-41E0-92F8-B39AB8F0EF3F}" type="datetimeFigureOut">
              <a:rPr lang="pt-BR" smtClean="0"/>
              <a:pPr/>
              <a:t>26/06/2013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7EEC50-DE45-47A3-ABB2-7D640BB62E1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9D7D309-1CAD-41E0-92F8-B39AB8F0EF3F}" type="datetimeFigureOut">
              <a:rPr lang="pt-BR" smtClean="0"/>
              <a:pPr/>
              <a:t>26/06/2013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27EEC50-DE45-47A3-ABB2-7D640BB62E11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8" name="Forma livre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orma livre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Triângulo retângulo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Conector reto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Divisa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Divisa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rma livre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orma livre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Triângulo retângulo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Conector reto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spaço Reservado para Título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0" name="Espaço Reservado para Texto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9D7D309-1CAD-41E0-92F8-B39AB8F0EF3F}" type="datetimeFigureOut">
              <a:rPr lang="pt-BR" smtClean="0"/>
              <a:pPr/>
              <a:t>26/06/2013</a:t>
            </a:fld>
            <a:endParaRPr lang="pt-BR"/>
          </a:p>
        </p:txBody>
      </p:sp>
      <p:sp>
        <p:nvSpPr>
          <p:cNvPr id="22" name="Espaço Reservado para Rodapé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pt-BR"/>
          </a:p>
        </p:txBody>
      </p:sp>
      <p:sp>
        <p:nvSpPr>
          <p:cNvPr id="18" name="Espaço Reservado para Número de Slide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27EEC50-DE45-47A3-ABB2-7D640BB62E1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755576" y="2708920"/>
            <a:ext cx="7772400" cy="1613737"/>
          </a:xfrm>
        </p:spPr>
        <p:txBody>
          <a:bodyPr>
            <a:normAutofit fontScale="90000"/>
          </a:bodyPr>
          <a:lstStyle/>
          <a:p>
            <a:r>
              <a:rPr lang="pt-BR" sz="440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  <a:cs typeface="Aharoni" pitchFamily="2" charset="-79"/>
              </a:rPr>
              <a:t>EDUCAÇÃO FISCAL</a:t>
            </a:r>
            <a:r>
              <a:rPr lang="pt-BR" sz="5300" dirty="0" smtClean="0"/>
              <a:t/>
            </a:r>
            <a:br>
              <a:rPr lang="pt-BR" sz="5300" dirty="0" smtClean="0"/>
            </a:br>
            <a:r>
              <a:rPr lang="pt-BR" sz="8000" dirty="0" smtClean="0">
                <a:latin typeface="Arial Black" pitchFamily="34" charset="0"/>
              </a:rPr>
              <a:t/>
            </a:r>
            <a:br>
              <a:rPr lang="pt-BR" sz="8000" dirty="0" smtClean="0">
                <a:latin typeface="Arial Black" pitchFamily="34" charset="0"/>
              </a:rPr>
            </a:br>
            <a:r>
              <a:rPr lang="pt-BR" sz="8000" b="1" dirty="0" smtClean="0">
                <a:solidFill>
                  <a:srgbClr val="FFCC00"/>
                </a:solidFill>
                <a:latin typeface="Arial Black" pitchFamily="34" charset="0"/>
                <a:cs typeface="Aharoni" pitchFamily="2" charset="-79"/>
              </a:rPr>
              <a:t>BRASIL</a:t>
            </a:r>
            <a:endParaRPr lang="pt-BR" sz="8000" b="1" dirty="0">
              <a:solidFill>
                <a:srgbClr val="FFCC00"/>
              </a:solidFill>
              <a:latin typeface="Arial Black" pitchFamily="34" charset="0"/>
              <a:cs typeface="Aharoni" pitchFamily="2" charset="-79"/>
            </a:endParaRPr>
          </a:p>
        </p:txBody>
      </p:sp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609850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472608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s-ES" b="1" i="1" u="sng" dirty="0" smtClean="0">
                <a:solidFill>
                  <a:schemeClr val="tx2"/>
                </a:solidFill>
              </a:rPr>
              <a:t>ÂMBITO FEDERAL</a:t>
            </a:r>
            <a:endParaRPr lang="pt-BR" dirty="0" smtClean="0">
              <a:solidFill>
                <a:schemeClr val="tx2"/>
              </a:solidFill>
            </a:endParaRPr>
          </a:p>
          <a:p>
            <a:pPr lvl="0"/>
            <a:r>
              <a:rPr lang="es-ES" sz="2900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Apoios</a:t>
            </a:r>
            <a:r>
              <a:rPr lang="es-ES" sz="29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900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Interministeriais</a:t>
            </a:r>
            <a:r>
              <a:rPr lang="es-ES" sz="29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- </a:t>
            </a:r>
            <a:r>
              <a:rPr lang="es-ES" sz="2900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Ministério</a:t>
            </a:r>
            <a:r>
              <a:rPr lang="es-ES" sz="29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da </a:t>
            </a:r>
            <a:r>
              <a:rPr lang="es-ES" sz="2900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Fazenda</a:t>
            </a:r>
            <a:r>
              <a:rPr lang="es-ES" sz="29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; </a:t>
            </a:r>
            <a:r>
              <a:rPr lang="es-ES" sz="2900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Ministério</a:t>
            </a:r>
            <a:r>
              <a:rPr lang="es-ES" sz="29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da </a:t>
            </a:r>
            <a:r>
              <a:rPr lang="es-ES" sz="2900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Educação</a:t>
            </a:r>
            <a:r>
              <a:rPr lang="es-ES" sz="29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e </a:t>
            </a:r>
            <a:r>
              <a:rPr lang="es-ES" sz="2900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Ministério</a:t>
            </a:r>
            <a:r>
              <a:rPr lang="es-ES" sz="29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do </a:t>
            </a:r>
            <a:r>
              <a:rPr lang="es-ES" sz="2900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Planejamento</a:t>
            </a:r>
            <a:r>
              <a:rPr lang="es-ES" sz="29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e </a:t>
            </a:r>
            <a:r>
              <a:rPr lang="es-ES" sz="2900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Orçamento</a:t>
            </a:r>
            <a:r>
              <a:rPr lang="es-ES" sz="29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.</a:t>
            </a:r>
            <a:endParaRPr lang="pt-BR" sz="2900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es-ES" sz="2900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Controladoria</a:t>
            </a:r>
            <a:r>
              <a:rPr lang="es-ES" sz="29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900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Geral</a:t>
            </a:r>
            <a:r>
              <a:rPr lang="es-ES" sz="29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da </a:t>
            </a:r>
            <a:r>
              <a:rPr lang="es-ES" sz="2900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União</a:t>
            </a:r>
            <a:r>
              <a:rPr lang="es-ES" sz="29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es-ES" sz="2900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Publicações</a:t>
            </a:r>
            <a:r>
              <a:rPr lang="es-ES" sz="29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do </a:t>
            </a:r>
            <a:r>
              <a:rPr lang="es-ES" sz="2900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livro</a:t>
            </a:r>
            <a:r>
              <a:rPr lang="es-ES" sz="29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“OLHO VIVO NO DINHEIRO PÚBLICO”</a:t>
            </a:r>
            <a:endParaRPr lang="pt-BR" sz="2900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es-ES" sz="29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Secretaria de </a:t>
            </a:r>
            <a:r>
              <a:rPr lang="es-ES" sz="2900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Orçamento</a:t>
            </a:r>
            <a:r>
              <a:rPr lang="es-ES" sz="29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Federal- MPOG: </a:t>
            </a:r>
            <a:r>
              <a:rPr lang="es-ES" sz="2900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Publicação</a:t>
            </a:r>
            <a:r>
              <a:rPr lang="es-ES" sz="29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do </a:t>
            </a:r>
            <a:r>
              <a:rPr lang="es-ES" sz="2900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livro</a:t>
            </a:r>
            <a:r>
              <a:rPr lang="es-ES" sz="29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“SOFINHA”</a:t>
            </a:r>
            <a:endParaRPr lang="pt-BR" sz="2900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es-ES" sz="2900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Receita</a:t>
            </a:r>
            <a:r>
              <a:rPr lang="es-ES" sz="29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Federal do Brasil: </a:t>
            </a:r>
            <a:r>
              <a:rPr lang="es-ES" sz="2900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site</a:t>
            </a:r>
            <a:r>
              <a:rPr lang="es-ES" sz="29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“LEÃOZINHO”; </a:t>
            </a:r>
            <a:r>
              <a:rPr lang="es-ES" sz="2900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Doações</a:t>
            </a:r>
            <a:r>
              <a:rPr lang="es-ES" sz="29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900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preferenciais</a:t>
            </a:r>
            <a:r>
              <a:rPr lang="es-ES" sz="29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s-ES" sz="2900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mercadorias</a:t>
            </a:r>
            <a:r>
              <a:rPr lang="es-ES" sz="29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900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apreendidas</a:t>
            </a:r>
            <a:r>
              <a:rPr lang="es-ES" sz="29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.</a:t>
            </a:r>
            <a:endParaRPr lang="pt-BR" sz="2900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es-ES" sz="29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Secretaria de </a:t>
            </a:r>
            <a:r>
              <a:rPr lang="es-ES" sz="2900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Tesouro</a:t>
            </a:r>
            <a:r>
              <a:rPr lang="es-ES" sz="29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Nacional</a:t>
            </a:r>
            <a:endParaRPr lang="pt-BR" sz="2900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es-ES" sz="2900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Procuradoria</a:t>
            </a:r>
            <a:r>
              <a:rPr lang="es-ES" sz="29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900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Geral</a:t>
            </a:r>
            <a:r>
              <a:rPr lang="es-ES" sz="29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da </a:t>
            </a:r>
            <a:r>
              <a:rPr lang="es-ES" sz="2900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Fazenda</a:t>
            </a:r>
            <a:r>
              <a:rPr lang="es-ES" sz="29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Nacional</a:t>
            </a:r>
            <a:endParaRPr lang="pt-BR" sz="2900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es-ES" sz="29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ESAF</a:t>
            </a:r>
            <a:endParaRPr lang="pt-BR" sz="2900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pt-BR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es-ES" b="1" i="1" u="sng" dirty="0" smtClean="0">
                <a:solidFill>
                  <a:schemeClr val="tx2"/>
                </a:solidFill>
              </a:rPr>
              <a:t>ÂMBITO ESTADUAL</a:t>
            </a:r>
            <a:endParaRPr lang="pt-BR" dirty="0" smtClean="0">
              <a:solidFill>
                <a:schemeClr val="tx2"/>
              </a:solidFill>
            </a:endParaRPr>
          </a:p>
          <a:p>
            <a:pPr>
              <a:buNone/>
            </a:pPr>
            <a:endParaRPr lang="pt-BR" dirty="0" smtClean="0">
              <a:solidFill>
                <a:schemeClr val="tx2"/>
              </a:solidFill>
            </a:endParaRPr>
          </a:p>
          <a:p>
            <a:pPr lvl="0"/>
            <a:r>
              <a:rPr lang="es-ES" sz="29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Secretarias </a:t>
            </a:r>
            <a:r>
              <a:rPr lang="es-ES" sz="2900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Estaduais</a:t>
            </a:r>
            <a:r>
              <a:rPr lang="es-ES" sz="29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s-ES" sz="2900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Educação</a:t>
            </a:r>
            <a:endParaRPr lang="pt-BR" sz="2900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es-ES" sz="29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Secretarias </a:t>
            </a:r>
            <a:r>
              <a:rPr lang="es-ES" sz="2900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Estaduais</a:t>
            </a:r>
            <a:r>
              <a:rPr lang="es-ES" sz="29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s-ES" sz="2900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Fazenda</a:t>
            </a:r>
            <a:endParaRPr lang="pt-BR" sz="2900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es-ES" sz="29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Secretarias </a:t>
            </a:r>
            <a:r>
              <a:rPr lang="es-ES" sz="2900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Estaduais</a:t>
            </a:r>
            <a:r>
              <a:rPr lang="es-ES" sz="29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s-ES" sz="2900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Ciência</a:t>
            </a:r>
            <a:r>
              <a:rPr lang="es-ES" sz="29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e </a:t>
            </a:r>
            <a:r>
              <a:rPr lang="es-ES" sz="2900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Tecnologia</a:t>
            </a:r>
            <a:endParaRPr lang="pt-BR" sz="2900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es-ES" sz="2900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Centresaf´s</a:t>
            </a:r>
            <a:endParaRPr lang="pt-BR" sz="2900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es-ES" sz="2900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Controladoria</a:t>
            </a:r>
            <a:r>
              <a:rPr lang="es-ES" sz="29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Gerais dos Estados</a:t>
            </a:r>
            <a:endParaRPr lang="pt-BR" sz="2900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es-ES" sz="2900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Procuradorias</a:t>
            </a:r>
            <a:r>
              <a:rPr lang="es-ES" sz="29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900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Estaduais</a:t>
            </a:r>
            <a:endParaRPr lang="pt-BR" sz="2900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es-ES" sz="2900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Ministérios</a:t>
            </a:r>
            <a:r>
              <a:rPr lang="es-ES" sz="29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Públicos </a:t>
            </a:r>
            <a:r>
              <a:rPr lang="es-ES" sz="2900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Estaduais</a:t>
            </a:r>
            <a:endParaRPr lang="pt-BR" sz="2900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r>
              <a:rPr lang="es-ES" sz="2900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Parcerias</a:t>
            </a:r>
            <a:r>
              <a:rPr lang="es-ES" sz="29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privadas</a:t>
            </a:r>
            <a:endParaRPr lang="pt-BR" sz="2900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endParaRPr lang="pt-BR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683568" y="0"/>
            <a:ext cx="8229600" cy="1143000"/>
          </a:xfrm>
        </p:spPr>
        <p:txBody>
          <a:bodyPr>
            <a:normAutofit/>
          </a:bodyPr>
          <a:lstStyle/>
          <a:p>
            <a:pPr algn="r"/>
            <a:r>
              <a:rPr lang="pt-BR" sz="320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Apoios Institucionais</a:t>
            </a:r>
            <a:endParaRPr lang="pt-BR" sz="3200" dirty="0">
              <a:solidFill>
                <a:schemeClr val="accent4">
                  <a:lumMod val="75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es-ES" sz="32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    O Programa Nacional de </a:t>
            </a:r>
            <a:r>
              <a:rPr lang="es-ES" sz="3200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Educação</a:t>
            </a:r>
            <a:r>
              <a:rPr lang="es-ES" sz="32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Fiscal está institucionalizado </a:t>
            </a:r>
            <a:r>
              <a:rPr lang="es-ES" sz="3200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pois</a:t>
            </a:r>
            <a:r>
              <a:rPr lang="es-ES" sz="32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foi</a:t>
            </a:r>
            <a:r>
              <a:rPr lang="es-ES" sz="32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instituido por normas </a:t>
            </a:r>
            <a:r>
              <a:rPr lang="es-ES" sz="3200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legais</a:t>
            </a:r>
            <a:r>
              <a:rPr lang="es-ES" sz="32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es-ES" sz="3200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Porém</a:t>
            </a:r>
            <a:r>
              <a:rPr lang="es-ES" sz="32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s-ES" sz="3200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sofre</a:t>
            </a:r>
            <a:r>
              <a:rPr lang="es-ES" sz="32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com</a:t>
            </a:r>
            <a:r>
              <a:rPr lang="es-ES" sz="32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a falta de equipe multidisciplinar permanente, </a:t>
            </a:r>
            <a:r>
              <a:rPr lang="es-ES" sz="3200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metodologia</a:t>
            </a:r>
            <a:r>
              <a:rPr lang="es-ES" sz="32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s-ES" sz="3200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trabalho</a:t>
            </a:r>
            <a:r>
              <a:rPr lang="es-ES" sz="32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unificada e sistemas de </a:t>
            </a:r>
            <a:r>
              <a:rPr lang="es-ES" sz="3200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monitoramento</a:t>
            </a:r>
            <a:r>
              <a:rPr lang="es-ES" sz="32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e </a:t>
            </a:r>
            <a:r>
              <a:rPr lang="es-ES" sz="3200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avaliação</a:t>
            </a:r>
            <a:r>
              <a:rPr lang="es-ES" sz="32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de resultados. </a:t>
            </a:r>
            <a:endParaRPr lang="pt-BR" sz="3200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pt-BR" sz="3200" dirty="0">
              <a:solidFill>
                <a:schemeClr val="tx2"/>
              </a:solidFill>
            </a:endParaRP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/>
          <a:lstStyle/>
          <a:p>
            <a:pPr algn="r"/>
            <a:r>
              <a:rPr lang="pt-BR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Diagnóstico</a:t>
            </a:r>
            <a:endParaRPr lang="pt-BR" dirty="0">
              <a:solidFill>
                <a:schemeClr val="accent4">
                  <a:lumMod val="75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t-BR" sz="24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Curso de Disseminadores de Educação Fiscal (EAD)</a:t>
            </a:r>
          </a:p>
          <a:p>
            <a:endParaRPr lang="pt-BR" sz="2400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r>
              <a:rPr lang="pt-BR" sz="24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Curso de tutores </a:t>
            </a:r>
          </a:p>
          <a:p>
            <a:pPr>
              <a:buNone/>
            </a:pPr>
            <a:endParaRPr lang="pt-BR" sz="2400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r>
              <a:rPr lang="pt-BR" sz="24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Curso de Pós-graduação (nível de especialização)</a:t>
            </a:r>
          </a:p>
          <a:p>
            <a:pPr>
              <a:buNone/>
            </a:pPr>
            <a:endParaRPr lang="pt-BR" sz="2400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r>
              <a:rPr lang="pt-BR" sz="24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Espaço Físico (ESAF)</a:t>
            </a:r>
          </a:p>
          <a:p>
            <a:pPr>
              <a:buNone/>
            </a:pPr>
            <a:endParaRPr lang="pt-BR" sz="2400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r>
              <a:rPr lang="pt-BR" sz="24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Parcerias Institucionais</a:t>
            </a:r>
          </a:p>
          <a:p>
            <a:pPr>
              <a:buNone/>
            </a:pPr>
            <a:endParaRPr lang="pt-BR" sz="2400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r>
              <a:rPr lang="pt-BR" sz="24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Organização dos grupos de trabalho</a:t>
            </a:r>
          </a:p>
          <a:p>
            <a:endParaRPr lang="pt-BR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pt-BR" dirty="0" smtClean="0">
                <a:solidFill>
                  <a:srgbClr val="0070C0"/>
                </a:solidFill>
                <a:latin typeface="Arial Black" pitchFamily="34" charset="0"/>
              </a:rPr>
              <a:t>Fortalezas</a:t>
            </a:r>
            <a:endParaRPr lang="pt-BR" dirty="0">
              <a:solidFill>
                <a:srgbClr val="0070C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824536"/>
          </a:xfrm>
        </p:spPr>
        <p:txBody>
          <a:bodyPr>
            <a:normAutofit/>
          </a:bodyPr>
          <a:lstStyle/>
          <a:p>
            <a:pPr lvl="0"/>
            <a:r>
              <a:rPr lang="es-ES" sz="2400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Formação</a:t>
            </a:r>
            <a:r>
              <a:rPr lang="es-ES" sz="24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e </a:t>
            </a:r>
            <a:r>
              <a:rPr lang="es-ES" sz="2400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Capacitação</a:t>
            </a:r>
            <a:r>
              <a:rPr lang="es-ES" sz="24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da equipe </a:t>
            </a:r>
            <a:r>
              <a:rPr lang="es-ES" sz="2400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multidiciplinar</a:t>
            </a:r>
            <a:r>
              <a:rPr lang="es-ES" sz="24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s-ES" sz="2400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trabalho</a:t>
            </a:r>
            <a:r>
              <a:rPr lang="es-ES" sz="24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;</a:t>
            </a:r>
            <a:endParaRPr lang="pt-BR" sz="2400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es-ES" sz="2400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Aplicabilidade</a:t>
            </a:r>
            <a:r>
              <a:rPr lang="es-ES" sz="24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dos objetivos e </a:t>
            </a:r>
            <a:r>
              <a:rPr lang="es-ES" sz="2400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estratégias</a:t>
            </a:r>
            <a:r>
              <a:rPr lang="es-ES" sz="24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s-ES" sz="2400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trabalho</a:t>
            </a:r>
            <a:r>
              <a:rPr lang="es-ES" sz="24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(Documento Base e </a:t>
            </a:r>
            <a:r>
              <a:rPr lang="es-ES" sz="2400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Planejamento</a:t>
            </a:r>
            <a:r>
              <a:rPr lang="es-ES" sz="24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Estratégico);</a:t>
            </a:r>
            <a:endParaRPr lang="pt-BR" sz="2400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es-ES" sz="2400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Auxílio</a:t>
            </a:r>
            <a:r>
              <a:rPr lang="es-ES" sz="24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400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na</a:t>
            </a:r>
            <a:r>
              <a:rPr lang="es-ES" sz="24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400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implementação</a:t>
            </a:r>
            <a:r>
              <a:rPr lang="es-ES" sz="24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da </a:t>
            </a:r>
            <a:r>
              <a:rPr lang="es-ES" sz="2400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metodologia</a:t>
            </a:r>
            <a:r>
              <a:rPr lang="es-ES" sz="24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s-ES" sz="2400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trabalho</a:t>
            </a:r>
            <a:r>
              <a:rPr lang="es-ES" sz="24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;</a:t>
            </a:r>
            <a:endParaRPr lang="pt-BR" sz="2400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es-ES" sz="2400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Auxílio</a:t>
            </a:r>
            <a:r>
              <a:rPr lang="es-ES" sz="24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400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na</a:t>
            </a:r>
            <a:r>
              <a:rPr lang="es-ES" sz="24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400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elaboração</a:t>
            </a:r>
            <a:r>
              <a:rPr lang="es-ES" sz="24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do plano de </a:t>
            </a:r>
            <a:r>
              <a:rPr lang="es-ES" sz="2400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comunicação</a:t>
            </a:r>
            <a:r>
              <a:rPr lang="es-ES" sz="24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institucional;</a:t>
            </a:r>
            <a:endParaRPr lang="pt-BR" sz="2400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es-ES" sz="2400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Apoio</a:t>
            </a:r>
            <a:r>
              <a:rPr lang="es-ES" sz="24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para </a:t>
            </a:r>
            <a:r>
              <a:rPr lang="es-ES" sz="2400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parcerias</a:t>
            </a:r>
            <a:r>
              <a:rPr lang="es-ES" sz="24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400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institucionais</a:t>
            </a:r>
            <a:r>
              <a:rPr lang="es-ES" sz="24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;</a:t>
            </a:r>
            <a:endParaRPr lang="pt-BR" sz="2400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es-ES" sz="2400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Apoio</a:t>
            </a:r>
            <a:r>
              <a:rPr lang="es-ES" sz="24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financiero e operacional </a:t>
            </a:r>
            <a:r>
              <a:rPr lang="es-ES" sz="2400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em</a:t>
            </a:r>
            <a:r>
              <a:rPr lang="es-ES" sz="24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400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novos</a:t>
            </a:r>
            <a:r>
              <a:rPr lang="es-ES" sz="24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cursos (</a:t>
            </a:r>
            <a:r>
              <a:rPr lang="es-ES" sz="2400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pós-graduação</a:t>
            </a:r>
            <a:r>
              <a:rPr lang="es-ES" sz="24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);</a:t>
            </a:r>
            <a:endParaRPr lang="pt-BR" sz="2400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es-ES" sz="2400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Auxílio</a:t>
            </a:r>
            <a:r>
              <a:rPr lang="es-ES" sz="24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para </a:t>
            </a:r>
            <a:r>
              <a:rPr lang="es-ES" sz="2400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criação</a:t>
            </a:r>
            <a:r>
              <a:rPr lang="es-ES" sz="24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s-ES" sz="2400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espaços</a:t>
            </a:r>
            <a:r>
              <a:rPr lang="es-ES" sz="24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lúdicos (</a:t>
            </a:r>
            <a:r>
              <a:rPr lang="es-ES" sz="2400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projeto</a:t>
            </a:r>
            <a:r>
              <a:rPr lang="es-ES" sz="24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e recursos).</a:t>
            </a:r>
            <a:endParaRPr lang="pt-BR" sz="2400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endParaRPr lang="pt-BR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pt-BR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Estratégias para o Futuro</a:t>
            </a:r>
            <a:endParaRPr lang="pt-BR" dirty="0">
              <a:solidFill>
                <a:schemeClr val="accent4">
                  <a:lumMod val="75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pt-BR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Ministério da Fazenda </a:t>
            </a:r>
          </a:p>
          <a:p>
            <a:pPr algn="ctr">
              <a:buNone/>
            </a:pPr>
            <a:r>
              <a:rPr lang="pt-BR" sz="18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Olívia Maria Vieira – ESAF</a:t>
            </a:r>
          </a:p>
          <a:p>
            <a:pPr algn="ctr">
              <a:buNone/>
            </a:pPr>
            <a:r>
              <a:rPr lang="pt-BR" sz="18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Maria </a:t>
            </a:r>
            <a:r>
              <a:rPr lang="pt-BR" sz="18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Margarida de Souza – </a:t>
            </a:r>
            <a:r>
              <a:rPr lang="pt-BR" sz="1800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Centresaf</a:t>
            </a:r>
            <a:r>
              <a:rPr lang="pt-BR" sz="18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/CE</a:t>
            </a:r>
          </a:p>
          <a:p>
            <a:pPr algn="ctr">
              <a:buNone/>
            </a:pPr>
            <a:endParaRPr lang="pt-BR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pt-BR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Ministério da Educação</a:t>
            </a:r>
          </a:p>
          <a:p>
            <a:pPr algn="ctr">
              <a:buNone/>
            </a:pPr>
            <a:r>
              <a:rPr lang="pt-BR" sz="1800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Marilene</a:t>
            </a:r>
            <a:r>
              <a:rPr lang="pt-BR" sz="18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Pedrosa Leite</a:t>
            </a:r>
          </a:p>
          <a:p>
            <a:pPr algn="ctr">
              <a:buNone/>
            </a:pPr>
            <a:endParaRPr lang="pt-BR" b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pt-BR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Receita Federal do Brasil</a:t>
            </a:r>
          </a:p>
          <a:p>
            <a:pPr algn="ctr">
              <a:buNone/>
            </a:pPr>
            <a:r>
              <a:rPr lang="pt-BR" sz="18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Humberto </a:t>
            </a:r>
            <a:r>
              <a:rPr lang="pt-BR" sz="1800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Matsuda</a:t>
            </a:r>
            <a:endParaRPr lang="pt-BR" sz="1800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pt-BR" sz="18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Lilian Rose</a:t>
            </a: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pt-BR" dirty="0" smtClean="0">
                <a:solidFill>
                  <a:srgbClr val="0070C0"/>
                </a:solidFill>
                <a:latin typeface="Arial Black" pitchFamily="34" charset="0"/>
              </a:rPr>
              <a:t>Equipe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so">
  <a:themeElements>
    <a:clrScheme name="Personalizada 3">
      <a:dk1>
        <a:srgbClr val="FFFF00"/>
      </a:dk1>
      <a:lt1>
        <a:sysClr val="window" lastClr="FFFFFF"/>
      </a:lt1>
      <a:dk2>
        <a:srgbClr val="000000"/>
      </a:dk2>
      <a:lt2>
        <a:srgbClr val="DEF5FA"/>
      </a:lt2>
      <a:accent1>
        <a:srgbClr val="00B050"/>
      </a:accent1>
      <a:accent2>
        <a:srgbClr val="FFFF00"/>
      </a:accent2>
      <a:accent3>
        <a:srgbClr val="0070C0"/>
      </a:accent3>
      <a:accent4>
        <a:srgbClr val="0070C0"/>
      </a:accent4>
      <a:accent5>
        <a:srgbClr val="00B050"/>
      </a:accent5>
      <a:accent6>
        <a:srgbClr val="FFFF00"/>
      </a:accent6>
      <a:hlink>
        <a:srgbClr val="0070C0"/>
      </a:hlink>
      <a:folHlink>
        <a:srgbClr val="FFFF00"/>
      </a:folHlink>
    </a:clrScheme>
    <a:fontScheme name="Concurso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so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42</TotalTime>
  <Words>276</Words>
  <Application>Microsoft Office PowerPoint</Application>
  <PresentationFormat>Apresentação na tela (4:3)</PresentationFormat>
  <Paragraphs>54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6</vt:i4>
      </vt:variant>
    </vt:vector>
  </HeadingPairs>
  <TitlesOfParts>
    <vt:vector size="7" baseType="lpstr">
      <vt:lpstr>Concurso</vt:lpstr>
      <vt:lpstr>EDUCAÇÃO FISCAL  BRASIL</vt:lpstr>
      <vt:lpstr>Apoios Institucionais</vt:lpstr>
      <vt:lpstr>Diagnóstico</vt:lpstr>
      <vt:lpstr>Fortalezas</vt:lpstr>
      <vt:lpstr>Estratégias para o Futuro</vt:lpstr>
      <vt:lpstr>Equipe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EDUCAÇÃO FISCAL  BRASIL</dc:title>
  <dc:creator>Olivia</dc:creator>
  <cp:lastModifiedBy>Olivia</cp:lastModifiedBy>
  <cp:revision>8</cp:revision>
  <dcterms:created xsi:type="dcterms:W3CDTF">2013-06-26T22:17:15Z</dcterms:created>
  <dcterms:modified xsi:type="dcterms:W3CDTF">2013-06-26T23:06:51Z</dcterms:modified>
</cp:coreProperties>
</file>