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xls" ContentType="application/vnd.ms-exce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57" r:id="rId2"/>
    <p:sldId id="259" r:id="rId3"/>
    <p:sldId id="260" r:id="rId4"/>
    <p:sldId id="276" r:id="rId5"/>
    <p:sldId id="290" r:id="rId6"/>
    <p:sldId id="291" r:id="rId7"/>
    <p:sldId id="284" r:id="rId8"/>
    <p:sldId id="285" r:id="rId9"/>
    <p:sldId id="286" r:id="rId10"/>
    <p:sldId id="287" r:id="rId11"/>
    <p:sldId id="289" r:id="rId12"/>
    <p:sldId id="262" r:id="rId13"/>
    <p:sldId id="261" r:id="rId14"/>
    <p:sldId id="263" r:id="rId15"/>
    <p:sldId id="274" r:id="rId16"/>
    <p:sldId id="264" r:id="rId17"/>
    <p:sldId id="281" r:id="rId18"/>
    <p:sldId id="275" r:id="rId19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-180" y="-22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F21B7A8-1FE4-4AB0-BD85-A07977FC2BE9}" type="datetimeFigureOut">
              <a:rPr lang="pt-BR" smtClean="0"/>
              <a:pPr/>
              <a:t>09/05/2013</a:t>
            </a:fld>
            <a:endParaRPr lang="pt-B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2C3FA7-A79D-4D11-B1EB-670A069C4444}" type="slidenum">
              <a:rPr lang="pt-BR" smtClean="0"/>
              <a:pPr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xmlns="" val="5890428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91559BA6-2342-4BDD-9903-45AD72F0AA12}" type="slidenum">
              <a:rPr lang="pt-BR" smtClean="0"/>
              <a:pPr eaLnBrk="1" hangingPunct="1"/>
              <a:t>9</a:t>
            </a:fld>
            <a:endParaRPr lang="pt-BR" smtClean="0"/>
          </a:p>
        </p:txBody>
      </p:sp>
      <p:sp>
        <p:nvSpPr>
          <p:cNvPr id="286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12838" y="663575"/>
            <a:ext cx="4568825" cy="3427413"/>
          </a:xfrm>
          <a:ln/>
        </p:spPr>
      </p:sp>
      <p:sp>
        <p:nvSpPr>
          <p:cNvPr id="2867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340940"/>
            <a:ext cx="5486400" cy="4115844"/>
          </a:xfr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de-DE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4DD46324-0205-46E4-B295-F0AFDF39164D}" type="slidenum">
              <a:rPr lang="pt-BR" smtClean="0"/>
              <a:pPr eaLnBrk="1" hangingPunct="1"/>
              <a:t>10</a:t>
            </a:fld>
            <a:endParaRPr lang="pt-BR" smtClean="0"/>
          </a:p>
        </p:txBody>
      </p:sp>
      <p:sp>
        <p:nvSpPr>
          <p:cNvPr id="317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12838" y="663575"/>
            <a:ext cx="4568825" cy="3427413"/>
          </a:xfrm>
          <a:ln/>
        </p:spPr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340940"/>
            <a:ext cx="5486400" cy="4115844"/>
          </a:xfr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de-DE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2C3FA7-A79D-4D11-B1EB-670A069C4444}" type="slidenum">
              <a:rPr lang="pt-BR" smtClean="0"/>
              <a:pPr/>
              <a:t>18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xmlns="" val="30047650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00DB3-DBF0-4086-B675-117E7A9610B8}" type="datetimeFigureOut">
              <a:rPr lang="pt-BR" smtClean="0"/>
              <a:pPr/>
              <a:t>09/05/2013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00DB3-DBF0-4086-B675-117E7A9610B8}" type="datetimeFigureOut">
              <a:rPr lang="pt-BR" smtClean="0"/>
              <a:pPr/>
              <a:t>09/05/2013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00DB3-DBF0-4086-B675-117E7A9610B8}" type="datetimeFigureOut">
              <a:rPr lang="pt-BR" smtClean="0"/>
              <a:pPr/>
              <a:t>09/05/2013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00DB3-DBF0-4086-B675-117E7A9610B8}" type="datetimeFigureOut">
              <a:rPr lang="pt-BR" smtClean="0"/>
              <a:pPr/>
              <a:t>09/05/2013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00DB3-DBF0-4086-B675-117E7A9610B8}" type="datetimeFigureOut">
              <a:rPr lang="pt-BR" smtClean="0"/>
              <a:pPr/>
              <a:t>09/05/2013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00DB3-DBF0-4086-B675-117E7A9610B8}" type="datetimeFigureOut">
              <a:rPr lang="pt-BR" smtClean="0"/>
              <a:pPr/>
              <a:t>09/05/2013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00DB3-DBF0-4086-B675-117E7A9610B8}" type="datetimeFigureOut">
              <a:rPr lang="pt-BR" smtClean="0"/>
              <a:pPr/>
              <a:t>09/05/2013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00DB3-DBF0-4086-B675-117E7A9610B8}" type="datetimeFigureOut">
              <a:rPr lang="pt-BR" smtClean="0"/>
              <a:pPr/>
              <a:t>09/05/2013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00DB3-DBF0-4086-B675-117E7A9610B8}" type="datetimeFigureOut">
              <a:rPr lang="pt-BR" smtClean="0"/>
              <a:pPr/>
              <a:t>09/05/2013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00DB3-DBF0-4086-B675-117E7A9610B8}" type="datetimeFigureOut">
              <a:rPr lang="pt-BR" smtClean="0"/>
              <a:pPr/>
              <a:t>09/05/2013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00DB3-DBF0-4086-B675-117E7A9610B8}" type="datetimeFigureOut">
              <a:rPr lang="pt-BR" smtClean="0"/>
              <a:pPr/>
              <a:t>09/05/2013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‹#›</a:t>
            </a:fld>
            <a:endParaRPr lang="pt-B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700DB3-DBF0-4086-B675-117E7A9610B8}" type="datetimeFigureOut">
              <a:rPr lang="pt-BR" smtClean="0"/>
              <a:pPr/>
              <a:t>09/05/2013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19D8CF-8DEC-4D9F-84EE-ADF04DFF3391}" type="slidenum">
              <a:rPr lang="pt-BR" smtClean="0"/>
              <a:pPr/>
              <a:t>‹#›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Microsoft_Office_Excel_97-2003_Worksheet2.xls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mailto:machado@ensp.fiocruz.br" TargetMode="Externa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1.xml"/><Relationship Id="rId4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Microsoft_Office_Excel_97-2003_Worksheet1.xls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 Box 8"/>
          <p:cNvSpPr txBox="1">
            <a:spLocks noChangeArrowheads="1"/>
          </p:cNvSpPr>
          <p:nvPr/>
        </p:nvSpPr>
        <p:spPr bwMode="auto">
          <a:xfrm>
            <a:off x="685800" y="1905001"/>
            <a:ext cx="81534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endParaRPr lang="en-US">
              <a:solidFill>
                <a:schemeClr val="bg1"/>
              </a:solidFill>
              <a:latin typeface="Arial" charset="0"/>
              <a:cs typeface="Arial" charset="0"/>
            </a:endParaRPr>
          </a:p>
        </p:txBody>
      </p:sp>
      <p:sp>
        <p:nvSpPr>
          <p:cNvPr id="2051" name="Rectangle 12"/>
          <p:cNvSpPr>
            <a:spLocks noChangeArrowheads="1"/>
          </p:cNvSpPr>
          <p:nvPr/>
        </p:nvSpPr>
        <p:spPr bwMode="auto">
          <a:xfrm>
            <a:off x="252046" y="2271714"/>
            <a:ext cx="8318989" cy="23698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endParaRPr lang="pt-BR" sz="2400" b="1" dirty="0"/>
          </a:p>
          <a:p>
            <a:pPr algn="ctr"/>
            <a:r>
              <a:rPr lang="pt-BR" sz="2400" b="1" dirty="0"/>
              <a:t>   </a:t>
            </a:r>
            <a:r>
              <a:rPr lang="pt-BR" sz="3200" b="1" dirty="0" smtClean="0"/>
              <a:t>EQUIDAD EN LA DISPONIBILIDAD DE RRHH</a:t>
            </a:r>
            <a:endParaRPr lang="pt-BR" sz="3200" b="1" dirty="0"/>
          </a:p>
          <a:p>
            <a:pPr algn="ctr"/>
            <a:r>
              <a:rPr lang="pt-BR" sz="2000" b="1" dirty="0" smtClean="0"/>
              <a:t>Maria Helena Machado</a:t>
            </a:r>
          </a:p>
          <a:p>
            <a:pPr algn="ctr"/>
            <a:endParaRPr lang="pt-BR" b="1" dirty="0" smtClean="0"/>
          </a:p>
          <a:p>
            <a:pPr algn="ctr"/>
            <a:endParaRPr lang="pt-BR" b="1" dirty="0" smtClean="0"/>
          </a:p>
          <a:p>
            <a:pPr algn="ctr"/>
            <a:endParaRPr lang="pt-BR" b="1" dirty="0"/>
          </a:p>
          <a:p>
            <a:pPr algn="ctr"/>
            <a:r>
              <a:rPr lang="pt-BR" b="1" dirty="0" smtClean="0"/>
              <a:t>Rio de Janeiro, 2013</a:t>
            </a:r>
            <a:endParaRPr lang="pt-BR" b="1" dirty="0"/>
          </a:p>
        </p:txBody>
      </p:sp>
      <p:pic>
        <p:nvPicPr>
          <p:cNvPr id="2052" name="Picture 9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1688123" cy="154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3" name="Rectangle 12"/>
          <p:cNvSpPr>
            <a:spLocks noChangeArrowheads="1"/>
          </p:cNvSpPr>
          <p:nvPr/>
        </p:nvSpPr>
        <p:spPr bwMode="auto">
          <a:xfrm>
            <a:off x="2179028" y="807134"/>
            <a:ext cx="6660173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r>
              <a:rPr lang="es-MX" b="1" dirty="0" smtClean="0"/>
              <a:t> Equidad en acceso a servicios de salud – EUROSOCIAL </a:t>
            </a:r>
            <a:endParaRPr lang="pt-BR" b="1" dirty="0"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8333184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29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17281" y="404814"/>
            <a:ext cx="7772400" cy="1584325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pt-BR" sz="3200" smtClean="0"/>
              <a:t/>
            </a:r>
            <a:br>
              <a:rPr lang="pt-BR" sz="3200" smtClean="0"/>
            </a:br>
            <a:r>
              <a:rPr lang="pt-BR" sz="3200" smtClean="0"/>
              <a:t/>
            </a:r>
            <a:br>
              <a:rPr lang="pt-BR" sz="3200" smtClean="0"/>
            </a:br>
            <a:r>
              <a:rPr lang="pt-BR" sz="3200" smtClean="0"/>
              <a:t/>
            </a:r>
            <a:br>
              <a:rPr lang="pt-BR" sz="3200" smtClean="0"/>
            </a:br>
            <a:r>
              <a:rPr lang="pt-BR" sz="3200" smtClean="0"/>
              <a:t/>
            </a:r>
            <a:br>
              <a:rPr lang="pt-BR" sz="3200" smtClean="0"/>
            </a:br>
            <a:r>
              <a:rPr lang="pt-BR" sz="3200" smtClean="0"/>
              <a:t/>
            </a:r>
            <a:br>
              <a:rPr lang="pt-BR" sz="3200" smtClean="0"/>
            </a:br>
            <a:r>
              <a:rPr lang="pt-BR" sz="3200" smtClean="0"/>
              <a:t/>
            </a:r>
            <a:br>
              <a:rPr lang="pt-BR" sz="3200" smtClean="0"/>
            </a:br>
            <a:r>
              <a:rPr lang="pt-BR" sz="3200" smtClean="0"/>
              <a:t/>
            </a:r>
            <a:br>
              <a:rPr lang="pt-BR" sz="3200" smtClean="0"/>
            </a:br>
            <a:endParaRPr lang="pt-BR" sz="3200" smtClean="0"/>
          </a:p>
        </p:txBody>
      </p:sp>
      <p:sp>
        <p:nvSpPr>
          <p:cNvPr id="16387" name="Rectangle 3"/>
          <p:cNvSpPr>
            <a:spLocks noChangeArrowheads="1"/>
          </p:cNvSpPr>
          <p:nvPr/>
        </p:nvSpPr>
        <p:spPr bwMode="auto">
          <a:xfrm>
            <a:off x="1" y="2898776"/>
            <a:ext cx="8707315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endParaRPr lang="pt-BR" sz="2000">
              <a:solidFill>
                <a:schemeClr val="tx2"/>
              </a:solidFill>
            </a:endParaRPr>
          </a:p>
          <a:p>
            <a:pPr algn="just"/>
            <a:r>
              <a:rPr lang="pt-BR" sz="2000" b="1">
                <a:solidFill>
                  <a:srgbClr val="FF9933"/>
                </a:solidFill>
              </a:rPr>
              <a:t> </a:t>
            </a:r>
            <a:endParaRPr lang="pt-BR" sz="2000">
              <a:solidFill>
                <a:schemeClr val="tx2"/>
              </a:solidFill>
            </a:endParaRPr>
          </a:p>
        </p:txBody>
      </p:sp>
      <p:sp>
        <p:nvSpPr>
          <p:cNvPr id="16388" name="Rectangle 4"/>
          <p:cNvSpPr>
            <a:spLocks noChangeArrowheads="1"/>
          </p:cNvSpPr>
          <p:nvPr/>
        </p:nvSpPr>
        <p:spPr bwMode="auto">
          <a:xfrm>
            <a:off x="0" y="0"/>
            <a:ext cx="91440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pt-BR" sz="2400" b="1" dirty="0" err="1" smtClean="0">
                <a:solidFill>
                  <a:schemeClr val="tx2"/>
                </a:solidFill>
              </a:rPr>
              <a:t>Tasas</a:t>
            </a:r>
            <a:r>
              <a:rPr lang="pt-BR" sz="2400" b="1" dirty="0" smtClean="0">
                <a:solidFill>
                  <a:schemeClr val="tx2"/>
                </a:solidFill>
              </a:rPr>
              <a:t> </a:t>
            </a:r>
            <a:r>
              <a:rPr lang="pt-BR" sz="2400" b="1" dirty="0">
                <a:solidFill>
                  <a:schemeClr val="tx2"/>
                </a:solidFill>
              </a:rPr>
              <a:t>de </a:t>
            </a:r>
            <a:r>
              <a:rPr lang="pt-BR" sz="2400" b="1" dirty="0" err="1" smtClean="0">
                <a:solidFill>
                  <a:schemeClr val="tx2"/>
                </a:solidFill>
              </a:rPr>
              <a:t>crecimiento</a:t>
            </a:r>
            <a:r>
              <a:rPr lang="pt-BR" sz="2400" b="1" dirty="0" smtClean="0">
                <a:solidFill>
                  <a:schemeClr val="tx2"/>
                </a:solidFill>
              </a:rPr>
              <a:t> de </a:t>
            </a:r>
            <a:r>
              <a:rPr lang="pt-BR" sz="2400" b="1" dirty="0" err="1" smtClean="0">
                <a:solidFill>
                  <a:schemeClr val="tx2"/>
                </a:solidFill>
              </a:rPr>
              <a:t>la</a:t>
            </a:r>
            <a:r>
              <a:rPr lang="pt-BR" sz="2400" b="1" dirty="0" smtClean="0">
                <a:solidFill>
                  <a:schemeClr val="tx2"/>
                </a:solidFill>
              </a:rPr>
              <a:t> </a:t>
            </a:r>
            <a:r>
              <a:rPr lang="pt-BR" sz="2400" b="1" dirty="0" err="1" smtClean="0">
                <a:solidFill>
                  <a:schemeClr val="tx2"/>
                </a:solidFill>
              </a:rPr>
              <a:t>cantidad</a:t>
            </a:r>
            <a:r>
              <a:rPr lang="pt-BR" sz="2400" b="1" dirty="0" smtClean="0">
                <a:solidFill>
                  <a:schemeClr val="tx2"/>
                </a:solidFill>
              </a:rPr>
              <a:t> </a:t>
            </a:r>
            <a:r>
              <a:rPr lang="pt-BR" sz="2400" b="1" dirty="0">
                <a:solidFill>
                  <a:schemeClr val="tx2"/>
                </a:solidFill>
              </a:rPr>
              <a:t>de cursos - Brasil- 1995-2009</a:t>
            </a:r>
          </a:p>
        </p:txBody>
      </p:sp>
      <p:graphicFrame>
        <p:nvGraphicFramePr>
          <p:cNvPr id="16389" name="Object 5"/>
          <p:cNvGraphicFramePr>
            <a:graphicFrameLocks noChangeAspect="1"/>
          </p:cNvGraphicFramePr>
          <p:nvPr/>
        </p:nvGraphicFramePr>
        <p:xfrm>
          <a:off x="121628" y="665164"/>
          <a:ext cx="8900746" cy="6003925"/>
        </p:xfrm>
        <a:graphic>
          <a:graphicData uri="http://schemas.openxmlformats.org/presentationml/2006/ole">
            <p:oleObj spid="_x0000_s3075" r:id="rId4" imgW="9638611" imgH="6005080" progId="Excel.Sheet.8">
              <p:embed/>
            </p:oleObj>
          </a:graphicData>
        </a:graphic>
      </p:graphicFrame>
      <p:sp>
        <p:nvSpPr>
          <p:cNvPr id="16390" name="Retângulo 7"/>
          <p:cNvSpPr>
            <a:spLocks noChangeArrowheads="1"/>
          </p:cNvSpPr>
          <p:nvPr/>
        </p:nvSpPr>
        <p:spPr bwMode="auto">
          <a:xfrm>
            <a:off x="252046" y="6581776"/>
            <a:ext cx="91440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pt-BR" sz="1200" b="1">
                <a:solidFill>
                  <a:schemeClr val="tx2"/>
                </a:solidFill>
              </a:rPr>
              <a:t>Fonte: MEC, INEP - Tabela elaborada a partir dos dados disponíveis INEP/DTDIE/1995/2009</a:t>
            </a:r>
          </a:p>
        </p:txBody>
      </p:sp>
    </p:spTree>
    <p:extLst>
      <p:ext uri="{BB962C8B-B14F-4D97-AF65-F5344CB8AC3E}">
        <p14:creationId xmlns:p14="http://schemas.microsoft.com/office/powerpoint/2010/main" xmlns="" val="318945243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226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-304800" y="3276600"/>
            <a:ext cx="9448800" cy="2514600"/>
          </a:xfrm>
        </p:spPr>
        <p:txBody>
          <a:bodyPr lIns="92075" tIns="46038" rIns="92075" bIns="46038"/>
          <a:lstStyle/>
          <a:p>
            <a:pPr eaLnBrk="1" hangingPunct="1">
              <a:defRPr/>
            </a:pPr>
            <a:endParaRPr lang="pt-BR" sz="4000" b="1" smtClean="0">
              <a:solidFill>
                <a:srgbClr val="FFCC00"/>
              </a:solidFill>
              <a:latin typeface="Arial" charset="0"/>
            </a:endParaRPr>
          </a:p>
          <a:p>
            <a:pPr eaLnBrk="1" hangingPunct="1">
              <a:defRPr/>
            </a:pPr>
            <a:endParaRPr lang="pt-BR" b="1" smtClean="0">
              <a:solidFill>
                <a:srgbClr val="FF9900"/>
              </a:solidFill>
            </a:endParaRPr>
          </a:p>
        </p:txBody>
      </p:sp>
      <p:sp>
        <p:nvSpPr>
          <p:cNvPr id="24579" name="Text Box 3"/>
          <p:cNvSpPr txBox="1">
            <a:spLocks noChangeArrowheads="1"/>
          </p:cNvSpPr>
          <p:nvPr/>
        </p:nvSpPr>
        <p:spPr bwMode="auto">
          <a:xfrm>
            <a:off x="0" y="1143000"/>
            <a:ext cx="9144000" cy="1190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endParaRPr lang="pt-BR" sz="3600" b="1">
              <a:solidFill>
                <a:srgbClr val="FF9900"/>
              </a:solidFill>
            </a:endParaRPr>
          </a:p>
          <a:p>
            <a:endParaRPr lang="pt-BR" sz="3600" b="1">
              <a:solidFill>
                <a:srgbClr val="FF9900"/>
              </a:solidFill>
            </a:endParaRPr>
          </a:p>
        </p:txBody>
      </p:sp>
      <p:sp>
        <p:nvSpPr>
          <p:cNvPr id="180228" name="Rectangle 4"/>
          <p:cNvSpPr>
            <a:spLocks noGrp="1" noChangeArrowheads="1"/>
          </p:cNvSpPr>
          <p:nvPr>
            <p:ph type="ctrTitle"/>
          </p:nvPr>
        </p:nvSpPr>
        <p:spPr>
          <a:xfrm>
            <a:off x="0" y="0"/>
            <a:ext cx="9144000" cy="620713"/>
          </a:xfrm>
        </p:spPr>
        <p:txBody>
          <a:bodyPr lIns="92075" tIns="46038" rIns="92075" bIns="46038" anchor="ctr" anchorCtr="0">
            <a:normAutofit fontScale="90000"/>
          </a:bodyPr>
          <a:lstStyle/>
          <a:p>
            <a:pPr eaLnBrk="1" hangingPunct="1">
              <a:defRPr/>
            </a:pPr>
            <a:r>
              <a:rPr lang="pt-PT" sz="4800" b="1" dirty="0" smtClean="0">
                <a:solidFill>
                  <a:srgbClr val="FF9900"/>
                </a:solidFill>
                <a:latin typeface="Century Gothic" pitchFamily="34" charset="0"/>
              </a:rPr>
              <a:t>    </a:t>
            </a:r>
            <a:r>
              <a:rPr lang="pt-PT" sz="4800" b="1" dirty="0" smtClean="0">
                <a:latin typeface="Century Gothic" pitchFamily="34" charset="0"/>
              </a:rPr>
              <a:t> </a:t>
            </a:r>
            <a:r>
              <a:rPr lang="pt-PT" sz="3200" b="1" dirty="0" smtClean="0">
                <a:latin typeface="Century Gothic" pitchFamily="34" charset="0"/>
              </a:rPr>
              <a:t>Oferta de mano de obra-Brasil, 2010</a:t>
            </a:r>
            <a:r>
              <a:rPr lang="pt-PT" dirty="0" smtClean="0"/>
              <a:t> </a:t>
            </a:r>
            <a:endParaRPr lang="pt-BR" dirty="0" smtClean="0"/>
          </a:p>
        </p:txBody>
      </p:sp>
      <p:sp>
        <p:nvSpPr>
          <p:cNvPr id="24581" name="Rectangle 5"/>
          <p:cNvSpPr>
            <a:spLocks noChangeArrowheads="1"/>
          </p:cNvSpPr>
          <p:nvPr/>
        </p:nvSpPr>
        <p:spPr bwMode="auto">
          <a:xfrm>
            <a:off x="353158" y="1295400"/>
            <a:ext cx="5344257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/>
          <a:p>
            <a:pPr eaLnBrk="0" hangingPunct="0"/>
            <a:endParaRPr lang="pt-BR" sz="3200" b="1"/>
          </a:p>
          <a:p>
            <a:pPr eaLnBrk="0" hangingPunct="0"/>
            <a:endParaRPr lang="pt-BR" sz="3200" b="1"/>
          </a:p>
        </p:txBody>
      </p:sp>
      <p:sp>
        <p:nvSpPr>
          <p:cNvPr id="24582" name="Rectangle 6"/>
          <p:cNvSpPr>
            <a:spLocks noChangeArrowheads="1"/>
          </p:cNvSpPr>
          <p:nvPr/>
        </p:nvSpPr>
        <p:spPr bwMode="auto">
          <a:xfrm>
            <a:off x="1568812" y="475248"/>
            <a:ext cx="7096622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algn="ctr"/>
            <a:r>
              <a:rPr lang="pt-BR" sz="1600" b="1">
                <a:solidFill>
                  <a:schemeClr val="bg1"/>
                </a:solidFill>
                <a:ea typeface="Times New Roman" pitchFamily="18" charset="0"/>
                <a:cs typeface="Arial" pitchFamily="34" charset="0"/>
              </a:rPr>
              <a:t>Número de profissionais ativos inscritos nos Conselhos Profissionais - Brasil, 2009</a:t>
            </a:r>
            <a:endParaRPr lang="pt-BR" sz="1600">
              <a:solidFill>
                <a:schemeClr val="bg1"/>
              </a:solidFill>
              <a:ea typeface="Times New Roman" pitchFamily="18" charset="0"/>
              <a:cs typeface="Arial" pitchFamily="34" charset="0"/>
            </a:endParaRPr>
          </a:p>
        </p:txBody>
      </p:sp>
      <p:sp>
        <p:nvSpPr>
          <p:cNvPr id="24583" name="Rectangle 7"/>
          <p:cNvSpPr>
            <a:spLocks noChangeArrowheads="1"/>
          </p:cNvSpPr>
          <p:nvPr/>
        </p:nvSpPr>
        <p:spPr bwMode="auto">
          <a:xfrm>
            <a:off x="849923" y="6519864"/>
            <a:ext cx="4198327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r>
              <a:rPr lang="pt-BR" sz="1600">
                <a:solidFill>
                  <a:schemeClr val="bg1"/>
                </a:solidFill>
                <a:ea typeface="Times New Roman" pitchFamily="18" charset="0"/>
                <a:cs typeface="Arial" pitchFamily="34" charset="0"/>
              </a:rPr>
              <a:t>Fonte: Conselhos Federais –situaçã2010o/2009</a:t>
            </a:r>
            <a:endParaRPr lang="pt-BR">
              <a:solidFill>
                <a:schemeClr val="bg1"/>
              </a:solidFill>
              <a:ea typeface="Times New Roman" pitchFamily="18" charset="0"/>
              <a:cs typeface="Arial" pitchFamily="34" charset="0"/>
            </a:endParaRPr>
          </a:p>
        </p:txBody>
      </p:sp>
      <p:graphicFrame>
        <p:nvGraphicFramePr>
          <p:cNvPr id="180232" name="Group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855599854"/>
              </p:ext>
            </p:extLst>
          </p:nvPr>
        </p:nvGraphicFramePr>
        <p:xfrm>
          <a:off x="252047" y="620714"/>
          <a:ext cx="8573966" cy="5767385"/>
        </p:xfrm>
        <a:graphic>
          <a:graphicData uri="http://schemas.openxmlformats.org/drawingml/2006/table">
            <a:tbl>
              <a:tblPr/>
              <a:tblGrid>
                <a:gridCol w="4120662"/>
                <a:gridCol w="2089638"/>
                <a:gridCol w="216877"/>
                <a:gridCol w="2146789"/>
              </a:tblGrid>
              <a:tr h="6414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Times New Roman" pitchFamily="18" charset="0"/>
                          <a:cs typeface="Arial" charset="0"/>
                        </a:rPr>
                        <a:t>ÁREAS </a:t>
                      </a:r>
                    </a:p>
                  </a:txBody>
                  <a:tcPr marL="84406" marR="84406" marT="45725" marB="45725" anchor="ctr" horzOverflow="overflow">
                    <a:lnL cap="flat"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Times New Roman" pitchFamily="18" charset="0"/>
                          <a:cs typeface="Arial" charset="0"/>
                        </a:rPr>
                        <a:t>No. </a:t>
                      </a:r>
                      <a:r>
                        <a:rPr kumimoji="0" lang="pt-BR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Times New Roman" pitchFamily="18" charset="0"/>
                          <a:cs typeface="Arial" charset="0"/>
                        </a:rPr>
                        <a:t>activos</a:t>
                      </a:r>
                      <a:r>
                        <a:rPr kumimoji="0" lang="pt-BR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Times New Roman" pitchFamily="18" charset="0"/>
                          <a:cs typeface="Arial" charset="0"/>
                        </a:rPr>
                        <a:t>  </a:t>
                      </a:r>
                    </a:p>
                  </a:txBody>
                  <a:tcPr marL="84406" marR="84406" marT="45725" marB="45725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Times New Roman" pitchFamily="18" charset="0"/>
                          <a:cs typeface="Arial" charset="0"/>
                        </a:rPr>
                        <a:t>Profisional</a:t>
                      </a:r>
                      <a:r>
                        <a:rPr kumimoji="0" lang="pt-BR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Times New Roman" pitchFamily="18" charset="0"/>
                          <a:cs typeface="Arial" charset="0"/>
                        </a:rPr>
                        <a:t>/ 10.000 </a:t>
                      </a:r>
                      <a:r>
                        <a:rPr kumimoji="0" lang="pt-BR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Times New Roman" pitchFamily="18" charset="0"/>
                          <a:cs typeface="Arial" charset="0"/>
                        </a:rPr>
                        <a:t>hab</a:t>
                      </a:r>
                      <a:endParaRPr kumimoji="0" lang="pt-BR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marL="84406" marR="84406" marT="45725" marB="45725" anchor="ctr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</a:tr>
              <a:tr h="365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Times New Roman" pitchFamily="18" charset="0"/>
                          <a:cs typeface="Arial" charset="0"/>
                        </a:rPr>
                        <a:t>TOTAL</a:t>
                      </a:r>
                    </a:p>
                  </a:txBody>
                  <a:tcPr marL="84406" marR="84406" marT="45725" marB="45725" anchor="b" horzOverflow="overflow">
                    <a:lnL cap="flat"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Times New Roman" pitchFamily="18" charset="0"/>
                          <a:cs typeface="Arial" charset="0"/>
                        </a:rPr>
                        <a:t>1.374.908</a:t>
                      </a:r>
                    </a:p>
                  </a:txBody>
                  <a:tcPr marL="84406" marR="84406" marT="45725" marB="45725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Times New Roman" pitchFamily="18" charset="0"/>
                          <a:cs typeface="Arial" charset="0"/>
                        </a:rPr>
                        <a:t>73,9</a:t>
                      </a:r>
                    </a:p>
                  </a:txBody>
                  <a:tcPr marL="84406" marR="84406" marT="45725" marB="45725" anchor="b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65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Times New Roman" pitchFamily="18" charset="0"/>
                          <a:cs typeface="Arial" charset="0"/>
                        </a:rPr>
                        <a:t>Biomedicina</a:t>
                      </a:r>
                    </a:p>
                  </a:txBody>
                  <a:tcPr marL="84406" marR="84406" marT="45725" marB="45725" anchor="b" horzOverflow="overflow">
                    <a:lnL cap="flat"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Times New Roman" pitchFamily="18" charset="0"/>
                          <a:cs typeface="Arial" charset="0"/>
                        </a:rPr>
                        <a:t>8.359</a:t>
                      </a:r>
                    </a:p>
                  </a:txBody>
                  <a:tcPr marL="84406" marR="84406" marT="45725" marB="45725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Times New Roman" pitchFamily="18" charset="0"/>
                          <a:cs typeface="Arial" charset="0"/>
                        </a:rPr>
                        <a:t>0,4</a:t>
                      </a:r>
                    </a:p>
                  </a:txBody>
                  <a:tcPr marL="84406" marR="84406" marT="45725" marB="45725" anchor="b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6675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Times New Roman" pitchFamily="18" charset="0"/>
                          <a:cs typeface="Arial" charset="0"/>
                        </a:rPr>
                        <a:t>Ciências Biológicas</a:t>
                      </a:r>
                    </a:p>
                  </a:txBody>
                  <a:tcPr marL="84406" marR="84406" marT="45725" marB="45725" anchor="b" horzOverflow="overflow">
                    <a:lnL cap="flat"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Times New Roman" pitchFamily="18" charset="0"/>
                          <a:cs typeface="Arial" charset="0"/>
                        </a:rPr>
                        <a:t>43.297</a:t>
                      </a:r>
                    </a:p>
                  </a:txBody>
                  <a:tcPr marL="84406" marR="84406" marT="45725" marB="45725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Times New Roman" pitchFamily="18" charset="0"/>
                          <a:cs typeface="Arial" charset="0"/>
                        </a:rPr>
                        <a:t>2,3</a:t>
                      </a:r>
                    </a:p>
                  </a:txBody>
                  <a:tcPr marL="84406" marR="84406" marT="45725" marB="45725" anchor="b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65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Times New Roman" pitchFamily="18" charset="0"/>
                          <a:cs typeface="Arial" charset="0"/>
                        </a:rPr>
                        <a:t>Educación</a:t>
                      </a:r>
                      <a:r>
                        <a:rPr kumimoji="0" lang="pt-BR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Times New Roman" pitchFamily="18" charset="0"/>
                          <a:cs typeface="Arial" charset="0"/>
                        </a:rPr>
                        <a:t>  Física</a:t>
                      </a:r>
                    </a:p>
                  </a:txBody>
                  <a:tcPr marL="84406" marR="84406" marT="45725" marB="45725" anchor="b" horzOverflow="overflow">
                    <a:lnL cap="flat"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Times New Roman" pitchFamily="18" charset="0"/>
                          <a:cs typeface="Arial" charset="0"/>
                        </a:rPr>
                        <a:t>104.564</a:t>
                      </a:r>
                    </a:p>
                  </a:txBody>
                  <a:tcPr marL="84406" marR="84406" marT="45725" marB="45725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Times New Roman" pitchFamily="18" charset="0"/>
                          <a:cs typeface="Arial" charset="0"/>
                        </a:rPr>
                        <a:t>5,6</a:t>
                      </a:r>
                    </a:p>
                  </a:txBody>
                  <a:tcPr marL="84406" marR="84406" marT="45725" marB="45725" anchor="b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6675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Times New Roman" pitchFamily="18" charset="0"/>
                          <a:cs typeface="Arial" charset="0"/>
                        </a:rPr>
                        <a:t>Enfermería</a:t>
                      </a:r>
                      <a:endParaRPr kumimoji="0" lang="pt-BR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marL="84406" marR="84406" marT="45725" marB="45725" anchor="b" horzOverflow="overflow">
                    <a:lnL cap="flat"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Times New Roman" pitchFamily="18" charset="0"/>
                          <a:cs typeface="Arial" charset="0"/>
                        </a:rPr>
                        <a:t>138.533</a:t>
                      </a:r>
                    </a:p>
                  </a:txBody>
                  <a:tcPr marL="84406" marR="84406" marT="45725" marB="45725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Times New Roman" pitchFamily="18" charset="0"/>
                          <a:cs typeface="Arial" charset="0"/>
                        </a:rPr>
                        <a:t>7,4</a:t>
                      </a:r>
                    </a:p>
                  </a:txBody>
                  <a:tcPr marL="84406" marR="84406" marT="45725" marB="45725" anchor="b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65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Times New Roman" pitchFamily="18" charset="0"/>
                          <a:cs typeface="Arial" charset="0"/>
                        </a:rPr>
                        <a:t>Farmácia</a:t>
                      </a:r>
                    </a:p>
                  </a:txBody>
                  <a:tcPr marL="84406" marR="84406" marT="45725" marB="45725" anchor="b" horzOverflow="overflow">
                    <a:lnL cap="flat"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Times New Roman" pitchFamily="18" charset="0"/>
                          <a:cs typeface="Arial" charset="0"/>
                        </a:rPr>
                        <a:t>104.100</a:t>
                      </a:r>
                    </a:p>
                  </a:txBody>
                  <a:tcPr marL="84406" marR="84406" marT="45725" marB="45725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Times New Roman" pitchFamily="18" charset="0"/>
                          <a:cs typeface="Arial" charset="0"/>
                        </a:rPr>
                        <a:t>5,6</a:t>
                      </a:r>
                    </a:p>
                  </a:txBody>
                  <a:tcPr marL="84406" marR="84406" marT="45725" marB="45725" anchor="b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65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Times New Roman" pitchFamily="18" charset="0"/>
                          <a:cs typeface="Arial" charset="0"/>
                        </a:rPr>
                        <a:t>Fisioterapia</a:t>
                      </a:r>
                    </a:p>
                  </a:txBody>
                  <a:tcPr marL="84406" marR="84406" marT="45725" marB="45725" anchor="b" horzOverflow="overflow">
                    <a:lnL cap="flat"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Times New Roman" pitchFamily="18" charset="0"/>
                          <a:cs typeface="Arial" charset="0"/>
                        </a:rPr>
                        <a:t>44.817</a:t>
                      </a:r>
                    </a:p>
                  </a:txBody>
                  <a:tcPr marL="84406" marR="84406" marT="45725" marB="45725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Times New Roman" pitchFamily="18" charset="0"/>
                          <a:cs typeface="Arial" charset="0"/>
                        </a:rPr>
                        <a:t>2,4</a:t>
                      </a:r>
                    </a:p>
                  </a:txBody>
                  <a:tcPr marL="84406" marR="84406" marT="45725" marB="45725" anchor="b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6675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Times New Roman" pitchFamily="18" charset="0"/>
                          <a:cs typeface="Arial" charset="0"/>
                        </a:rPr>
                        <a:t>Fonoaudiologia</a:t>
                      </a:r>
                    </a:p>
                  </a:txBody>
                  <a:tcPr marL="84406" marR="84406" marT="45725" marB="45725" anchor="b" horzOverflow="overflow">
                    <a:lnL cap="flat"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Times New Roman" pitchFamily="18" charset="0"/>
                          <a:cs typeface="Arial" charset="0"/>
                        </a:rPr>
                        <a:t>31.185</a:t>
                      </a:r>
                    </a:p>
                  </a:txBody>
                  <a:tcPr marL="84406" marR="84406" marT="45725" marB="45725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Times New Roman" pitchFamily="18" charset="0"/>
                          <a:cs typeface="Arial" charset="0"/>
                        </a:rPr>
                        <a:t>1,7</a:t>
                      </a:r>
                    </a:p>
                  </a:txBody>
                  <a:tcPr marL="84406" marR="84406" marT="45725" marB="45725" anchor="b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65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Times New Roman" pitchFamily="18" charset="0"/>
                          <a:cs typeface="Arial" charset="0"/>
                        </a:rPr>
                        <a:t>Medicina</a:t>
                      </a:r>
                    </a:p>
                  </a:txBody>
                  <a:tcPr marL="84406" marR="84406" marT="45725" marB="45725" anchor="b" horzOverflow="overflow">
                    <a:lnL cap="flat"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Times New Roman" pitchFamily="18" charset="0"/>
                          <a:cs typeface="Arial" charset="0"/>
                        </a:rPr>
                        <a:t>342.043</a:t>
                      </a:r>
                    </a:p>
                  </a:txBody>
                  <a:tcPr marL="84406" marR="84406" marT="45725" marB="45725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Times New Roman" pitchFamily="18" charset="0"/>
                          <a:cs typeface="Arial" charset="0"/>
                        </a:rPr>
                        <a:t>18,4</a:t>
                      </a:r>
                    </a:p>
                  </a:txBody>
                  <a:tcPr marL="84406" marR="84406" marT="45725" marB="45725" anchor="b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65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Times New Roman" pitchFamily="18" charset="0"/>
                          <a:cs typeface="Arial" charset="0"/>
                        </a:rPr>
                        <a:t>Medicina Veterinária</a:t>
                      </a:r>
                    </a:p>
                  </a:txBody>
                  <a:tcPr marL="84406" marR="84406" marT="45725" marB="45725" anchor="b" horzOverflow="overflow">
                    <a:lnL cap="flat"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Times New Roman" pitchFamily="18" charset="0"/>
                          <a:cs typeface="Arial" charset="0"/>
                        </a:rPr>
                        <a:t>86.154</a:t>
                      </a:r>
                    </a:p>
                  </a:txBody>
                  <a:tcPr marL="84406" marR="84406" marT="45725" marB="45725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Times New Roman" pitchFamily="18" charset="0"/>
                          <a:cs typeface="Arial" charset="0"/>
                        </a:rPr>
                        <a:t>4,6</a:t>
                      </a:r>
                    </a:p>
                  </a:txBody>
                  <a:tcPr marL="84406" marR="84406" marT="45725" marB="45725" anchor="b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6675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Times New Roman" pitchFamily="18" charset="0"/>
                          <a:cs typeface="Arial" charset="0"/>
                        </a:rPr>
                        <a:t>Nutrición</a:t>
                      </a:r>
                      <a:endParaRPr kumimoji="0" lang="pt-BR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marL="84406" marR="84406" marT="45725" marB="45725" anchor="b" horzOverflow="overflow">
                    <a:lnL cap="flat"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Times New Roman" pitchFamily="18" charset="0"/>
                          <a:cs typeface="Arial" charset="0"/>
                        </a:rPr>
                        <a:t>50.041</a:t>
                      </a:r>
                    </a:p>
                  </a:txBody>
                  <a:tcPr marL="84406" marR="84406" marT="45725" marB="45725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Times New Roman" pitchFamily="18" charset="0"/>
                          <a:cs typeface="Arial" charset="0"/>
                        </a:rPr>
                        <a:t>2,7</a:t>
                      </a:r>
                    </a:p>
                  </a:txBody>
                  <a:tcPr marL="84406" marR="84406" marT="45725" marB="45725" anchor="b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65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Times New Roman" pitchFamily="18" charset="0"/>
                          <a:cs typeface="Arial" charset="0"/>
                        </a:rPr>
                        <a:t>Odontología</a:t>
                      </a:r>
                      <a:endParaRPr kumimoji="0" lang="pt-BR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marL="84406" marR="84406" marT="45725" marB="45725" anchor="b" horzOverflow="overflow">
                    <a:lnL cap="flat"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Times New Roman" pitchFamily="18" charset="0"/>
                          <a:cs typeface="Arial" charset="0"/>
                        </a:rPr>
                        <a:t>226.281</a:t>
                      </a:r>
                    </a:p>
                  </a:txBody>
                  <a:tcPr marL="84406" marR="84406" marT="45725" marB="45725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Times New Roman" pitchFamily="18" charset="0"/>
                          <a:cs typeface="Arial" charset="0"/>
                        </a:rPr>
                        <a:t>12,2</a:t>
                      </a:r>
                    </a:p>
                  </a:txBody>
                  <a:tcPr marL="84406" marR="84406" marT="45725" marB="45725" anchor="b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6675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Times New Roman" pitchFamily="18" charset="0"/>
                          <a:cs typeface="Arial" charset="0"/>
                        </a:rPr>
                        <a:t>Psicologia</a:t>
                      </a:r>
                    </a:p>
                  </a:txBody>
                  <a:tcPr marL="84406" marR="84406" marT="45725" marB="45725" anchor="b" horzOverflow="overflow">
                    <a:lnL cap="flat"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Times New Roman" pitchFamily="18" charset="0"/>
                          <a:cs typeface="Arial" charset="0"/>
                        </a:rPr>
                        <a:t>134.197</a:t>
                      </a:r>
                    </a:p>
                  </a:txBody>
                  <a:tcPr marL="84406" marR="84406" marT="45725" marB="45725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Times New Roman" pitchFamily="18" charset="0"/>
                          <a:cs typeface="Arial" charset="0"/>
                        </a:rPr>
                        <a:t>7,2</a:t>
                      </a:r>
                    </a:p>
                  </a:txBody>
                  <a:tcPr marL="84406" marR="84406" marT="45725" marB="45725" anchor="b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65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Times New Roman" pitchFamily="18" charset="0"/>
                          <a:cs typeface="Arial" charset="0"/>
                        </a:rPr>
                        <a:t>Serviço Social </a:t>
                      </a:r>
                    </a:p>
                  </a:txBody>
                  <a:tcPr marL="84406" marR="84406" marT="45725" marB="45725" anchor="b" horzOverflow="overflow">
                    <a:lnL cap="flat"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Times New Roman" pitchFamily="18" charset="0"/>
                          <a:cs typeface="Arial" charset="0"/>
                        </a:rPr>
                        <a:t>61.337</a:t>
                      </a:r>
                    </a:p>
                  </a:txBody>
                  <a:tcPr marL="84406" marR="84406" marT="45725" marB="45725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Times New Roman" pitchFamily="18" charset="0"/>
                          <a:cs typeface="Arial" charset="0"/>
                        </a:rPr>
                        <a:t>3,3</a:t>
                      </a:r>
                    </a:p>
                  </a:txBody>
                  <a:tcPr marL="84406" marR="84406" marT="45725" marB="45725" anchor="b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24646" name="Rectangle 72"/>
          <p:cNvSpPr>
            <a:spLocks noChangeArrowheads="1"/>
          </p:cNvSpPr>
          <p:nvPr/>
        </p:nvSpPr>
        <p:spPr bwMode="auto">
          <a:xfrm>
            <a:off x="252046" y="6542089"/>
            <a:ext cx="3844963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pt-BR" sz="1400" b="1">
                <a:solidFill>
                  <a:schemeClr val="tx2"/>
                </a:solidFill>
              </a:rPr>
              <a:t>Fonte: Conselhos Federais- situação em dez/2010</a:t>
            </a:r>
          </a:p>
        </p:txBody>
      </p:sp>
    </p:spTree>
    <p:extLst>
      <p:ext uri="{BB962C8B-B14F-4D97-AF65-F5344CB8AC3E}">
        <p14:creationId xmlns:p14="http://schemas.microsoft.com/office/powerpoint/2010/main" xmlns="" val="346929091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9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1688123" cy="154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3" name="Rectangle 12"/>
          <p:cNvSpPr>
            <a:spLocks noChangeArrowheads="1"/>
          </p:cNvSpPr>
          <p:nvPr/>
        </p:nvSpPr>
        <p:spPr bwMode="auto">
          <a:xfrm>
            <a:off x="2179028" y="677907"/>
            <a:ext cx="6660173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r>
              <a:rPr lang="es-MX" b="1" dirty="0" smtClean="0"/>
              <a:t> Equidad en acceso a servicios de salud – EUROSOCIAL </a:t>
            </a:r>
            <a:endParaRPr lang="pt-BR" b="1" dirty="0">
              <a:latin typeface="Verdana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611560" y="2276872"/>
            <a:ext cx="7959475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endParaRPr lang="pt-BR" sz="2400" b="1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lvl="0" algn="ctr"/>
            <a:r>
              <a:rPr lang="pt-BR" sz="2800" b="1" dirty="0" smtClean="0"/>
              <a:t>RETOS PARA LA SALUD: TRABAJADORES:  agenda para </a:t>
            </a:r>
            <a:r>
              <a:rPr lang="pt-BR" sz="2800" b="1" dirty="0" err="1" smtClean="0"/>
              <a:t>los</a:t>
            </a:r>
            <a:r>
              <a:rPr lang="pt-BR" sz="2800" b="1" dirty="0" smtClean="0"/>
              <a:t> próximos </a:t>
            </a:r>
            <a:r>
              <a:rPr lang="pt-BR" sz="2800" b="1" dirty="0" err="1" smtClean="0"/>
              <a:t>años</a:t>
            </a:r>
            <a:endParaRPr lang="pt-BR" sz="2800" b="1" dirty="0" smtClean="0"/>
          </a:p>
          <a:p>
            <a:pPr lvl="0" algn="ctr"/>
            <a:r>
              <a:rPr lang="pt-BR" sz="2800" b="1" dirty="0" smtClean="0"/>
              <a:t> </a:t>
            </a:r>
            <a:endParaRPr lang="pt-BR" sz="2800" b="1" dirty="0"/>
          </a:p>
        </p:txBody>
      </p:sp>
    </p:spTree>
    <p:extLst>
      <p:ext uri="{BB962C8B-B14F-4D97-AF65-F5344CB8AC3E}">
        <p14:creationId xmlns:p14="http://schemas.microsoft.com/office/powerpoint/2010/main" xmlns="" val="96325322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9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1688123" cy="154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3" name="Rectangle 12"/>
          <p:cNvSpPr>
            <a:spLocks noChangeArrowheads="1"/>
          </p:cNvSpPr>
          <p:nvPr/>
        </p:nvSpPr>
        <p:spPr bwMode="auto">
          <a:xfrm>
            <a:off x="2179028" y="677907"/>
            <a:ext cx="6660173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r>
              <a:rPr lang="es-MX" b="1" dirty="0" smtClean="0"/>
              <a:t> Equidad en acceso a servicios de salud – EUROSOCIAL </a:t>
            </a:r>
            <a:endParaRPr lang="pt-BR" b="1" dirty="0">
              <a:latin typeface="Verdana" pitchFamily="34" charset="0"/>
            </a:endParaRPr>
          </a:p>
        </p:txBody>
      </p:sp>
      <p:sp>
        <p:nvSpPr>
          <p:cNvPr id="8" name="CaixaDeTexto 7"/>
          <p:cNvSpPr txBox="1"/>
          <p:nvPr/>
        </p:nvSpPr>
        <p:spPr>
          <a:xfrm>
            <a:off x="755576" y="1656576"/>
            <a:ext cx="8136904" cy="52014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buFont typeface="Wingdings" pitchFamily="2" charset="2"/>
              <a:buChar char="ü"/>
            </a:pPr>
            <a:r>
              <a:rPr lang="pt-BR" sz="2000" dirty="0" smtClean="0"/>
              <a:t> </a:t>
            </a:r>
            <a:r>
              <a:rPr lang="pt-BR" sz="2400" dirty="0" err="1" smtClean="0"/>
              <a:t>Lucha</a:t>
            </a:r>
            <a:r>
              <a:rPr lang="pt-BR" sz="2400" dirty="0" smtClean="0"/>
              <a:t> contra </a:t>
            </a:r>
            <a:r>
              <a:rPr lang="pt-BR" sz="2400" dirty="0" err="1" smtClean="0"/>
              <a:t>el</a:t>
            </a:r>
            <a:r>
              <a:rPr lang="pt-BR" sz="2400" dirty="0" smtClean="0"/>
              <a:t> </a:t>
            </a:r>
            <a:r>
              <a:rPr lang="pt-BR" sz="2400" dirty="0" err="1" smtClean="0"/>
              <a:t>desequilibrio</a:t>
            </a:r>
            <a:r>
              <a:rPr lang="pt-BR" sz="2400" dirty="0" smtClean="0"/>
              <a:t> entre </a:t>
            </a:r>
            <a:r>
              <a:rPr lang="pt-BR" sz="2400" dirty="0" err="1" smtClean="0"/>
              <a:t>la</a:t>
            </a:r>
            <a:r>
              <a:rPr lang="pt-BR" sz="2400" dirty="0" smtClean="0"/>
              <a:t> oferta y </a:t>
            </a:r>
            <a:r>
              <a:rPr lang="pt-BR" sz="2400" dirty="0" err="1" smtClean="0"/>
              <a:t>la</a:t>
            </a:r>
            <a:r>
              <a:rPr lang="pt-BR" sz="2400" dirty="0" smtClean="0"/>
              <a:t> demanda de FTS, </a:t>
            </a:r>
            <a:r>
              <a:rPr lang="pt-BR" sz="2400" dirty="0" err="1" smtClean="0"/>
              <a:t>la</a:t>
            </a:r>
            <a:r>
              <a:rPr lang="pt-BR" sz="2400" dirty="0" smtClean="0"/>
              <a:t> </a:t>
            </a:r>
            <a:r>
              <a:rPr lang="pt-BR" sz="2400" dirty="0" err="1" smtClean="0"/>
              <a:t>adopción</a:t>
            </a:r>
            <a:r>
              <a:rPr lang="pt-BR" sz="2400" dirty="0" smtClean="0"/>
              <a:t> de políticas claras para </a:t>
            </a:r>
            <a:r>
              <a:rPr lang="pt-BR" sz="2400" dirty="0" err="1" smtClean="0"/>
              <a:t>combatir</a:t>
            </a:r>
            <a:r>
              <a:rPr lang="pt-BR" sz="2400" dirty="0" smtClean="0"/>
              <a:t> </a:t>
            </a:r>
            <a:r>
              <a:rPr lang="pt-BR" sz="2400" dirty="0" err="1" smtClean="0"/>
              <a:t>el</a:t>
            </a:r>
            <a:r>
              <a:rPr lang="pt-BR" sz="2400" dirty="0" smtClean="0"/>
              <a:t> </a:t>
            </a:r>
            <a:r>
              <a:rPr lang="pt-BR" sz="2400" dirty="0" err="1" smtClean="0"/>
              <a:t>crecimiento</a:t>
            </a:r>
            <a:r>
              <a:rPr lang="pt-BR" sz="2400" dirty="0" smtClean="0"/>
              <a:t> desordenado de </a:t>
            </a:r>
            <a:r>
              <a:rPr lang="pt-BR" sz="2400" dirty="0" err="1" smtClean="0"/>
              <a:t>los</a:t>
            </a:r>
            <a:r>
              <a:rPr lang="pt-BR" sz="2400" dirty="0" smtClean="0"/>
              <a:t> </a:t>
            </a:r>
            <a:r>
              <a:rPr lang="pt-BR" sz="2400" dirty="0" err="1" smtClean="0"/>
              <a:t>colegios</a:t>
            </a:r>
            <a:r>
              <a:rPr lang="pt-BR" sz="2400" dirty="0" smtClean="0"/>
              <a:t> </a:t>
            </a:r>
            <a:r>
              <a:rPr lang="pt-BR" sz="2400" dirty="0" err="1" smtClean="0"/>
              <a:t>profesionales</a:t>
            </a:r>
            <a:r>
              <a:rPr lang="pt-BR" sz="2400" dirty="0" smtClean="0"/>
              <a:t>;</a:t>
            </a:r>
            <a:endParaRPr lang="pt-BR" sz="2000" dirty="0" smtClean="0"/>
          </a:p>
          <a:p>
            <a:pPr lvl="0"/>
            <a:endParaRPr lang="pt-BR" sz="2000" dirty="0" smtClean="0"/>
          </a:p>
          <a:p>
            <a:pPr lvl="0">
              <a:buFont typeface="Wingdings" pitchFamily="2" charset="2"/>
              <a:buChar char="ü"/>
            </a:pPr>
            <a:r>
              <a:rPr lang="pt-BR" sz="2000" dirty="0" smtClean="0"/>
              <a:t>  </a:t>
            </a:r>
            <a:r>
              <a:rPr lang="pt-BR" sz="2400" dirty="0" err="1" smtClean="0"/>
              <a:t>Eliminación</a:t>
            </a:r>
            <a:r>
              <a:rPr lang="pt-BR" sz="2400" dirty="0" smtClean="0"/>
              <a:t> </a:t>
            </a:r>
            <a:r>
              <a:rPr lang="pt-BR" sz="2400" dirty="0" err="1" smtClean="0"/>
              <a:t>del</a:t>
            </a:r>
            <a:r>
              <a:rPr lang="pt-BR" sz="2400" dirty="0" smtClean="0"/>
              <a:t> </a:t>
            </a:r>
            <a:r>
              <a:rPr lang="pt-BR" sz="2400" dirty="0" err="1" smtClean="0"/>
              <a:t>trabajo</a:t>
            </a:r>
            <a:r>
              <a:rPr lang="pt-BR" sz="2400" dirty="0" smtClean="0"/>
              <a:t> </a:t>
            </a:r>
            <a:r>
              <a:rPr lang="pt-BR" sz="2400" dirty="0" err="1" smtClean="0"/>
              <a:t>precario</a:t>
            </a:r>
            <a:r>
              <a:rPr lang="pt-BR" sz="2400" dirty="0" smtClean="0"/>
              <a:t> (legal y social);</a:t>
            </a:r>
            <a:endParaRPr lang="pt-BR" sz="2000" dirty="0" smtClean="0"/>
          </a:p>
          <a:p>
            <a:pPr lvl="0"/>
            <a:endParaRPr lang="pt-BR" sz="2400" dirty="0" smtClean="0"/>
          </a:p>
          <a:p>
            <a:pPr lvl="0">
              <a:buFont typeface="Wingdings" pitchFamily="2" charset="2"/>
              <a:buChar char="ü"/>
            </a:pPr>
            <a:r>
              <a:rPr lang="pt-BR" sz="2400" dirty="0" smtClean="0"/>
              <a:t>  </a:t>
            </a:r>
            <a:r>
              <a:rPr lang="pt-BR" sz="2400" dirty="0" smtClean="0"/>
              <a:t>Mujer: </a:t>
            </a:r>
            <a:r>
              <a:rPr lang="pt-BR" sz="2400" dirty="0" smtClean="0"/>
              <a:t>la adopción de políticas </a:t>
            </a:r>
            <a:r>
              <a:rPr lang="pt-BR" sz="2400" dirty="0" smtClean="0"/>
              <a:t>específicas de incorporación en la FT, participación </a:t>
            </a:r>
            <a:r>
              <a:rPr lang="pt-BR" sz="2400" dirty="0" smtClean="0"/>
              <a:t>laboral femenina, los salarios, las condiciones laborales y los derechos específicos: maternidad, por ejemplo;</a:t>
            </a:r>
          </a:p>
          <a:p>
            <a:pPr lvl="0"/>
            <a:endParaRPr lang="pt-BR" sz="2400" dirty="0" smtClean="0"/>
          </a:p>
          <a:p>
            <a:pPr lvl="0">
              <a:buFont typeface="Wingdings" pitchFamily="2" charset="2"/>
              <a:buChar char="ü"/>
            </a:pPr>
            <a:r>
              <a:rPr lang="pt-BR" sz="2400" dirty="0" smtClean="0"/>
              <a:t>  Carrera </a:t>
            </a:r>
            <a:r>
              <a:rPr lang="pt-BR" sz="2400" dirty="0" err="1" smtClean="0"/>
              <a:t>Sanitaria</a:t>
            </a:r>
            <a:r>
              <a:rPr lang="pt-BR" sz="2400" dirty="0" smtClean="0"/>
              <a:t> especifica para </a:t>
            </a:r>
            <a:r>
              <a:rPr lang="pt-BR" sz="2400" dirty="0" err="1" smtClean="0"/>
              <a:t>los</a:t>
            </a:r>
            <a:r>
              <a:rPr lang="pt-BR" sz="2400" dirty="0" smtClean="0"/>
              <a:t> </a:t>
            </a:r>
            <a:r>
              <a:rPr lang="pt-BR" sz="2400" dirty="0" err="1" smtClean="0"/>
              <a:t>trabajadores</a:t>
            </a:r>
            <a:r>
              <a:rPr lang="pt-BR" sz="2400" dirty="0" smtClean="0"/>
              <a:t> de </a:t>
            </a:r>
            <a:r>
              <a:rPr lang="pt-BR" sz="2400" dirty="0" err="1" smtClean="0"/>
              <a:t>la</a:t>
            </a:r>
            <a:r>
              <a:rPr lang="pt-BR" sz="2400" dirty="0" smtClean="0"/>
              <a:t> </a:t>
            </a:r>
            <a:r>
              <a:rPr lang="pt-BR" sz="2400" dirty="0" err="1" smtClean="0"/>
              <a:t>salud</a:t>
            </a:r>
            <a:r>
              <a:rPr lang="pt-BR" sz="2400" dirty="0" smtClean="0"/>
              <a:t>;</a:t>
            </a:r>
          </a:p>
          <a:p>
            <a:pPr lvl="0"/>
            <a:endParaRPr lang="pt-BR" sz="2400" dirty="0" smtClean="0"/>
          </a:p>
          <a:p>
            <a:pPr>
              <a:buFont typeface="Wingdings" pitchFamily="2" charset="2"/>
              <a:buChar char="ü"/>
            </a:pPr>
            <a:r>
              <a:rPr lang="pt-BR" sz="2400" dirty="0" smtClean="0"/>
              <a:t>  </a:t>
            </a:r>
            <a:r>
              <a:rPr lang="pt-BR" sz="2400" dirty="0" err="1" smtClean="0"/>
              <a:t>Reducción</a:t>
            </a:r>
            <a:r>
              <a:rPr lang="pt-BR" sz="2400" dirty="0" smtClean="0"/>
              <a:t> de </a:t>
            </a:r>
            <a:r>
              <a:rPr lang="pt-BR" sz="2400" dirty="0" err="1" smtClean="0"/>
              <a:t>la</a:t>
            </a:r>
            <a:r>
              <a:rPr lang="pt-BR" sz="2400" dirty="0" smtClean="0"/>
              <a:t> jornada laboral</a:t>
            </a:r>
            <a:endParaRPr lang="pt-BR" sz="2000" b="1" dirty="0"/>
          </a:p>
        </p:txBody>
      </p:sp>
    </p:spTree>
    <p:extLst>
      <p:ext uri="{BB962C8B-B14F-4D97-AF65-F5344CB8AC3E}">
        <p14:creationId xmlns:p14="http://schemas.microsoft.com/office/powerpoint/2010/main" xmlns="" val="383688961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9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1688123" cy="154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3" name="Rectangle 12"/>
          <p:cNvSpPr>
            <a:spLocks noChangeArrowheads="1"/>
          </p:cNvSpPr>
          <p:nvPr/>
        </p:nvSpPr>
        <p:spPr bwMode="auto">
          <a:xfrm>
            <a:off x="2179028" y="713911"/>
            <a:ext cx="6660173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r>
              <a:rPr lang="es-MX" b="1" dirty="0" smtClean="0"/>
              <a:t> Equidad en acceso a servicios de salud – EUROSOCIAL </a:t>
            </a:r>
            <a:endParaRPr lang="pt-BR" b="1" dirty="0" smtClean="0">
              <a:latin typeface="Verdana" pitchFamily="34" charset="0"/>
            </a:endParaRPr>
          </a:p>
          <a:p>
            <a:pPr algn="ctr"/>
            <a:endParaRPr lang="pt-BR" b="1" dirty="0">
              <a:latin typeface="Verdana" pitchFamily="34" charset="0"/>
            </a:endParaRPr>
          </a:p>
        </p:txBody>
      </p:sp>
      <p:sp>
        <p:nvSpPr>
          <p:cNvPr id="6" name="CaixaDeTexto 5"/>
          <p:cNvSpPr txBox="1"/>
          <p:nvPr/>
        </p:nvSpPr>
        <p:spPr>
          <a:xfrm>
            <a:off x="323528" y="1556792"/>
            <a:ext cx="8352928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buFont typeface="Wingdings" pitchFamily="2" charset="2"/>
              <a:buChar char="ü"/>
            </a:pPr>
            <a:r>
              <a:rPr lang="pt-BR" sz="2000" dirty="0" smtClean="0"/>
              <a:t> La construcción de políticas coherentes que tengan en cuenta las especificidades de las dos categorías principales de los sistemas de salud: médicos y enfermeras, evitando así su aislamiento / fortalecimiento de la </a:t>
            </a:r>
            <a:r>
              <a:rPr lang="pt-BR" sz="2000" dirty="0" smtClean="0"/>
              <a:t>unión laboral y política;</a:t>
            </a:r>
            <a:endParaRPr lang="pt-BR" sz="2000" b="1" dirty="0" smtClean="0"/>
          </a:p>
          <a:p>
            <a:pPr>
              <a:buFont typeface="Wingdings" pitchFamily="2" charset="2"/>
              <a:buChar char="q"/>
            </a:pPr>
            <a:endParaRPr lang="pt-BR" sz="2000" dirty="0" smtClean="0"/>
          </a:p>
          <a:p>
            <a:pPr lvl="0">
              <a:buFont typeface="Wingdings" pitchFamily="2" charset="2"/>
              <a:buChar char="ü"/>
            </a:pPr>
            <a:r>
              <a:rPr lang="pt-BR" sz="2000" dirty="0" smtClean="0"/>
              <a:t> </a:t>
            </a:r>
            <a:r>
              <a:rPr lang="pt-BR" sz="2000" dirty="0" err="1" smtClean="0"/>
              <a:t>Las</a:t>
            </a:r>
            <a:r>
              <a:rPr lang="pt-BR" sz="2000" dirty="0" smtClean="0"/>
              <a:t> políticas específicas de </a:t>
            </a:r>
            <a:r>
              <a:rPr lang="pt-BR" sz="2000" dirty="0" err="1" smtClean="0"/>
              <a:t>salud</a:t>
            </a:r>
            <a:r>
              <a:rPr lang="pt-BR" sz="2000" dirty="0" smtClean="0"/>
              <a:t> de </a:t>
            </a:r>
            <a:r>
              <a:rPr lang="pt-BR" sz="2000" dirty="0" err="1" smtClean="0"/>
              <a:t>los</a:t>
            </a:r>
            <a:r>
              <a:rPr lang="pt-BR" sz="2000" dirty="0" smtClean="0"/>
              <a:t> </a:t>
            </a:r>
            <a:r>
              <a:rPr lang="pt-BR" sz="2000" dirty="0" err="1" smtClean="0"/>
              <a:t>trabajadores</a:t>
            </a:r>
            <a:r>
              <a:rPr lang="pt-BR" sz="2000" dirty="0" smtClean="0"/>
              <a:t> de </a:t>
            </a:r>
            <a:r>
              <a:rPr lang="pt-BR" sz="2000" dirty="0" err="1" smtClean="0"/>
              <a:t>la</a:t>
            </a:r>
            <a:r>
              <a:rPr lang="pt-BR" sz="2000" dirty="0" smtClean="0"/>
              <a:t> </a:t>
            </a:r>
            <a:r>
              <a:rPr lang="pt-BR" sz="2000" dirty="0" err="1" smtClean="0"/>
              <a:t>salud</a:t>
            </a:r>
            <a:r>
              <a:rPr lang="pt-BR" sz="2000" dirty="0" smtClean="0"/>
              <a:t> que </a:t>
            </a:r>
            <a:r>
              <a:rPr lang="pt-BR" sz="2000" dirty="0" err="1" smtClean="0"/>
              <a:t>tengan</a:t>
            </a:r>
            <a:r>
              <a:rPr lang="pt-BR" sz="2000" dirty="0" smtClean="0"/>
              <a:t> </a:t>
            </a:r>
            <a:r>
              <a:rPr lang="pt-BR" sz="2000" dirty="0" err="1" smtClean="0"/>
              <a:t>en</a:t>
            </a:r>
            <a:r>
              <a:rPr lang="pt-BR" sz="2000" dirty="0" smtClean="0"/>
              <a:t> </a:t>
            </a:r>
            <a:r>
              <a:rPr lang="pt-BR" sz="2000" dirty="0" err="1" smtClean="0"/>
              <a:t>cuenta</a:t>
            </a:r>
            <a:r>
              <a:rPr lang="pt-BR" sz="2000" dirty="0" smtClean="0"/>
              <a:t>:</a:t>
            </a:r>
          </a:p>
          <a:p>
            <a:pPr lvl="1">
              <a:buFont typeface="Wingdings" pitchFamily="2" charset="2"/>
              <a:buChar char="Ø"/>
            </a:pPr>
            <a:r>
              <a:rPr lang="pt-BR" sz="2000" dirty="0" smtClean="0"/>
              <a:t> proceso de trabajo intensivo y agotador </a:t>
            </a:r>
            <a:r>
              <a:rPr lang="pt-BR" sz="2000" dirty="0" smtClean="0"/>
              <a:t>físico </a:t>
            </a:r>
            <a:r>
              <a:rPr lang="pt-BR" sz="2000" dirty="0" smtClean="0"/>
              <a:t>y mental;</a:t>
            </a:r>
          </a:p>
          <a:p>
            <a:pPr lvl="1">
              <a:buFont typeface="Wingdings" pitchFamily="2" charset="2"/>
              <a:buChar char="Ø"/>
            </a:pPr>
            <a:r>
              <a:rPr lang="pt-BR" sz="2000" dirty="0" smtClean="0"/>
              <a:t>Los riesgos de </a:t>
            </a:r>
            <a:r>
              <a:rPr lang="pt-BR" sz="2000" dirty="0" smtClean="0"/>
              <a:t>del  trabajo en </a:t>
            </a:r>
            <a:r>
              <a:rPr lang="pt-BR" sz="2000" dirty="0" smtClean="0"/>
              <a:t>salud; las vacunas y la </a:t>
            </a:r>
            <a:r>
              <a:rPr lang="pt-BR" sz="2000" dirty="0" smtClean="0"/>
              <a:t>gripe, </a:t>
            </a:r>
            <a:r>
              <a:rPr lang="pt-BR" sz="2000" dirty="0" smtClean="0"/>
              <a:t>la hepatitis, el tétanos, </a:t>
            </a:r>
            <a:r>
              <a:rPr lang="pt-BR" sz="2000" dirty="0" smtClean="0"/>
              <a:t>anestesicos, radiación, exámenes </a:t>
            </a:r>
            <a:r>
              <a:rPr lang="pt-BR" sz="2000" dirty="0" smtClean="0"/>
              <a:t>periódicos, etc.</a:t>
            </a:r>
            <a:endParaRPr lang="pt-BR" sz="2000" dirty="0" smtClean="0"/>
          </a:p>
          <a:p>
            <a:pPr lvl="1">
              <a:buFont typeface="Wingdings" pitchFamily="2" charset="2"/>
              <a:buChar char="Ø"/>
            </a:pPr>
            <a:r>
              <a:rPr lang="pt-BR" sz="2000" dirty="0" smtClean="0"/>
              <a:t> Relacion con la poblacón-cuidados, habilidades especiales. Agresion</a:t>
            </a:r>
            <a:endParaRPr lang="pt-BR" sz="2000" dirty="0" smtClean="0"/>
          </a:p>
          <a:p>
            <a:pPr lvl="1">
              <a:buFont typeface="Wingdings" pitchFamily="2" charset="2"/>
              <a:buChar char="Ø"/>
            </a:pPr>
            <a:r>
              <a:rPr lang="pt-BR" sz="2000" dirty="0" smtClean="0"/>
              <a:t> Entorno </a:t>
            </a:r>
            <a:r>
              <a:rPr lang="pt-BR" sz="2000" dirty="0" smtClean="0"/>
              <a:t>de </a:t>
            </a:r>
            <a:r>
              <a:rPr lang="pt-BR" sz="2000" dirty="0" smtClean="0"/>
              <a:t>trabajo</a:t>
            </a:r>
            <a:endParaRPr lang="pt-BR" sz="2000" dirty="0" smtClean="0"/>
          </a:p>
          <a:p>
            <a:pPr lvl="1">
              <a:buFont typeface="Wingdings" pitchFamily="2" charset="2"/>
              <a:buChar char="Ø"/>
            </a:pPr>
            <a:r>
              <a:rPr lang="pt-BR" sz="2000" dirty="0" smtClean="0"/>
              <a:t> </a:t>
            </a:r>
            <a:r>
              <a:rPr lang="pt-BR" sz="2000" dirty="0" smtClean="0"/>
              <a:t>Particularidades de la feminidad;</a:t>
            </a:r>
          </a:p>
          <a:p>
            <a:pPr lvl="1">
              <a:buFont typeface="Wingdings" pitchFamily="2" charset="2"/>
              <a:buChar char="Ø"/>
            </a:pPr>
            <a:r>
              <a:rPr lang="pt-BR" sz="2000" dirty="0" smtClean="0"/>
              <a:t> Virilidad</a:t>
            </a:r>
            <a:r>
              <a:rPr lang="pt-BR" sz="2000" dirty="0" smtClean="0"/>
              <a:t>;</a:t>
            </a:r>
          </a:p>
          <a:p>
            <a:pPr lvl="1">
              <a:buFont typeface="Wingdings" pitchFamily="2" charset="2"/>
              <a:buChar char="Ø"/>
            </a:pPr>
            <a:r>
              <a:rPr lang="pt-BR" sz="2000" dirty="0" smtClean="0"/>
              <a:t>Relaciones  participativas y democráticas </a:t>
            </a:r>
            <a:r>
              <a:rPr lang="pt-BR" sz="2000" dirty="0" smtClean="0"/>
              <a:t>en el lugar de </a:t>
            </a:r>
            <a:r>
              <a:rPr lang="pt-BR" sz="2000" dirty="0" smtClean="0"/>
              <a:t>trabajo</a:t>
            </a:r>
            <a:endParaRPr lang="pt-BR" sz="2000" dirty="0"/>
          </a:p>
        </p:txBody>
      </p:sp>
    </p:spTree>
    <p:extLst>
      <p:ext uri="{BB962C8B-B14F-4D97-AF65-F5344CB8AC3E}">
        <p14:creationId xmlns:p14="http://schemas.microsoft.com/office/powerpoint/2010/main" xmlns="" val="383688961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9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1688123" cy="154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3" name="Rectangle 12"/>
          <p:cNvSpPr>
            <a:spLocks noChangeArrowheads="1"/>
          </p:cNvSpPr>
          <p:nvPr/>
        </p:nvSpPr>
        <p:spPr bwMode="auto">
          <a:xfrm>
            <a:off x="2179028" y="677907"/>
            <a:ext cx="6660173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r>
              <a:rPr lang="es-MX" b="1" dirty="0" smtClean="0"/>
              <a:t> Equidad en acceso a servicios de salud – EUROSOCIAL </a:t>
            </a:r>
            <a:endParaRPr lang="pt-BR" b="1" dirty="0" smtClean="0">
              <a:latin typeface="Verdana" pitchFamily="34" charset="0"/>
            </a:endParaRPr>
          </a:p>
          <a:p>
            <a:pPr algn="ctr"/>
            <a:endParaRPr lang="pt-BR" b="1" dirty="0">
              <a:latin typeface="Verdana" pitchFamily="34" charset="0"/>
            </a:endParaRPr>
          </a:p>
        </p:txBody>
      </p:sp>
      <p:sp>
        <p:nvSpPr>
          <p:cNvPr id="5" name="CaixaDeTexto 4"/>
          <p:cNvSpPr txBox="1"/>
          <p:nvPr/>
        </p:nvSpPr>
        <p:spPr>
          <a:xfrm>
            <a:off x="899593" y="1700808"/>
            <a:ext cx="7848872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buFont typeface="Wingdings" pitchFamily="2" charset="2"/>
              <a:buChar char="ü"/>
            </a:pPr>
            <a:r>
              <a:rPr lang="pt-BR" dirty="0" smtClean="0"/>
              <a:t> La recuperación gradual de los trabajadores </a:t>
            </a:r>
            <a:r>
              <a:rPr lang="pt-BR" dirty="0" smtClean="0"/>
              <a:t>asalariados , </a:t>
            </a:r>
            <a:r>
              <a:rPr lang="pt-BR" dirty="0" smtClean="0"/>
              <a:t>con la adopción de un plan estratégico;</a:t>
            </a:r>
          </a:p>
          <a:p>
            <a:pPr lvl="0">
              <a:buFont typeface="Wingdings" pitchFamily="2" charset="2"/>
              <a:buChar char="ü"/>
            </a:pPr>
            <a:endParaRPr lang="pt-BR" dirty="0" smtClean="0"/>
          </a:p>
          <a:p>
            <a:pPr lvl="0">
              <a:buFont typeface="Wingdings" pitchFamily="2" charset="2"/>
              <a:buChar char="ü"/>
            </a:pPr>
            <a:r>
              <a:rPr lang="pt-BR" dirty="0" smtClean="0"/>
              <a:t>  </a:t>
            </a:r>
            <a:r>
              <a:rPr lang="pt-BR" dirty="0" err="1" smtClean="0"/>
              <a:t>Las</a:t>
            </a:r>
            <a:r>
              <a:rPr lang="pt-BR" dirty="0" smtClean="0"/>
              <a:t> políticas </a:t>
            </a:r>
            <a:r>
              <a:rPr lang="pt-BR" dirty="0" err="1" smtClean="0"/>
              <a:t>regulatorias</a:t>
            </a:r>
            <a:r>
              <a:rPr lang="pt-BR" dirty="0" smtClean="0"/>
              <a:t> que </a:t>
            </a:r>
            <a:r>
              <a:rPr lang="pt-BR" dirty="0" err="1" smtClean="0"/>
              <a:t>garanticen</a:t>
            </a:r>
            <a:r>
              <a:rPr lang="pt-BR" dirty="0" smtClean="0"/>
              <a:t> una </a:t>
            </a:r>
            <a:r>
              <a:rPr lang="pt-BR" dirty="0" err="1" smtClean="0"/>
              <a:t>mejor</a:t>
            </a:r>
            <a:r>
              <a:rPr lang="pt-BR" dirty="0" smtClean="0"/>
              <a:t> y </a:t>
            </a:r>
            <a:r>
              <a:rPr lang="pt-BR" dirty="0" err="1" smtClean="0"/>
              <a:t>mayor</a:t>
            </a:r>
            <a:r>
              <a:rPr lang="pt-BR" dirty="0" smtClean="0"/>
              <a:t> </a:t>
            </a:r>
            <a:r>
              <a:rPr lang="pt-BR" dirty="0" err="1" smtClean="0"/>
              <a:t>calidad</a:t>
            </a:r>
            <a:r>
              <a:rPr lang="pt-BR" dirty="0" smtClean="0"/>
              <a:t> de </a:t>
            </a:r>
            <a:r>
              <a:rPr lang="pt-BR" dirty="0" err="1" smtClean="0"/>
              <a:t>la</a:t>
            </a:r>
            <a:r>
              <a:rPr lang="pt-BR" dirty="0" smtClean="0"/>
              <a:t> </a:t>
            </a:r>
            <a:r>
              <a:rPr lang="pt-BR" dirty="0" err="1" smtClean="0"/>
              <a:t>formación</a:t>
            </a:r>
            <a:r>
              <a:rPr lang="pt-BR" dirty="0" smtClean="0"/>
              <a:t> de técnicos y auxiliares de </a:t>
            </a:r>
            <a:r>
              <a:rPr lang="pt-BR" dirty="0" err="1" smtClean="0"/>
              <a:t>la</a:t>
            </a:r>
            <a:r>
              <a:rPr lang="pt-BR" dirty="0" smtClean="0"/>
              <a:t> </a:t>
            </a:r>
            <a:r>
              <a:rPr lang="pt-BR" dirty="0" err="1" smtClean="0"/>
              <a:t>salud</a:t>
            </a:r>
            <a:r>
              <a:rPr lang="pt-BR" dirty="0" smtClean="0"/>
              <a:t>;</a:t>
            </a:r>
          </a:p>
          <a:p>
            <a:pPr lvl="0">
              <a:buFont typeface="Wingdings" pitchFamily="2" charset="2"/>
              <a:buChar char="ü"/>
            </a:pPr>
            <a:endParaRPr lang="pt-BR" dirty="0" smtClean="0"/>
          </a:p>
          <a:p>
            <a:pPr lvl="0">
              <a:buFont typeface="Wingdings" pitchFamily="2" charset="2"/>
              <a:buChar char="ü"/>
            </a:pPr>
            <a:r>
              <a:rPr lang="pt-BR" dirty="0" smtClean="0"/>
              <a:t>  </a:t>
            </a:r>
            <a:r>
              <a:rPr lang="pt-BR" dirty="0" err="1" smtClean="0"/>
              <a:t>Las</a:t>
            </a:r>
            <a:r>
              <a:rPr lang="pt-BR" dirty="0" smtClean="0"/>
              <a:t> políticas </a:t>
            </a:r>
            <a:r>
              <a:rPr lang="pt-BR" dirty="0" err="1" smtClean="0"/>
              <a:t>regulatorias</a:t>
            </a:r>
            <a:r>
              <a:rPr lang="pt-BR" dirty="0" smtClean="0"/>
              <a:t> (</a:t>
            </a:r>
            <a:r>
              <a:rPr lang="pt-BR" dirty="0" err="1" smtClean="0"/>
              <a:t>formación</a:t>
            </a:r>
            <a:r>
              <a:rPr lang="pt-BR" dirty="0" smtClean="0"/>
              <a:t> y </a:t>
            </a:r>
            <a:r>
              <a:rPr lang="pt-BR" dirty="0" err="1" smtClean="0"/>
              <a:t>gestión</a:t>
            </a:r>
            <a:r>
              <a:rPr lang="pt-BR" dirty="0" smtClean="0"/>
              <a:t> </a:t>
            </a:r>
            <a:r>
              <a:rPr lang="pt-BR" dirty="0" err="1" smtClean="0"/>
              <a:t>del</a:t>
            </a:r>
            <a:r>
              <a:rPr lang="pt-BR" dirty="0" smtClean="0"/>
              <a:t> </a:t>
            </a:r>
            <a:r>
              <a:rPr lang="pt-BR" dirty="0" err="1" smtClean="0"/>
              <a:t>trabajo</a:t>
            </a:r>
            <a:r>
              <a:rPr lang="pt-BR" dirty="0" smtClean="0"/>
              <a:t>) </a:t>
            </a:r>
            <a:r>
              <a:rPr lang="pt-BR" dirty="0" err="1" smtClean="0"/>
              <a:t>hacia</a:t>
            </a:r>
            <a:r>
              <a:rPr lang="pt-BR" dirty="0" smtClean="0"/>
              <a:t> </a:t>
            </a:r>
            <a:r>
              <a:rPr lang="pt-BR" dirty="0" err="1" smtClean="0"/>
              <a:t>la</a:t>
            </a:r>
            <a:r>
              <a:rPr lang="pt-BR" dirty="0" smtClean="0"/>
              <a:t> </a:t>
            </a:r>
            <a:r>
              <a:rPr lang="pt-BR" dirty="0" err="1" smtClean="0"/>
              <a:t>integración</a:t>
            </a:r>
            <a:r>
              <a:rPr lang="pt-BR" dirty="0" smtClean="0"/>
              <a:t> regional;</a:t>
            </a:r>
          </a:p>
          <a:p>
            <a:pPr lvl="0">
              <a:buFont typeface="Wingdings" pitchFamily="2" charset="2"/>
              <a:buChar char="ü"/>
            </a:pPr>
            <a:endParaRPr lang="pt-BR" dirty="0" smtClean="0"/>
          </a:p>
          <a:p>
            <a:pPr lvl="0">
              <a:buFont typeface="Wingdings" pitchFamily="2" charset="2"/>
              <a:buChar char="ü"/>
            </a:pPr>
            <a:r>
              <a:rPr lang="pt-BR" dirty="0" smtClean="0"/>
              <a:t> </a:t>
            </a:r>
            <a:r>
              <a:rPr lang="pt-BR" dirty="0" err="1" smtClean="0"/>
              <a:t>Nueva</a:t>
            </a:r>
            <a:r>
              <a:rPr lang="pt-BR" dirty="0" smtClean="0"/>
              <a:t> formas de </a:t>
            </a:r>
            <a:r>
              <a:rPr lang="pt-BR" dirty="0" err="1" smtClean="0"/>
              <a:t>organización</a:t>
            </a:r>
            <a:r>
              <a:rPr lang="pt-BR" dirty="0" smtClean="0"/>
              <a:t> sindical </a:t>
            </a:r>
            <a:r>
              <a:rPr lang="pt-BR" dirty="0" err="1" smtClean="0"/>
              <a:t>adelante</a:t>
            </a:r>
            <a:r>
              <a:rPr lang="pt-BR" dirty="0" smtClean="0"/>
              <a:t> </a:t>
            </a:r>
            <a:r>
              <a:rPr lang="pt-BR" dirty="0" err="1" smtClean="0"/>
              <a:t>la</a:t>
            </a:r>
            <a:r>
              <a:rPr lang="pt-BR" dirty="0" smtClean="0"/>
              <a:t> </a:t>
            </a:r>
            <a:r>
              <a:rPr lang="pt-BR" dirty="0" err="1" smtClean="0"/>
              <a:t>integración</a:t>
            </a:r>
            <a:r>
              <a:rPr lang="pt-BR" dirty="0" smtClean="0"/>
              <a:t> regional, buscando </a:t>
            </a:r>
            <a:r>
              <a:rPr lang="pt-BR" dirty="0" err="1" smtClean="0"/>
              <a:t>el</a:t>
            </a:r>
            <a:r>
              <a:rPr lang="pt-BR" dirty="0" smtClean="0"/>
              <a:t> diálogo y </a:t>
            </a:r>
            <a:r>
              <a:rPr lang="pt-BR" dirty="0" err="1" smtClean="0"/>
              <a:t>la</a:t>
            </a:r>
            <a:r>
              <a:rPr lang="pt-BR" dirty="0" smtClean="0"/>
              <a:t> </a:t>
            </a:r>
            <a:r>
              <a:rPr lang="pt-BR" dirty="0" err="1" smtClean="0"/>
              <a:t>construcción</a:t>
            </a:r>
            <a:r>
              <a:rPr lang="pt-BR" dirty="0" smtClean="0"/>
              <a:t> de agendas políticas </a:t>
            </a:r>
            <a:r>
              <a:rPr lang="pt-BR" dirty="0" err="1" smtClean="0"/>
              <a:t>regionales</a:t>
            </a:r>
            <a:r>
              <a:rPr lang="pt-BR" dirty="0" smtClean="0"/>
              <a:t> </a:t>
            </a:r>
            <a:r>
              <a:rPr lang="pt-BR" dirty="0" err="1" smtClean="0"/>
              <a:t>común-unión</a:t>
            </a:r>
            <a:r>
              <a:rPr lang="pt-BR" dirty="0" smtClean="0"/>
              <a:t>;</a:t>
            </a:r>
          </a:p>
          <a:p>
            <a:pPr lvl="0">
              <a:buFont typeface="Wingdings" pitchFamily="2" charset="2"/>
              <a:buChar char="ü"/>
            </a:pPr>
            <a:endParaRPr lang="pt-BR" dirty="0" smtClean="0"/>
          </a:p>
          <a:p>
            <a:pPr lvl="0">
              <a:buFont typeface="Wingdings" pitchFamily="2" charset="2"/>
              <a:buChar char="ü"/>
            </a:pPr>
            <a:r>
              <a:rPr lang="pt-BR" dirty="0" smtClean="0"/>
              <a:t> </a:t>
            </a:r>
            <a:r>
              <a:rPr lang="pt-BR" dirty="0" err="1" smtClean="0"/>
              <a:t>Espacios</a:t>
            </a:r>
            <a:r>
              <a:rPr lang="pt-BR" dirty="0" smtClean="0"/>
              <a:t> de </a:t>
            </a:r>
            <a:r>
              <a:rPr lang="pt-BR" dirty="0" err="1" smtClean="0"/>
              <a:t>construcción</a:t>
            </a:r>
            <a:r>
              <a:rPr lang="pt-BR" dirty="0" smtClean="0"/>
              <a:t> / foros </a:t>
            </a:r>
            <a:r>
              <a:rPr lang="pt-BR" dirty="0" err="1" smtClean="0"/>
              <a:t>regionales</a:t>
            </a:r>
            <a:r>
              <a:rPr lang="pt-BR" dirty="0" smtClean="0"/>
              <a:t> frente democrático </a:t>
            </a:r>
            <a:r>
              <a:rPr lang="pt-BR" dirty="0" err="1" smtClean="0"/>
              <a:t>común</a:t>
            </a:r>
            <a:r>
              <a:rPr lang="pt-BR" dirty="0" smtClean="0"/>
              <a:t> de </a:t>
            </a:r>
            <a:r>
              <a:rPr lang="pt-BR" dirty="0" err="1" smtClean="0"/>
              <a:t>integración</a:t>
            </a:r>
            <a:r>
              <a:rPr lang="pt-BR" dirty="0" smtClean="0"/>
              <a:t> regional;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xmlns="" val="56195329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 Box 8"/>
          <p:cNvSpPr txBox="1">
            <a:spLocks noChangeArrowheads="1"/>
          </p:cNvSpPr>
          <p:nvPr/>
        </p:nvSpPr>
        <p:spPr bwMode="auto">
          <a:xfrm>
            <a:off x="685800" y="1905001"/>
            <a:ext cx="8153400" cy="47089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lvl="0">
              <a:buFont typeface="Wingdings" pitchFamily="2" charset="2"/>
              <a:buChar char="q"/>
            </a:pPr>
            <a:r>
              <a:rPr lang="pt-BR" sz="2000" dirty="0" smtClean="0"/>
              <a:t> Diálogo </a:t>
            </a:r>
            <a:r>
              <a:rPr lang="pt-BR" sz="2000" dirty="0" err="1" smtClean="0"/>
              <a:t>con</a:t>
            </a:r>
            <a:r>
              <a:rPr lang="pt-BR" sz="2000" dirty="0" smtClean="0"/>
              <a:t> </a:t>
            </a:r>
            <a:r>
              <a:rPr lang="pt-BR" sz="2000" dirty="0" err="1" smtClean="0"/>
              <a:t>el</a:t>
            </a:r>
            <a:r>
              <a:rPr lang="pt-BR" sz="2000" dirty="0" smtClean="0"/>
              <a:t> Parlamento (por </a:t>
            </a:r>
            <a:r>
              <a:rPr lang="pt-BR" sz="2000" dirty="0" err="1" smtClean="0"/>
              <a:t>ejemplo</a:t>
            </a:r>
            <a:r>
              <a:rPr lang="pt-BR" sz="2000" dirty="0" smtClean="0"/>
              <a:t>, </a:t>
            </a:r>
            <a:r>
              <a:rPr lang="pt-BR" sz="2000" dirty="0" err="1" smtClean="0"/>
              <a:t>el</a:t>
            </a:r>
            <a:r>
              <a:rPr lang="pt-BR" sz="2000" dirty="0" smtClean="0"/>
              <a:t> Parlamento </a:t>
            </a:r>
            <a:r>
              <a:rPr lang="pt-BR" sz="2000" dirty="0" err="1" smtClean="0"/>
              <a:t>del</a:t>
            </a:r>
            <a:r>
              <a:rPr lang="pt-BR" sz="2000" dirty="0" smtClean="0"/>
              <a:t> </a:t>
            </a:r>
            <a:r>
              <a:rPr lang="pt-BR" sz="2000" dirty="0" err="1" smtClean="0"/>
              <a:t>Mercosur</a:t>
            </a:r>
            <a:r>
              <a:rPr lang="pt-BR" sz="2000" dirty="0" smtClean="0"/>
              <a:t>) para </a:t>
            </a:r>
            <a:r>
              <a:rPr lang="pt-BR" sz="2000" dirty="0" err="1" smtClean="0"/>
              <a:t>proponer</a:t>
            </a:r>
            <a:r>
              <a:rPr lang="pt-BR" sz="2000" dirty="0" smtClean="0"/>
              <a:t> </a:t>
            </a:r>
            <a:r>
              <a:rPr lang="pt-BR" sz="2000" dirty="0" err="1" smtClean="0"/>
              <a:t>leyes</a:t>
            </a:r>
            <a:r>
              <a:rPr lang="pt-BR" sz="2000" dirty="0" smtClean="0"/>
              <a:t> que </a:t>
            </a:r>
            <a:r>
              <a:rPr lang="pt-BR" sz="2000" dirty="0" err="1" smtClean="0"/>
              <a:t>reduzcan</a:t>
            </a:r>
            <a:r>
              <a:rPr lang="pt-BR" sz="2000" dirty="0" smtClean="0"/>
              <a:t> </a:t>
            </a:r>
            <a:r>
              <a:rPr lang="pt-BR" sz="2000" dirty="0" err="1" smtClean="0"/>
              <a:t>las</a:t>
            </a:r>
            <a:r>
              <a:rPr lang="pt-BR" sz="2000" dirty="0" smtClean="0"/>
              <a:t> desigualdades </a:t>
            </a:r>
            <a:r>
              <a:rPr lang="pt-BR" sz="2000" dirty="0" err="1" smtClean="0"/>
              <a:t>regionales</a:t>
            </a:r>
            <a:r>
              <a:rPr lang="pt-BR" sz="2000" dirty="0" smtClean="0"/>
              <a:t> y </a:t>
            </a:r>
            <a:r>
              <a:rPr lang="pt-BR" sz="2000" dirty="0" err="1" smtClean="0"/>
              <a:t>las</a:t>
            </a:r>
            <a:r>
              <a:rPr lang="pt-BR" sz="2000" dirty="0" smtClean="0"/>
              <a:t> disparidades </a:t>
            </a:r>
            <a:r>
              <a:rPr lang="pt-BR" sz="2000" dirty="0" err="1" smtClean="0"/>
              <a:t>regionales</a:t>
            </a:r>
            <a:r>
              <a:rPr lang="pt-BR" sz="2000" dirty="0" smtClean="0"/>
              <a:t> que </a:t>
            </a:r>
            <a:r>
              <a:rPr lang="pt-BR" sz="2000" dirty="0" err="1" smtClean="0"/>
              <a:t>existen</a:t>
            </a:r>
            <a:r>
              <a:rPr lang="pt-BR" sz="2000" dirty="0" smtClean="0"/>
              <a:t> </a:t>
            </a:r>
            <a:r>
              <a:rPr lang="pt-BR" sz="2000" dirty="0" err="1" smtClean="0"/>
              <a:t>en</a:t>
            </a:r>
            <a:r>
              <a:rPr lang="pt-BR" sz="2000" dirty="0" smtClean="0"/>
              <a:t> </a:t>
            </a:r>
            <a:r>
              <a:rPr lang="pt-BR" sz="2000" dirty="0" err="1" smtClean="0"/>
              <a:t>la</a:t>
            </a:r>
            <a:r>
              <a:rPr lang="pt-BR" sz="2000" dirty="0" smtClean="0"/>
              <a:t> </a:t>
            </a:r>
            <a:r>
              <a:rPr lang="pt-BR" sz="2000" dirty="0" err="1" smtClean="0"/>
              <a:t>actualidad</a:t>
            </a:r>
            <a:r>
              <a:rPr lang="pt-BR" sz="2000" dirty="0" smtClean="0"/>
              <a:t>;</a:t>
            </a:r>
          </a:p>
          <a:p>
            <a:pPr lvl="0"/>
            <a:endParaRPr lang="pt-BR" sz="2000" dirty="0" smtClean="0"/>
          </a:p>
          <a:p>
            <a:pPr lvl="0">
              <a:buFont typeface="Wingdings" pitchFamily="2" charset="2"/>
              <a:buChar char="q"/>
            </a:pPr>
            <a:r>
              <a:rPr lang="pt-BR" sz="2000" dirty="0" smtClean="0"/>
              <a:t> </a:t>
            </a:r>
            <a:r>
              <a:rPr lang="pt-BR" sz="2000" dirty="0" err="1" smtClean="0"/>
              <a:t>Análisis</a:t>
            </a:r>
            <a:r>
              <a:rPr lang="pt-BR" sz="2000" dirty="0" smtClean="0"/>
              <a:t> crítico y </a:t>
            </a:r>
            <a:r>
              <a:rPr lang="pt-BR" sz="2000" dirty="0" err="1" smtClean="0"/>
              <a:t>la</a:t>
            </a:r>
            <a:r>
              <a:rPr lang="pt-BR" sz="2000" dirty="0" smtClean="0"/>
              <a:t> </a:t>
            </a:r>
            <a:r>
              <a:rPr lang="pt-BR" sz="2000" dirty="0" err="1" smtClean="0"/>
              <a:t>crisis</a:t>
            </a:r>
            <a:r>
              <a:rPr lang="pt-BR" sz="2000" dirty="0" smtClean="0"/>
              <a:t> permanente de </a:t>
            </a:r>
            <a:r>
              <a:rPr lang="pt-BR" sz="2000" dirty="0" err="1" smtClean="0"/>
              <a:t>la</a:t>
            </a:r>
            <a:r>
              <a:rPr lang="pt-BR" sz="2000" dirty="0" smtClean="0"/>
              <a:t> </a:t>
            </a:r>
            <a:r>
              <a:rPr lang="pt-BR" sz="2000" dirty="0" err="1" smtClean="0"/>
              <a:t>Unión</a:t>
            </a:r>
            <a:r>
              <a:rPr lang="pt-BR" sz="2000" dirty="0" smtClean="0"/>
              <a:t> </a:t>
            </a:r>
            <a:r>
              <a:rPr lang="pt-BR" sz="2000" dirty="0" err="1" smtClean="0"/>
              <a:t>Europea</a:t>
            </a:r>
            <a:r>
              <a:rPr lang="pt-BR" sz="2000" dirty="0" smtClean="0"/>
              <a:t>, </a:t>
            </a:r>
            <a:r>
              <a:rPr lang="pt-BR" sz="2000" dirty="0" err="1" smtClean="0"/>
              <a:t>con</a:t>
            </a:r>
            <a:r>
              <a:rPr lang="pt-BR" sz="2000" dirty="0" smtClean="0"/>
              <a:t> </a:t>
            </a:r>
            <a:r>
              <a:rPr lang="pt-BR" sz="2000" dirty="0" err="1" smtClean="0"/>
              <a:t>posibles</a:t>
            </a:r>
            <a:r>
              <a:rPr lang="pt-BR" sz="2000" dirty="0" smtClean="0"/>
              <a:t> </a:t>
            </a:r>
            <a:r>
              <a:rPr lang="pt-BR" sz="2000" dirty="0" err="1" smtClean="0"/>
              <a:t>reflejos</a:t>
            </a:r>
            <a:r>
              <a:rPr lang="pt-BR" sz="2000" dirty="0" smtClean="0"/>
              <a:t> </a:t>
            </a:r>
            <a:r>
              <a:rPr lang="pt-BR" sz="2000" dirty="0" err="1" smtClean="0"/>
              <a:t>en</a:t>
            </a:r>
            <a:r>
              <a:rPr lang="pt-BR" sz="2000" dirty="0" smtClean="0"/>
              <a:t> </a:t>
            </a:r>
            <a:r>
              <a:rPr lang="pt-BR" sz="2000" dirty="0" err="1" smtClean="0"/>
              <a:t>las</a:t>
            </a:r>
            <a:r>
              <a:rPr lang="pt-BR" sz="2000" dirty="0" smtClean="0"/>
              <a:t> Américas;</a:t>
            </a:r>
          </a:p>
          <a:p>
            <a:pPr lvl="0"/>
            <a:endParaRPr lang="pt-BR" sz="2000" dirty="0" smtClean="0"/>
          </a:p>
          <a:p>
            <a:pPr lvl="0">
              <a:buFont typeface="Wingdings" pitchFamily="2" charset="2"/>
              <a:buChar char="q"/>
            </a:pPr>
            <a:r>
              <a:rPr lang="pt-BR" sz="2000" dirty="0" smtClean="0"/>
              <a:t>  </a:t>
            </a:r>
            <a:r>
              <a:rPr lang="pt-BR" sz="2000" dirty="0" err="1" smtClean="0"/>
              <a:t>Acercamiento</a:t>
            </a:r>
            <a:r>
              <a:rPr lang="pt-BR" sz="2000" dirty="0" smtClean="0"/>
              <a:t> </a:t>
            </a:r>
            <a:r>
              <a:rPr lang="pt-BR" sz="2000" dirty="0" err="1" smtClean="0"/>
              <a:t>con</a:t>
            </a:r>
            <a:r>
              <a:rPr lang="pt-BR" sz="2000" dirty="0" smtClean="0"/>
              <a:t> </a:t>
            </a:r>
            <a:r>
              <a:rPr lang="pt-BR" sz="2000" dirty="0" err="1" smtClean="0"/>
              <a:t>los</a:t>
            </a:r>
            <a:r>
              <a:rPr lang="pt-BR" sz="2000" dirty="0" smtClean="0"/>
              <a:t> </a:t>
            </a:r>
            <a:r>
              <a:rPr lang="pt-BR" sz="2000" dirty="0" err="1" smtClean="0"/>
              <a:t>hermanos</a:t>
            </a:r>
            <a:r>
              <a:rPr lang="pt-BR" sz="2000" dirty="0" smtClean="0"/>
              <a:t> africanos para </a:t>
            </a:r>
            <a:r>
              <a:rPr lang="pt-BR" sz="2000" dirty="0" err="1" smtClean="0"/>
              <a:t>la</a:t>
            </a:r>
            <a:r>
              <a:rPr lang="pt-BR" sz="2000" dirty="0" smtClean="0"/>
              <a:t> </a:t>
            </a:r>
            <a:r>
              <a:rPr lang="pt-BR" sz="2000" dirty="0" err="1" smtClean="0"/>
              <a:t>transferencia</a:t>
            </a:r>
            <a:r>
              <a:rPr lang="pt-BR" sz="2000" dirty="0" smtClean="0"/>
              <a:t> de </a:t>
            </a:r>
            <a:r>
              <a:rPr lang="pt-BR" sz="2000" dirty="0" err="1" smtClean="0"/>
              <a:t>tecnología</a:t>
            </a:r>
            <a:r>
              <a:rPr lang="pt-BR" sz="2000" dirty="0" smtClean="0"/>
              <a:t> (social, técnica, científica, etc.) </a:t>
            </a:r>
            <a:r>
              <a:rPr lang="pt-BR" sz="2000" dirty="0" err="1" smtClean="0"/>
              <a:t>Hacia</a:t>
            </a:r>
            <a:r>
              <a:rPr lang="pt-BR" sz="2000" dirty="0" smtClean="0"/>
              <a:t> </a:t>
            </a:r>
            <a:r>
              <a:rPr lang="pt-BR" sz="2000" dirty="0" err="1" smtClean="0"/>
              <a:t>la</a:t>
            </a:r>
            <a:r>
              <a:rPr lang="pt-BR" sz="2000" dirty="0" smtClean="0"/>
              <a:t> </a:t>
            </a:r>
            <a:r>
              <a:rPr lang="pt-BR" sz="2000" dirty="0" err="1" smtClean="0"/>
              <a:t>construcción</a:t>
            </a:r>
            <a:r>
              <a:rPr lang="pt-BR" sz="2000" dirty="0" smtClean="0"/>
              <a:t> de una </a:t>
            </a:r>
            <a:r>
              <a:rPr lang="pt-BR" sz="2000" dirty="0" err="1" smtClean="0"/>
              <a:t>sociedad</a:t>
            </a:r>
            <a:r>
              <a:rPr lang="pt-BR" sz="2000" dirty="0" smtClean="0"/>
              <a:t> menos desigual;</a:t>
            </a:r>
          </a:p>
          <a:p>
            <a:pPr lvl="0"/>
            <a:r>
              <a:rPr lang="pt-BR" sz="2000" dirty="0" smtClean="0"/>
              <a:t> </a:t>
            </a:r>
          </a:p>
          <a:p>
            <a:pPr lvl="0">
              <a:buFont typeface="Wingdings" pitchFamily="2" charset="2"/>
              <a:buChar char="q"/>
            </a:pPr>
            <a:r>
              <a:rPr lang="pt-BR" sz="2000" dirty="0" smtClean="0"/>
              <a:t>  </a:t>
            </a:r>
            <a:r>
              <a:rPr lang="pt-BR" sz="2000" dirty="0" err="1" smtClean="0"/>
              <a:t>Construcción</a:t>
            </a:r>
            <a:r>
              <a:rPr lang="pt-BR" sz="2000" dirty="0" smtClean="0"/>
              <a:t> de una </a:t>
            </a:r>
            <a:r>
              <a:rPr lang="pt-BR" sz="2000" dirty="0" err="1" smtClean="0"/>
              <a:t>agenda-la</a:t>
            </a:r>
            <a:r>
              <a:rPr lang="pt-BR" sz="2000" dirty="0" smtClean="0"/>
              <a:t> </a:t>
            </a:r>
            <a:r>
              <a:rPr lang="pt-BR" sz="2000" dirty="0" err="1" smtClean="0"/>
              <a:t>unión</a:t>
            </a:r>
            <a:r>
              <a:rPr lang="pt-BR" sz="2000" dirty="0" smtClean="0"/>
              <a:t> política </a:t>
            </a:r>
            <a:r>
              <a:rPr lang="pt-BR" sz="2000" dirty="0" err="1" smtClean="0"/>
              <a:t>con</a:t>
            </a:r>
            <a:r>
              <a:rPr lang="pt-BR" sz="2000" dirty="0" smtClean="0"/>
              <a:t> </a:t>
            </a:r>
            <a:r>
              <a:rPr lang="pt-BR" sz="2000" dirty="0" err="1" smtClean="0"/>
              <a:t>los</a:t>
            </a:r>
            <a:r>
              <a:rPr lang="pt-BR" sz="2000" dirty="0" smtClean="0"/>
              <a:t> </a:t>
            </a:r>
            <a:r>
              <a:rPr lang="pt-BR" sz="2000" dirty="0" err="1" smtClean="0"/>
              <a:t>hermanos</a:t>
            </a:r>
            <a:r>
              <a:rPr lang="pt-BR" sz="2000" dirty="0" smtClean="0"/>
              <a:t> africanos </a:t>
            </a:r>
            <a:r>
              <a:rPr lang="pt-BR" sz="2000" dirty="0" err="1" smtClean="0"/>
              <a:t>con</a:t>
            </a:r>
            <a:r>
              <a:rPr lang="pt-BR" sz="2000" dirty="0" smtClean="0"/>
              <a:t> </a:t>
            </a:r>
            <a:r>
              <a:rPr lang="pt-BR" sz="2000" dirty="0" err="1" smtClean="0"/>
              <a:t>la</a:t>
            </a:r>
            <a:r>
              <a:rPr lang="pt-BR" sz="2000" dirty="0" smtClean="0"/>
              <a:t> conquista de </a:t>
            </a:r>
            <a:r>
              <a:rPr lang="pt-BR" sz="2000" dirty="0" err="1" smtClean="0"/>
              <a:t>la</a:t>
            </a:r>
            <a:r>
              <a:rPr lang="pt-BR" sz="2000" dirty="0" smtClean="0"/>
              <a:t> </a:t>
            </a:r>
            <a:r>
              <a:rPr lang="pt-BR" sz="2000" dirty="0" err="1" smtClean="0"/>
              <a:t>ciudadanía</a:t>
            </a:r>
            <a:r>
              <a:rPr lang="pt-BR" sz="2000" dirty="0" smtClean="0"/>
              <a:t> </a:t>
            </a:r>
            <a:r>
              <a:rPr lang="pt-BR" sz="2000" dirty="0" err="1" smtClean="0"/>
              <a:t>profesional</a:t>
            </a:r>
            <a:r>
              <a:rPr lang="pt-BR" sz="2000" dirty="0" smtClean="0"/>
              <a:t> de </a:t>
            </a:r>
            <a:r>
              <a:rPr lang="pt-BR" sz="2000" dirty="0" err="1" smtClean="0"/>
              <a:t>sus</a:t>
            </a:r>
            <a:r>
              <a:rPr lang="pt-BR" sz="2000" dirty="0" smtClean="0"/>
              <a:t> </a:t>
            </a:r>
            <a:r>
              <a:rPr lang="pt-BR" sz="2000" dirty="0" err="1" smtClean="0"/>
              <a:t>trabajadores</a:t>
            </a:r>
            <a:r>
              <a:rPr lang="pt-BR" sz="2000" dirty="0" smtClean="0"/>
              <a:t>.</a:t>
            </a:r>
          </a:p>
          <a:p>
            <a:pPr eaLnBrk="1" hangingPunct="1">
              <a:buFont typeface="Wingdings" pitchFamily="2" charset="2"/>
              <a:buChar char="q"/>
            </a:pPr>
            <a:endParaRPr lang="en-US" sz="2000" dirty="0">
              <a:solidFill>
                <a:schemeClr val="bg1"/>
              </a:solidFill>
              <a:latin typeface="Calibri" pitchFamily="34" charset="0"/>
              <a:cs typeface="Arial" charset="0"/>
            </a:endParaRPr>
          </a:p>
        </p:txBody>
      </p:sp>
      <p:pic>
        <p:nvPicPr>
          <p:cNvPr id="2052" name="Picture 9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1688123" cy="154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3" name="Rectangle 12"/>
          <p:cNvSpPr>
            <a:spLocks noChangeArrowheads="1"/>
          </p:cNvSpPr>
          <p:nvPr/>
        </p:nvSpPr>
        <p:spPr bwMode="auto">
          <a:xfrm>
            <a:off x="2179028" y="641903"/>
            <a:ext cx="6660173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r>
              <a:rPr lang="es-MX" b="1" dirty="0" smtClean="0"/>
              <a:t> Equidad en acceso a servicios de salud – EUROSOCIAL </a:t>
            </a:r>
            <a:endParaRPr lang="pt-BR" b="1" dirty="0" smtClean="0">
              <a:latin typeface="Verdana" pitchFamily="34" charset="0"/>
            </a:endParaRPr>
          </a:p>
          <a:p>
            <a:pPr algn="ctr"/>
            <a:endParaRPr lang="pt-BR" b="1" dirty="0"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96325322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 Box 8"/>
          <p:cNvSpPr txBox="1">
            <a:spLocks noChangeArrowheads="1"/>
          </p:cNvSpPr>
          <p:nvPr/>
        </p:nvSpPr>
        <p:spPr bwMode="auto">
          <a:xfrm>
            <a:off x="694164" y="1988840"/>
            <a:ext cx="8153400" cy="2862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>
              <a:defRPr/>
            </a:pPr>
            <a:endParaRPr lang="pt-BR" sz="2000" b="1" dirty="0" smtClean="0">
              <a:ea typeface="Tahoma" pitchFamily="34" charset="0"/>
              <a:cs typeface="Tahoma" pitchFamily="34" charset="0"/>
            </a:endParaRPr>
          </a:p>
          <a:p>
            <a:pPr algn="ctr">
              <a:defRPr/>
            </a:pPr>
            <a:endParaRPr lang="pt-BR" sz="2000" b="1" dirty="0">
              <a:ea typeface="Tahoma" pitchFamily="34" charset="0"/>
              <a:cs typeface="Tahoma" pitchFamily="34" charset="0"/>
            </a:endParaRPr>
          </a:p>
          <a:p>
            <a:pPr algn="ctr">
              <a:defRPr/>
            </a:pPr>
            <a:r>
              <a:rPr lang="pt-BR" sz="2000" b="1" dirty="0" smtClean="0">
                <a:ea typeface="Tahoma" pitchFamily="34" charset="0"/>
                <a:cs typeface="Tahoma" pitchFamily="34" charset="0"/>
              </a:rPr>
              <a:t>Maria Helena Machado (</a:t>
            </a:r>
            <a:r>
              <a:rPr lang="pt-BR" sz="2000" b="1" dirty="0" smtClean="0">
                <a:ea typeface="Tahoma" pitchFamily="34" charset="0"/>
                <a:cs typeface="Tahoma" pitchFamily="34" charset="0"/>
                <a:hlinkClick r:id="rId2"/>
              </a:rPr>
              <a:t>machado@ensp.fiocruz.br</a:t>
            </a:r>
            <a:r>
              <a:rPr lang="pt-BR" sz="2000" b="1" dirty="0" smtClean="0">
                <a:ea typeface="Tahoma" pitchFamily="34" charset="0"/>
                <a:cs typeface="Tahoma" pitchFamily="34" charset="0"/>
              </a:rPr>
              <a:t> )</a:t>
            </a:r>
          </a:p>
          <a:p>
            <a:pPr algn="ctr">
              <a:defRPr/>
            </a:pPr>
            <a:endParaRPr lang="pt-BR" sz="2000" b="1" dirty="0" smtClean="0">
              <a:ea typeface="Tahoma" pitchFamily="34" charset="0"/>
              <a:cs typeface="Tahoma" pitchFamily="34" charset="0"/>
            </a:endParaRPr>
          </a:p>
          <a:p>
            <a:pPr algn="ctr">
              <a:defRPr/>
            </a:pPr>
            <a:endParaRPr lang="pt-BR" sz="2000" b="1" dirty="0" smtClean="0">
              <a:ea typeface="Tahoma" pitchFamily="34" charset="0"/>
              <a:cs typeface="Tahoma" pitchFamily="34" charset="0"/>
            </a:endParaRPr>
          </a:p>
          <a:p>
            <a:pPr lvl="0" algn="ctr"/>
            <a:r>
              <a:rPr lang="pt-BR" sz="2000" b="1" dirty="0" smtClean="0"/>
              <a:t>Centro de Recursos Humanos </a:t>
            </a:r>
            <a:r>
              <a:rPr lang="pt-BR" sz="2000" b="1" dirty="0" err="1" smtClean="0"/>
              <a:t>en</a:t>
            </a:r>
            <a:r>
              <a:rPr lang="pt-BR" sz="2000" b="1" dirty="0" smtClean="0"/>
              <a:t> </a:t>
            </a:r>
            <a:r>
              <a:rPr lang="pt-BR" sz="2000" b="1" dirty="0" err="1" smtClean="0"/>
              <a:t>Salud</a:t>
            </a:r>
            <a:r>
              <a:rPr lang="pt-BR" sz="2000" b="1" dirty="0" smtClean="0"/>
              <a:t> - </a:t>
            </a:r>
            <a:r>
              <a:rPr lang="pt-BR" sz="2000" b="1" dirty="0" err="1" smtClean="0"/>
              <a:t>Nerhus</a:t>
            </a:r>
            <a:endParaRPr lang="pt-BR" sz="2000" b="1" dirty="0" smtClean="0"/>
          </a:p>
          <a:p>
            <a:pPr lvl="0" algn="ctr"/>
            <a:r>
              <a:rPr lang="pt-BR" sz="2000" b="1" dirty="0" err="1" smtClean="0"/>
              <a:t>ObservaRH-ENSP</a:t>
            </a:r>
            <a:r>
              <a:rPr lang="pt-BR" sz="2000" b="1" dirty="0" smtClean="0"/>
              <a:t> / FIOCRUZ - Brasil</a:t>
            </a:r>
          </a:p>
          <a:p>
            <a:pPr lvl="0" algn="ctr"/>
            <a:r>
              <a:rPr lang="pt-BR" sz="2000" b="1" dirty="0" err="1" smtClean="0"/>
              <a:t>Escuela</a:t>
            </a:r>
            <a:r>
              <a:rPr lang="pt-BR" sz="2000" b="1" dirty="0" smtClean="0"/>
              <a:t> Nacional de </a:t>
            </a:r>
            <a:r>
              <a:rPr lang="pt-BR" sz="2000" b="1" dirty="0" err="1" smtClean="0"/>
              <a:t>Salud</a:t>
            </a:r>
            <a:r>
              <a:rPr lang="pt-BR" sz="2000" b="1" dirty="0" smtClean="0"/>
              <a:t> Pública Sergio </a:t>
            </a:r>
            <a:r>
              <a:rPr lang="pt-BR" sz="2000" b="1" dirty="0" err="1" smtClean="0"/>
              <a:t>Arouca</a:t>
            </a:r>
            <a:endParaRPr lang="pt-BR" sz="2000" b="1" dirty="0" smtClean="0"/>
          </a:p>
          <a:p>
            <a:pPr lvl="0" algn="ctr"/>
            <a:r>
              <a:rPr lang="pt-BR" sz="2000" b="1" dirty="0" err="1" smtClean="0"/>
              <a:t>Fundación</a:t>
            </a:r>
            <a:r>
              <a:rPr lang="pt-BR" sz="2000" b="1" dirty="0" smtClean="0"/>
              <a:t> Oswaldo </a:t>
            </a:r>
            <a:r>
              <a:rPr lang="pt-BR" sz="2000" b="1" dirty="0" err="1" smtClean="0"/>
              <a:t>Cruz-FIOCRUZ</a:t>
            </a:r>
            <a:endParaRPr lang="pt-BR" sz="2000" b="1" dirty="0"/>
          </a:p>
        </p:txBody>
      </p:sp>
      <p:sp>
        <p:nvSpPr>
          <p:cNvPr id="2051" name="Rectangle 12"/>
          <p:cNvSpPr>
            <a:spLocks noChangeArrowheads="1"/>
          </p:cNvSpPr>
          <p:nvPr/>
        </p:nvSpPr>
        <p:spPr bwMode="auto">
          <a:xfrm>
            <a:off x="252046" y="2271714"/>
            <a:ext cx="8318989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endParaRPr lang="pt-BR" sz="2400" b="1" dirty="0"/>
          </a:p>
          <a:p>
            <a:pPr algn="ctr"/>
            <a:r>
              <a:rPr lang="pt-BR" sz="2400" b="1" dirty="0"/>
              <a:t>   </a:t>
            </a:r>
            <a:endParaRPr lang="pt-BR" b="1" dirty="0"/>
          </a:p>
        </p:txBody>
      </p:sp>
      <p:pic>
        <p:nvPicPr>
          <p:cNvPr id="2052" name="Picture 9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1688123" cy="154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3" name="Rectangle 12"/>
          <p:cNvSpPr>
            <a:spLocks noChangeArrowheads="1"/>
          </p:cNvSpPr>
          <p:nvPr/>
        </p:nvSpPr>
        <p:spPr bwMode="auto">
          <a:xfrm>
            <a:off x="2179028" y="747156"/>
            <a:ext cx="6660173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r>
              <a:rPr lang="es-MX" b="1" dirty="0" smtClean="0"/>
              <a:t> Equidad en acceso a servicios de salud – EUROSOCIAL </a:t>
            </a:r>
            <a:endParaRPr lang="pt-BR" b="1" dirty="0"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4600030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ítulo 1"/>
          <p:cNvSpPr>
            <a:spLocks noGrp="1"/>
          </p:cNvSpPr>
          <p:nvPr>
            <p:ph type="ctrTitle"/>
          </p:nvPr>
        </p:nvSpPr>
        <p:spPr>
          <a:xfrm>
            <a:off x="381000" y="4852988"/>
            <a:ext cx="8458200" cy="1222375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pt-BR" smtClean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pt-BR" smtClean="0"/>
          </a:p>
        </p:txBody>
      </p:sp>
      <p:pic>
        <p:nvPicPr>
          <p:cNvPr id="2355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57" name="CaixaDeTexto 9"/>
          <p:cNvSpPr txBox="1">
            <a:spLocks noChangeArrowheads="1"/>
          </p:cNvSpPr>
          <p:nvPr/>
        </p:nvSpPr>
        <p:spPr bwMode="auto">
          <a:xfrm>
            <a:off x="2843213" y="1557338"/>
            <a:ext cx="2460097" cy="144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pt-BR" sz="4400" dirty="0" smtClean="0">
                <a:latin typeface="Calibri" pitchFamily="34" charset="0"/>
              </a:rPr>
              <a:t>Obrigada!</a:t>
            </a:r>
          </a:p>
          <a:p>
            <a:pPr eaLnBrk="1" hangingPunct="1"/>
            <a:r>
              <a:rPr lang="pt-BR" sz="4400" dirty="0" err="1" smtClean="0">
                <a:latin typeface="Calibri" pitchFamily="34" charset="0"/>
              </a:rPr>
              <a:t>Gracias</a:t>
            </a:r>
            <a:endParaRPr lang="pt-BR" sz="4400" dirty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64039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9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1688123" cy="154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3" name="Rectangle 12"/>
          <p:cNvSpPr>
            <a:spLocks noChangeArrowheads="1"/>
          </p:cNvSpPr>
          <p:nvPr/>
        </p:nvSpPr>
        <p:spPr bwMode="auto">
          <a:xfrm>
            <a:off x="2179028" y="605899"/>
            <a:ext cx="6660173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r>
              <a:rPr lang="es-MX" b="1" dirty="0" smtClean="0"/>
              <a:t> Equidad en acceso a servicios de salud – EUROSOCIAL </a:t>
            </a:r>
            <a:endParaRPr lang="pt-BR" b="1" dirty="0" smtClean="0">
              <a:latin typeface="Verdana" pitchFamily="34" charset="0"/>
            </a:endParaRPr>
          </a:p>
          <a:p>
            <a:pPr algn="ctr"/>
            <a:endParaRPr lang="pt-BR" b="1" dirty="0">
              <a:latin typeface="Verdana" pitchFamily="34" charset="0"/>
            </a:endParaRPr>
          </a:p>
        </p:txBody>
      </p:sp>
      <p:sp>
        <p:nvSpPr>
          <p:cNvPr id="8" name="CaixaDeTexto 7"/>
          <p:cNvSpPr txBox="1"/>
          <p:nvPr/>
        </p:nvSpPr>
        <p:spPr>
          <a:xfrm>
            <a:off x="467545" y="1700808"/>
            <a:ext cx="8424936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s-ES" sz="2000" b="1" dirty="0" smtClean="0"/>
              <a:t>Trabajadores </a:t>
            </a:r>
            <a:r>
              <a:rPr lang="es-ES" sz="2000" b="1" dirty="0" smtClean="0"/>
              <a:t>de la salud</a:t>
            </a:r>
            <a:r>
              <a:rPr lang="es-ES" sz="2000" dirty="0" smtClean="0"/>
              <a:t>, va más allá que solo  </a:t>
            </a:r>
            <a:r>
              <a:rPr lang="es-ES" sz="2000" dirty="0" smtClean="0"/>
              <a:t>recursos </a:t>
            </a:r>
            <a:r>
              <a:rPr lang="es-ES" sz="2000" dirty="0" smtClean="0"/>
              <a:t>humanos en salud </a:t>
            </a:r>
            <a:r>
              <a:rPr lang="es-ES" sz="2000" dirty="0" smtClean="0"/>
              <a:t>teniendo en cuenta la producción como </a:t>
            </a:r>
            <a:r>
              <a:rPr lang="es-ES" sz="2000" dirty="0" smtClean="0"/>
              <a:t>un trabajo </a:t>
            </a:r>
            <a:r>
              <a:rPr lang="es-ES" sz="2000" dirty="0" smtClean="0"/>
              <a:t>social</a:t>
            </a:r>
            <a:r>
              <a:rPr lang="es-ES" sz="2000" dirty="0" smtClean="0"/>
              <a:t>.</a:t>
            </a:r>
          </a:p>
          <a:p>
            <a:pPr lvl="0"/>
            <a:endParaRPr lang="es-ES" sz="2000" dirty="0" smtClean="0"/>
          </a:p>
          <a:p>
            <a:pPr lvl="0"/>
            <a:r>
              <a:rPr lang="es-ES" sz="2000" dirty="0" smtClean="0"/>
              <a:t>Son aquellos que </a:t>
            </a:r>
            <a:r>
              <a:rPr lang="es-ES" sz="2000" dirty="0" smtClean="0"/>
              <a:t>caen directamente o indirectamente en la prestación de servicios de salud en los establecimientos de salud o actividades de salud y puede o no tener una formación específica para el desempeño de las funciones relacionadas con el sector."</a:t>
            </a:r>
            <a:endParaRPr lang="es-ES" sz="2000" dirty="0" smtClean="0"/>
          </a:p>
          <a:p>
            <a:pPr lvl="0"/>
            <a:endParaRPr lang="pt-BR" sz="2000" dirty="0" smtClean="0"/>
          </a:p>
          <a:p>
            <a:pPr lvl="0"/>
            <a:r>
              <a:rPr lang="es-ES" sz="2000" b="1" dirty="0" smtClean="0"/>
              <a:t>Profesionales </a:t>
            </a:r>
            <a:r>
              <a:rPr lang="es-ES" sz="2000" b="1" dirty="0" smtClean="0"/>
              <a:t>de la </a:t>
            </a:r>
            <a:r>
              <a:rPr lang="es-ES" sz="2000" b="1" dirty="0" smtClean="0"/>
              <a:t>salud, </a:t>
            </a:r>
            <a:r>
              <a:rPr lang="es-ES" sz="2000" dirty="0" smtClean="0"/>
              <a:t>“empleados o no  </a:t>
            </a:r>
            <a:r>
              <a:rPr lang="es-ES" sz="2000" dirty="0" smtClean="0"/>
              <a:t>en el sector de la salud tienen formación o práctica o título académico específico para la realización de actividades </a:t>
            </a:r>
            <a:r>
              <a:rPr lang="es-ES" sz="2000" dirty="0" smtClean="0"/>
              <a:t>de </a:t>
            </a:r>
            <a:r>
              <a:rPr lang="es-ES" sz="2000" dirty="0" smtClean="0"/>
              <a:t>la salud</a:t>
            </a:r>
            <a:r>
              <a:rPr lang="es-ES" sz="2000" dirty="0" smtClean="0"/>
              <a:t>.“</a:t>
            </a:r>
          </a:p>
        </p:txBody>
      </p:sp>
    </p:spTree>
    <p:extLst>
      <p:ext uri="{BB962C8B-B14F-4D97-AF65-F5344CB8AC3E}">
        <p14:creationId xmlns:p14="http://schemas.microsoft.com/office/powerpoint/2010/main" xmlns="" val="281755145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angle 12"/>
          <p:cNvSpPr>
            <a:spLocks noChangeArrowheads="1"/>
          </p:cNvSpPr>
          <p:nvPr/>
        </p:nvSpPr>
        <p:spPr bwMode="auto">
          <a:xfrm>
            <a:off x="252046" y="2271714"/>
            <a:ext cx="8318989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endParaRPr lang="pt-BR" sz="2400" b="1" dirty="0"/>
          </a:p>
          <a:p>
            <a:pPr algn="ctr"/>
            <a:r>
              <a:rPr lang="pt-BR" sz="2400" b="1" dirty="0"/>
              <a:t>   </a:t>
            </a:r>
            <a:endParaRPr lang="pt-BR" b="1" dirty="0"/>
          </a:p>
        </p:txBody>
      </p:sp>
      <p:pic>
        <p:nvPicPr>
          <p:cNvPr id="2052" name="Picture 9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1688123" cy="154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3" name="Rectangle 12"/>
          <p:cNvSpPr>
            <a:spLocks noChangeArrowheads="1"/>
          </p:cNvSpPr>
          <p:nvPr/>
        </p:nvSpPr>
        <p:spPr bwMode="auto">
          <a:xfrm>
            <a:off x="2179028" y="713911"/>
            <a:ext cx="6660173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r>
              <a:rPr lang="es-MX" b="1" dirty="0" smtClean="0"/>
              <a:t> Equidad en acceso a servicios de salud – EUROSOCIAL </a:t>
            </a:r>
            <a:endParaRPr lang="pt-BR" b="1" dirty="0" smtClean="0">
              <a:latin typeface="Verdana" pitchFamily="34" charset="0"/>
            </a:endParaRPr>
          </a:p>
          <a:p>
            <a:pPr algn="ctr"/>
            <a:endParaRPr lang="pt-BR" b="1" dirty="0">
              <a:latin typeface="Verdana" pitchFamily="34" charset="0"/>
            </a:endParaRPr>
          </a:p>
        </p:txBody>
      </p:sp>
      <p:sp>
        <p:nvSpPr>
          <p:cNvPr id="6" name="CaixaDeTexto 5"/>
          <p:cNvSpPr txBox="1"/>
          <p:nvPr/>
        </p:nvSpPr>
        <p:spPr>
          <a:xfrm>
            <a:off x="1331640" y="3284984"/>
            <a:ext cx="619268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400" b="1" dirty="0" smtClean="0">
                <a:latin typeface="Tahoma" pitchFamily="34" charset="0"/>
                <a:cs typeface="Tahoma" pitchFamily="34" charset="0"/>
              </a:rPr>
              <a:t>TENDENCIAS </a:t>
            </a:r>
            <a:r>
              <a:rPr lang="pt-BR" sz="2400" b="1" dirty="0" smtClean="0">
                <a:latin typeface="Tahoma" pitchFamily="34" charset="0"/>
                <a:cs typeface="Tahoma" pitchFamily="34" charset="0"/>
              </a:rPr>
              <a:t>Fuerza de Trabajo en Salud (FTS): </a:t>
            </a:r>
            <a:r>
              <a:rPr lang="pt-BR" sz="2400" b="1" dirty="0" smtClean="0">
                <a:latin typeface="Tahoma" pitchFamily="34" charset="0"/>
                <a:cs typeface="Tahoma" pitchFamily="34" charset="0"/>
              </a:rPr>
              <a:t>el caso de Brasil</a:t>
            </a:r>
            <a:endParaRPr lang="pt-BR" sz="2400" b="1" dirty="0">
              <a:latin typeface="Tahoma" pitchFamily="34" charset="0"/>
              <a:cs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96325322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9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1688123" cy="154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3" name="Rectangle 12"/>
          <p:cNvSpPr>
            <a:spLocks noChangeArrowheads="1"/>
          </p:cNvSpPr>
          <p:nvPr/>
        </p:nvSpPr>
        <p:spPr bwMode="auto">
          <a:xfrm>
            <a:off x="2179028" y="747156"/>
            <a:ext cx="6660173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r>
              <a:rPr lang="es-MX" b="1" dirty="0" smtClean="0"/>
              <a:t> Equidad en acceso a servicios de salud – EUROSOCIAL </a:t>
            </a:r>
            <a:endParaRPr lang="pt-BR" b="1" dirty="0">
              <a:latin typeface="Verdana" pitchFamily="34" charset="0"/>
            </a:endParaRPr>
          </a:p>
        </p:txBody>
      </p:sp>
      <p:sp>
        <p:nvSpPr>
          <p:cNvPr id="6" name="CaixaDeTexto 5"/>
          <p:cNvSpPr txBox="1"/>
          <p:nvPr/>
        </p:nvSpPr>
        <p:spPr>
          <a:xfrm>
            <a:off x="611560" y="1628800"/>
            <a:ext cx="7920880" cy="41242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pt-BR" b="1" dirty="0" smtClean="0"/>
          </a:p>
          <a:p>
            <a:pPr lvl="0">
              <a:buFont typeface="Wingdings" pitchFamily="2" charset="2"/>
              <a:buChar char="ü"/>
            </a:pPr>
            <a:r>
              <a:rPr lang="pt-BR" sz="2800" b="1" dirty="0" smtClean="0"/>
              <a:t> </a:t>
            </a:r>
            <a:r>
              <a:rPr lang="pt-BR" sz="2400" dirty="0" smtClean="0"/>
              <a:t>El aumento de la escolaridad </a:t>
            </a:r>
            <a:r>
              <a:rPr lang="pt-BR" sz="2400" dirty="0" smtClean="0"/>
              <a:t>del equipo </a:t>
            </a:r>
            <a:r>
              <a:rPr lang="pt-BR" sz="2400" dirty="0" smtClean="0"/>
              <a:t>profesional;</a:t>
            </a:r>
          </a:p>
          <a:p>
            <a:pPr lvl="0"/>
            <a:endParaRPr lang="pt-BR" sz="2400" dirty="0" smtClean="0"/>
          </a:p>
          <a:p>
            <a:pPr lvl="0">
              <a:buFont typeface="Wingdings" pitchFamily="2" charset="2"/>
              <a:buChar char="ü"/>
            </a:pPr>
            <a:r>
              <a:rPr lang="pt-BR" sz="2400" dirty="0" smtClean="0"/>
              <a:t> </a:t>
            </a:r>
            <a:r>
              <a:rPr lang="pt-BR" sz="2400" dirty="0" smtClean="0"/>
              <a:t>Feminización:  Enfermería;</a:t>
            </a:r>
            <a:endParaRPr lang="pt-BR" sz="2400" dirty="0" smtClean="0"/>
          </a:p>
          <a:p>
            <a:pPr lvl="0"/>
            <a:endParaRPr lang="pt-BR" sz="2400" dirty="0" smtClean="0"/>
          </a:p>
          <a:p>
            <a:pPr lvl="0">
              <a:buFont typeface="Wingdings" pitchFamily="2" charset="2"/>
              <a:buChar char="ü"/>
            </a:pPr>
            <a:r>
              <a:rPr lang="pt-BR" sz="2400" dirty="0" smtClean="0"/>
              <a:t>El crecimiento sin </a:t>
            </a:r>
            <a:r>
              <a:rPr lang="pt-BR" sz="2400" dirty="0" smtClean="0"/>
              <a:t>control</a:t>
            </a:r>
            <a:r>
              <a:rPr lang="pt-BR" sz="2400" dirty="0" smtClean="0"/>
              <a:t>: </a:t>
            </a:r>
            <a:r>
              <a:rPr lang="pt-BR" sz="2400" dirty="0" smtClean="0"/>
              <a:t> </a:t>
            </a:r>
            <a:r>
              <a:rPr lang="pt-BR" sz="2400" dirty="0" smtClean="0"/>
              <a:t>oferta de profesionales </a:t>
            </a:r>
            <a:r>
              <a:rPr lang="pt-BR" sz="2400" dirty="0" smtClean="0"/>
              <a:t>genera </a:t>
            </a:r>
            <a:r>
              <a:rPr lang="pt-BR" sz="2400" dirty="0" smtClean="0"/>
              <a:t>desequilibrio entre la oferta y la demanda de FTS;</a:t>
            </a:r>
          </a:p>
          <a:p>
            <a:pPr lvl="0"/>
            <a:endParaRPr lang="pt-BR" sz="2400" dirty="0" smtClean="0"/>
          </a:p>
          <a:p>
            <a:pPr lvl="0">
              <a:buFont typeface="Wingdings" pitchFamily="2" charset="2"/>
              <a:buChar char="ü"/>
            </a:pPr>
            <a:r>
              <a:rPr lang="pt-BR" sz="2400" dirty="0" smtClean="0"/>
              <a:t>Especialización y aumento de </a:t>
            </a:r>
            <a:r>
              <a:rPr lang="pt-BR" sz="2400" dirty="0" smtClean="0"/>
              <a:t>las </a:t>
            </a:r>
            <a:r>
              <a:rPr lang="pt-BR" sz="2400" dirty="0" smtClean="0"/>
              <a:t>ocupaciones y cambio de tecnologia: generea demanda de nuevas profesiones y nuevos </a:t>
            </a:r>
            <a:r>
              <a:rPr lang="pt-BR" sz="2400" dirty="0" smtClean="0"/>
              <a:t>puestos de trabajo;</a:t>
            </a:r>
            <a:endParaRPr lang="pt-BR" sz="2400" dirty="0"/>
          </a:p>
        </p:txBody>
      </p:sp>
    </p:spTree>
    <p:extLst>
      <p:ext uri="{BB962C8B-B14F-4D97-AF65-F5344CB8AC3E}">
        <p14:creationId xmlns:p14="http://schemas.microsoft.com/office/powerpoint/2010/main" xmlns="" val="211041426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9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1688123" cy="154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3" name="Rectangle 12"/>
          <p:cNvSpPr>
            <a:spLocks noChangeArrowheads="1"/>
          </p:cNvSpPr>
          <p:nvPr/>
        </p:nvSpPr>
        <p:spPr bwMode="auto">
          <a:xfrm>
            <a:off x="2179028" y="747156"/>
            <a:ext cx="6660173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r>
              <a:rPr lang="es-MX" b="1" dirty="0" smtClean="0"/>
              <a:t> Equidad en acceso a servicios de salud – EUROSOCIAL </a:t>
            </a:r>
            <a:endParaRPr lang="pt-BR" b="1" dirty="0">
              <a:latin typeface="Verdana" pitchFamily="34" charset="0"/>
            </a:endParaRPr>
          </a:p>
        </p:txBody>
      </p:sp>
      <p:sp>
        <p:nvSpPr>
          <p:cNvPr id="6" name="CaixaDeTexto 5"/>
          <p:cNvSpPr txBox="1"/>
          <p:nvPr/>
        </p:nvSpPr>
        <p:spPr>
          <a:xfrm>
            <a:off x="611560" y="1412776"/>
            <a:ext cx="7920880" cy="51090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pt-BR" b="1" dirty="0" smtClean="0"/>
          </a:p>
          <a:p>
            <a:pPr lvl="0">
              <a:buFont typeface="Wingdings" pitchFamily="2" charset="2"/>
              <a:buChar char="ü"/>
            </a:pPr>
            <a:r>
              <a:rPr lang="pt-BR" sz="2800" b="1" dirty="0" smtClean="0"/>
              <a:t> </a:t>
            </a:r>
            <a:r>
              <a:rPr lang="pt-BR" sz="2000" dirty="0" smtClean="0"/>
              <a:t>Multidiscipliaridad: mayor participación </a:t>
            </a:r>
            <a:r>
              <a:rPr lang="pt-BR" sz="2000" dirty="0" smtClean="0"/>
              <a:t>de equipos </a:t>
            </a:r>
            <a:r>
              <a:rPr lang="pt-BR" sz="2000" dirty="0" smtClean="0"/>
              <a:t>multidisciplinarios y la </a:t>
            </a:r>
            <a:r>
              <a:rPr lang="pt-BR" sz="2000" dirty="0" smtClean="0"/>
              <a:t>ampliación del concepto de salud y enfermedad;</a:t>
            </a:r>
          </a:p>
          <a:p>
            <a:endParaRPr lang="pt-BR" sz="2000" dirty="0" smtClean="0"/>
          </a:p>
          <a:p>
            <a:pPr lvl="0">
              <a:buFont typeface="Wingdings" pitchFamily="2" charset="2"/>
              <a:buChar char="ü"/>
            </a:pPr>
            <a:r>
              <a:rPr lang="pt-BR" sz="2000" dirty="0" smtClean="0"/>
              <a:t>  </a:t>
            </a:r>
            <a:r>
              <a:rPr lang="pt-BR" sz="2000" dirty="0" smtClean="0"/>
              <a:t>Delimitacion del espacio profesional y conflictos los territorios </a:t>
            </a:r>
            <a:r>
              <a:rPr lang="pt-BR" sz="2000" dirty="0" smtClean="0"/>
              <a:t>de los </a:t>
            </a:r>
            <a:r>
              <a:rPr lang="pt-BR" sz="2000" dirty="0" smtClean="0"/>
              <a:t>profesionales,</a:t>
            </a:r>
            <a:endParaRPr lang="pt-BR" sz="2000" dirty="0" smtClean="0"/>
          </a:p>
          <a:p>
            <a:pPr lvl="0"/>
            <a:r>
              <a:rPr lang="pt-BR" sz="2000" dirty="0" smtClean="0"/>
              <a:t>  </a:t>
            </a:r>
          </a:p>
          <a:p>
            <a:pPr lvl="0">
              <a:buFont typeface="Wingdings" pitchFamily="2" charset="2"/>
              <a:buChar char="ü"/>
            </a:pPr>
            <a:r>
              <a:rPr lang="pt-BR" sz="2000" dirty="0" smtClean="0"/>
              <a:t> Concentración </a:t>
            </a:r>
            <a:r>
              <a:rPr lang="pt-BR" sz="2000" dirty="0" smtClean="0"/>
              <a:t>de profesionales en los principales </a:t>
            </a:r>
            <a:r>
              <a:rPr lang="pt-BR" sz="2000" dirty="0" smtClean="0"/>
              <a:t>centros urbanos, </a:t>
            </a:r>
            <a:r>
              <a:rPr lang="pt-BR" sz="2000" dirty="0" smtClean="0"/>
              <a:t>generando una mayor desigualdades regionales;</a:t>
            </a:r>
          </a:p>
          <a:p>
            <a:pPr lvl="0"/>
            <a:endParaRPr lang="pt-BR" sz="2000" dirty="0" smtClean="0"/>
          </a:p>
          <a:p>
            <a:pPr>
              <a:buFont typeface="Wingdings" pitchFamily="2" charset="2"/>
              <a:buChar char="ü"/>
            </a:pPr>
            <a:r>
              <a:rPr lang="pt-BR" sz="2000" dirty="0" smtClean="0"/>
              <a:t>Restricciones presupuestarias  generan:</a:t>
            </a:r>
          </a:p>
          <a:p>
            <a:pPr lvl="1">
              <a:buFont typeface="Wingdings" pitchFamily="2" charset="2"/>
              <a:buChar char="ü"/>
            </a:pPr>
            <a:r>
              <a:rPr lang="pt-BR" sz="2000" dirty="0" smtClean="0"/>
              <a:t>Precarizacion del empleo, e </a:t>
            </a:r>
            <a:r>
              <a:rPr lang="pt-BR" sz="2000" dirty="0" smtClean="0"/>
              <a:t>inestabilidad laboral </a:t>
            </a:r>
            <a:endParaRPr lang="pt-BR" sz="2000" dirty="0" smtClean="0"/>
          </a:p>
          <a:p>
            <a:pPr lvl="1">
              <a:buFont typeface="Wingdings" pitchFamily="2" charset="2"/>
              <a:buChar char="ü"/>
            </a:pPr>
            <a:r>
              <a:rPr lang="pt-BR" sz="2000" dirty="0" smtClean="0"/>
              <a:t>Aumento </a:t>
            </a:r>
            <a:r>
              <a:rPr lang="pt-BR" sz="2000" dirty="0" smtClean="0"/>
              <a:t>de carga de trabajo (más horas) para compensar salarios  bajos </a:t>
            </a:r>
            <a:endParaRPr lang="pt-BR" sz="2000" dirty="0" smtClean="0"/>
          </a:p>
          <a:p>
            <a:pPr lvl="1">
              <a:buFont typeface="Wingdings" pitchFamily="2" charset="2"/>
              <a:buChar char="ü"/>
            </a:pPr>
            <a:r>
              <a:rPr lang="pt-BR" sz="2000" dirty="0" smtClean="0"/>
              <a:t>Pluriempleo</a:t>
            </a:r>
            <a:endParaRPr lang="pt-BR" sz="2000" dirty="0" smtClean="0"/>
          </a:p>
          <a:p>
            <a:pPr lvl="0">
              <a:buFont typeface="Wingdings" pitchFamily="2" charset="2"/>
              <a:buChar char="ü"/>
            </a:pPr>
            <a:endParaRPr lang="pt-BR" sz="2000" dirty="0" smtClean="0"/>
          </a:p>
        </p:txBody>
      </p:sp>
    </p:spTree>
    <p:extLst>
      <p:ext uri="{BB962C8B-B14F-4D97-AF65-F5344CB8AC3E}">
        <p14:creationId xmlns:p14="http://schemas.microsoft.com/office/powerpoint/2010/main" xmlns="" val="211041426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9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1688123" cy="154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3" name="Rectangle 12"/>
          <p:cNvSpPr>
            <a:spLocks noChangeArrowheads="1"/>
          </p:cNvSpPr>
          <p:nvPr/>
        </p:nvSpPr>
        <p:spPr bwMode="auto">
          <a:xfrm>
            <a:off x="2179028" y="747156"/>
            <a:ext cx="6660173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r>
              <a:rPr lang="es-MX" b="1" dirty="0" smtClean="0"/>
              <a:t> Equidad en acceso a servicios de salud – EUROSOCIAL </a:t>
            </a:r>
            <a:endParaRPr lang="pt-BR" b="1" dirty="0">
              <a:latin typeface="Verdana" pitchFamily="34" charset="0"/>
            </a:endParaRPr>
          </a:p>
        </p:txBody>
      </p:sp>
      <p:sp>
        <p:nvSpPr>
          <p:cNvPr id="6" name="CaixaDeTexto 5"/>
          <p:cNvSpPr txBox="1"/>
          <p:nvPr/>
        </p:nvSpPr>
        <p:spPr>
          <a:xfrm>
            <a:off x="611560" y="1556792"/>
            <a:ext cx="7920880" cy="37548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pt-BR" b="1" dirty="0" smtClean="0"/>
          </a:p>
          <a:p>
            <a:endParaRPr lang="pt-BR" sz="2000" dirty="0" smtClean="0"/>
          </a:p>
          <a:p>
            <a:pPr lvl="0">
              <a:buFont typeface="Wingdings" pitchFamily="2" charset="2"/>
              <a:buChar char="ü"/>
            </a:pPr>
            <a:r>
              <a:rPr lang="pt-BR" sz="2000" dirty="0" smtClean="0"/>
              <a:t>Migración </a:t>
            </a:r>
            <a:r>
              <a:rPr lang="pt-BR" sz="2000" dirty="0" smtClean="0"/>
              <a:t>de </a:t>
            </a:r>
            <a:r>
              <a:rPr lang="pt-BR" sz="2000" dirty="0" smtClean="0"/>
              <a:t>profesionales a </a:t>
            </a:r>
            <a:r>
              <a:rPr lang="pt-BR" sz="2000" dirty="0" smtClean="0"/>
              <a:t>los países con mayor y mejor oferta de trabajo, </a:t>
            </a:r>
            <a:r>
              <a:rPr lang="pt-BR" sz="2000" dirty="0" smtClean="0"/>
              <a:t>genera </a:t>
            </a:r>
            <a:r>
              <a:rPr lang="pt-BR" sz="2000" dirty="0" smtClean="0"/>
              <a:t>mayores desigualdades regionales (países pobres </a:t>
            </a:r>
            <a:r>
              <a:rPr lang="pt-BR" sz="2000" dirty="0" smtClean="0"/>
              <a:t>producen y forman la mano </a:t>
            </a:r>
            <a:r>
              <a:rPr lang="pt-BR" sz="2000" dirty="0" smtClean="0"/>
              <a:t>de obra a los países ricos;</a:t>
            </a:r>
          </a:p>
          <a:p>
            <a:pPr lvl="0">
              <a:buFont typeface="Wingdings" pitchFamily="2" charset="2"/>
              <a:buChar char="ü"/>
            </a:pPr>
            <a:endParaRPr lang="pt-BR" sz="2000" dirty="0" smtClean="0"/>
          </a:p>
          <a:p>
            <a:pPr lvl="0">
              <a:buFont typeface="Wingdings" pitchFamily="2" charset="2"/>
              <a:buChar char="ü"/>
            </a:pPr>
            <a:r>
              <a:rPr lang="pt-BR" sz="2000" dirty="0" smtClean="0"/>
              <a:t>Rompiendo barreras Nacionales del Mercado </a:t>
            </a:r>
            <a:r>
              <a:rPr lang="pt-BR" sz="2000" dirty="0" smtClean="0"/>
              <a:t>de Trabajo como consecuencia de las políticas de integración regional, en caso MERSOSUL, en 2015</a:t>
            </a:r>
            <a:r>
              <a:rPr lang="pt-BR" sz="2000" dirty="0" smtClean="0"/>
              <a:t>;</a:t>
            </a:r>
            <a:endParaRPr lang="pt-BR" sz="2000" dirty="0" smtClean="0"/>
          </a:p>
          <a:p>
            <a:pPr lvl="0">
              <a:buFont typeface="Wingdings" pitchFamily="2" charset="2"/>
              <a:buChar char="ü"/>
            </a:pPr>
            <a:endParaRPr lang="pt-BR" sz="2000" dirty="0" smtClean="0"/>
          </a:p>
          <a:p>
            <a:pPr lvl="0">
              <a:buFont typeface="Wingdings" pitchFamily="2" charset="2"/>
              <a:buChar char="ü"/>
            </a:pPr>
            <a:r>
              <a:rPr lang="pt-BR" sz="2000" dirty="0" smtClean="0"/>
              <a:t>La </a:t>
            </a:r>
            <a:r>
              <a:rPr lang="pt-BR" sz="2000" dirty="0" err="1" smtClean="0"/>
              <a:t>fragmentación</a:t>
            </a:r>
            <a:r>
              <a:rPr lang="pt-BR" sz="2000" dirty="0" smtClean="0"/>
              <a:t> de </a:t>
            </a:r>
            <a:r>
              <a:rPr lang="pt-BR" sz="2000" dirty="0" err="1" smtClean="0"/>
              <a:t>las</a:t>
            </a:r>
            <a:r>
              <a:rPr lang="pt-BR" sz="2000" dirty="0" smtClean="0"/>
              <a:t> </a:t>
            </a:r>
            <a:r>
              <a:rPr lang="pt-BR" sz="2000" dirty="0" err="1" smtClean="0"/>
              <a:t>asociaciones</a:t>
            </a:r>
            <a:r>
              <a:rPr lang="pt-BR" sz="2000" dirty="0" smtClean="0"/>
              <a:t> y sindicatos, </a:t>
            </a:r>
            <a:r>
              <a:rPr lang="pt-BR" sz="2000" dirty="0" err="1" smtClean="0"/>
              <a:t>debilitamiento</a:t>
            </a:r>
            <a:r>
              <a:rPr lang="pt-BR" sz="2000" dirty="0" smtClean="0"/>
              <a:t> de </a:t>
            </a:r>
            <a:r>
              <a:rPr lang="pt-BR" sz="2000" dirty="0" err="1" smtClean="0"/>
              <a:t>las</a:t>
            </a:r>
            <a:r>
              <a:rPr lang="pt-BR" sz="2000" dirty="0" smtClean="0"/>
              <a:t> </a:t>
            </a:r>
            <a:r>
              <a:rPr lang="pt-BR" sz="2000" dirty="0" err="1" smtClean="0"/>
              <a:t>luchas</a:t>
            </a:r>
            <a:r>
              <a:rPr lang="pt-BR" sz="2000" dirty="0" smtClean="0"/>
              <a:t> y demandas.</a:t>
            </a:r>
            <a:endParaRPr lang="pt-BR" sz="2000" dirty="0"/>
          </a:p>
        </p:txBody>
      </p:sp>
    </p:spTree>
    <p:extLst>
      <p:ext uri="{BB962C8B-B14F-4D97-AF65-F5344CB8AC3E}">
        <p14:creationId xmlns:p14="http://schemas.microsoft.com/office/powerpoint/2010/main" xmlns="" val="211041426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angle 12"/>
          <p:cNvSpPr>
            <a:spLocks noChangeArrowheads="1"/>
          </p:cNvSpPr>
          <p:nvPr/>
        </p:nvSpPr>
        <p:spPr bwMode="auto">
          <a:xfrm>
            <a:off x="252046" y="2271714"/>
            <a:ext cx="8318989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endParaRPr lang="pt-BR" sz="2400" b="1" dirty="0"/>
          </a:p>
          <a:p>
            <a:pPr algn="ctr"/>
            <a:r>
              <a:rPr lang="pt-BR" sz="2400" b="1" dirty="0"/>
              <a:t>   </a:t>
            </a:r>
            <a:endParaRPr lang="pt-BR" b="1" dirty="0"/>
          </a:p>
        </p:txBody>
      </p:sp>
      <p:pic>
        <p:nvPicPr>
          <p:cNvPr id="2052" name="Picture 9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1688123" cy="154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3" name="Rectangle 12"/>
          <p:cNvSpPr>
            <a:spLocks noChangeArrowheads="1"/>
          </p:cNvSpPr>
          <p:nvPr/>
        </p:nvSpPr>
        <p:spPr bwMode="auto">
          <a:xfrm>
            <a:off x="2179028" y="313512"/>
            <a:ext cx="6660173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r>
              <a:rPr lang="es-MX" sz="2800" b="1" dirty="0" smtClean="0"/>
              <a:t> Equidad en acceso a servicios de salud – EUROSOCIAL </a:t>
            </a:r>
            <a:endParaRPr lang="pt-BR" sz="2800" b="1" dirty="0">
              <a:latin typeface="Verdana" pitchFamily="34" charset="0"/>
            </a:endParaRPr>
          </a:p>
        </p:txBody>
      </p:sp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844060" y="1357134"/>
            <a:ext cx="8299939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pt-BR" sz="2000" b="1" dirty="0" err="1" smtClean="0"/>
              <a:t>Evolución</a:t>
            </a:r>
            <a:r>
              <a:rPr lang="pt-BR" sz="2000" b="1" dirty="0" smtClean="0"/>
              <a:t> de </a:t>
            </a:r>
            <a:r>
              <a:rPr lang="pt-BR" sz="2000" b="1" dirty="0" err="1" smtClean="0"/>
              <a:t>los</a:t>
            </a:r>
            <a:r>
              <a:rPr lang="pt-BR" sz="2000" b="1" dirty="0" smtClean="0"/>
              <a:t> </a:t>
            </a:r>
            <a:r>
              <a:rPr lang="pt-BR" sz="2000" b="1" dirty="0" err="1" smtClean="0"/>
              <a:t>puestos</a:t>
            </a:r>
            <a:r>
              <a:rPr lang="pt-BR" sz="2000" b="1" dirty="0" smtClean="0"/>
              <a:t> de </a:t>
            </a:r>
            <a:r>
              <a:rPr lang="pt-BR" sz="2000" b="1" dirty="0" err="1" smtClean="0"/>
              <a:t>trabajo</a:t>
            </a:r>
            <a:r>
              <a:rPr lang="pt-BR" sz="2000" b="1" dirty="0" smtClean="0"/>
              <a:t> de </a:t>
            </a:r>
            <a:r>
              <a:rPr lang="pt-BR" sz="2000" b="1" dirty="0" err="1" smtClean="0"/>
              <a:t>atención</a:t>
            </a:r>
            <a:r>
              <a:rPr lang="pt-BR" sz="2000" b="1" dirty="0" smtClean="0"/>
              <a:t> de </a:t>
            </a:r>
            <a:r>
              <a:rPr lang="pt-BR" sz="2000" b="1" dirty="0" err="1" smtClean="0"/>
              <a:t>salud</a:t>
            </a:r>
            <a:r>
              <a:rPr lang="pt-BR" sz="2000" b="1" dirty="0" smtClean="0"/>
              <a:t> por </a:t>
            </a:r>
            <a:r>
              <a:rPr lang="pt-BR" sz="2000" b="1" dirty="0" err="1" smtClean="0"/>
              <a:t>nivel</a:t>
            </a:r>
            <a:r>
              <a:rPr lang="pt-BR" sz="2000" b="1" dirty="0" smtClean="0"/>
              <a:t> de </a:t>
            </a:r>
            <a:r>
              <a:rPr lang="pt-BR" sz="2000" b="1" dirty="0" err="1" smtClean="0"/>
              <a:t>educación</a:t>
            </a:r>
            <a:r>
              <a:rPr lang="pt-BR" sz="2000" b="1" dirty="0" smtClean="0"/>
              <a:t> - Brasil, 1992-2009</a:t>
            </a:r>
            <a:endParaRPr kumimoji="0" lang="de-DE" sz="3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8" name="Gráfico 1"/>
          <p:cNvPicPr>
            <a:picLocks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-52"/>
          <a:stretch>
            <a:fillRect/>
          </a:stretch>
        </p:blipFill>
        <p:spPr bwMode="auto">
          <a:xfrm>
            <a:off x="755576" y="2060847"/>
            <a:ext cx="7272807" cy="32351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6"/>
          <p:cNvSpPr>
            <a:spLocks noChangeArrowheads="1"/>
          </p:cNvSpPr>
          <p:nvPr/>
        </p:nvSpPr>
        <p:spPr bwMode="auto">
          <a:xfrm>
            <a:off x="467544" y="5155474"/>
            <a:ext cx="8676456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BR" sz="9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sz="9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Fonte: IBGE, Pesquisa Assistência Médico Sanitária (vários anos)</a:t>
            </a:r>
            <a:endParaRPr kumimoji="0" lang="de-DE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817202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angle 12"/>
          <p:cNvSpPr>
            <a:spLocks noChangeArrowheads="1"/>
          </p:cNvSpPr>
          <p:nvPr/>
        </p:nvSpPr>
        <p:spPr bwMode="auto">
          <a:xfrm>
            <a:off x="252046" y="2271714"/>
            <a:ext cx="8318989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endParaRPr lang="pt-BR" sz="2400" b="1" dirty="0"/>
          </a:p>
          <a:p>
            <a:pPr algn="ctr"/>
            <a:r>
              <a:rPr lang="pt-BR" sz="2400" b="1" dirty="0"/>
              <a:t>   </a:t>
            </a:r>
            <a:endParaRPr lang="pt-BR" b="1" dirty="0"/>
          </a:p>
        </p:txBody>
      </p:sp>
      <p:pic>
        <p:nvPicPr>
          <p:cNvPr id="2052" name="Picture 9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1688123" cy="154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3" name="Rectangle 12"/>
          <p:cNvSpPr>
            <a:spLocks noChangeArrowheads="1"/>
          </p:cNvSpPr>
          <p:nvPr/>
        </p:nvSpPr>
        <p:spPr bwMode="auto">
          <a:xfrm>
            <a:off x="2179028" y="611914"/>
            <a:ext cx="6660173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r>
              <a:rPr lang="es-MX" b="1" dirty="0" smtClean="0"/>
              <a:t> Equidad en acceso a servicios de salud – EUROSOCIAL </a:t>
            </a:r>
            <a:endParaRPr lang="pt-BR" b="1" dirty="0">
              <a:latin typeface="Verdana" pitchFamily="34" charset="0"/>
            </a:endParaRPr>
          </a:p>
        </p:txBody>
      </p:sp>
      <p:pic>
        <p:nvPicPr>
          <p:cNvPr id="2049" name="Picture 1"/>
          <p:cNvPicPr>
            <a:picLocks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3569" y="1979270"/>
            <a:ext cx="7416823" cy="35379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683569" y="5018819"/>
            <a:ext cx="4968552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BR" sz="10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pt-BR" sz="1000" b="1" dirty="0">
              <a:solidFill>
                <a:srgbClr val="000000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BR" sz="10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sz="1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Fonte: IBGE, Censos Demográficos</a:t>
            </a:r>
            <a:endParaRPr kumimoji="0" lang="pt-B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835696" y="1196752"/>
            <a:ext cx="645577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pt-BR" sz="2800" b="1" dirty="0" err="1" smtClean="0"/>
              <a:t>Evolución</a:t>
            </a:r>
            <a:r>
              <a:rPr lang="pt-BR" sz="2800" b="1" dirty="0" smtClean="0"/>
              <a:t> </a:t>
            </a:r>
            <a:r>
              <a:rPr lang="pt-BR" sz="2800" b="1" dirty="0" err="1" smtClean="0"/>
              <a:t>feminización</a:t>
            </a:r>
            <a:r>
              <a:rPr lang="pt-BR" sz="2800" b="1" dirty="0" smtClean="0"/>
              <a:t> de </a:t>
            </a:r>
            <a:r>
              <a:rPr lang="pt-BR" sz="2800" b="1" dirty="0" err="1" smtClean="0"/>
              <a:t>los</a:t>
            </a:r>
            <a:r>
              <a:rPr lang="pt-BR" sz="2800" b="1" dirty="0" smtClean="0"/>
              <a:t> </a:t>
            </a:r>
            <a:r>
              <a:rPr lang="pt-BR" sz="2800" b="1" dirty="0" err="1" smtClean="0"/>
              <a:t>empleos</a:t>
            </a:r>
            <a:r>
              <a:rPr lang="pt-BR" sz="2800" b="1" dirty="0" smtClean="0"/>
              <a:t> </a:t>
            </a:r>
            <a:r>
              <a:rPr lang="pt-BR" sz="2800" b="1" dirty="0" err="1" smtClean="0"/>
              <a:t>en</a:t>
            </a:r>
            <a:r>
              <a:rPr lang="pt-BR" sz="2800" b="1" dirty="0" smtClean="0"/>
              <a:t> </a:t>
            </a:r>
            <a:r>
              <a:rPr lang="pt-BR" sz="2800" b="1" dirty="0" err="1" smtClean="0"/>
              <a:t>la</a:t>
            </a:r>
            <a:r>
              <a:rPr lang="pt-BR" sz="2800" b="1" dirty="0" smtClean="0"/>
              <a:t> </a:t>
            </a:r>
            <a:r>
              <a:rPr lang="pt-BR" sz="2800" b="1" dirty="0" err="1" smtClean="0"/>
              <a:t>salud</a:t>
            </a:r>
            <a:r>
              <a:rPr lang="pt-BR" sz="2800" b="1" dirty="0" smtClean="0"/>
              <a:t> y Brasil</a:t>
            </a:r>
            <a:endParaRPr lang="pt-BR" sz="2800" b="1" dirty="0"/>
          </a:p>
        </p:txBody>
      </p:sp>
    </p:spTree>
    <p:extLst>
      <p:ext uri="{BB962C8B-B14F-4D97-AF65-F5344CB8AC3E}">
        <p14:creationId xmlns:p14="http://schemas.microsoft.com/office/powerpoint/2010/main" xmlns="" val="334785890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17281" y="404814"/>
            <a:ext cx="7772400" cy="1584325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pt-BR" sz="3200" smtClean="0"/>
              <a:t/>
            </a:r>
            <a:br>
              <a:rPr lang="pt-BR" sz="3200" smtClean="0"/>
            </a:br>
            <a:r>
              <a:rPr lang="pt-BR" sz="3200" smtClean="0"/>
              <a:t/>
            </a:r>
            <a:br>
              <a:rPr lang="pt-BR" sz="3200" smtClean="0"/>
            </a:br>
            <a:r>
              <a:rPr lang="pt-BR" sz="3200" smtClean="0"/>
              <a:t/>
            </a:r>
            <a:br>
              <a:rPr lang="pt-BR" sz="3200" smtClean="0"/>
            </a:br>
            <a:r>
              <a:rPr lang="pt-BR" sz="3200" smtClean="0"/>
              <a:t/>
            </a:r>
            <a:br>
              <a:rPr lang="pt-BR" sz="3200" smtClean="0"/>
            </a:br>
            <a:r>
              <a:rPr lang="pt-BR" sz="3200" smtClean="0"/>
              <a:t/>
            </a:r>
            <a:br>
              <a:rPr lang="pt-BR" sz="3200" smtClean="0"/>
            </a:br>
            <a:r>
              <a:rPr lang="pt-BR" sz="3200" smtClean="0"/>
              <a:t/>
            </a:r>
            <a:br>
              <a:rPr lang="pt-BR" sz="3200" smtClean="0"/>
            </a:br>
            <a:r>
              <a:rPr lang="pt-BR" sz="3200" smtClean="0"/>
              <a:t/>
            </a:r>
            <a:br>
              <a:rPr lang="pt-BR" sz="3200" smtClean="0"/>
            </a:br>
            <a:endParaRPr lang="pt-BR" sz="3200" smtClean="0"/>
          </a:p>
        </p:txBody>
      </p:sp>
      <p:graphicFrame>
        <p:nvGraphicFramePr>
          <p:cNvPr id="13315" name="Object 6"/>
          <p:cNvGraphicFramePr>
            <a:graphicFrameLocks noChangeAspect="1"/>
          </p:cNvGraphicFramePr>
          <p:nvPr/>
        </p:nvGraphicFramePr>
        <p:xfrm>
          <a:off x="0" y="332656"/>
          <a:ext cx="9099550" cy="5509766"/>
        </p:xfrm>
        <a:graphic>
          <a:graphicData uri="http://schemas.openxmlformats.org/presentationml/2006/ole">
            <p:oleObj spid="_x0000_s2051" name="Worksheet" r:id="rId4" imgW="5200751" imgH="2933700" progId="Excel.Sheet.8">
              <p:embed/>
            </p:oleObj>
          </a:graphicData>
        </a:graphic>
      </p:graphicFrame>
      <p:sp>
        <p:nvSpPr>
          <p:cNvPr id="13316" name="Rectangle 7"/>
          <p:cNvSpPr>
            <a:spLocks noChangeArrowheads="1"/>
          </p:cNvSpPr>
          <p:nvPr/>
        </p:nvSpPr>
        <p:spPr bwMode="auto">
          <a:xfrm>
            <a:off x="583224" y="5876926"/>
            <a:ext cx="7910146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pt-BR" sz="1400" b="1">
                <a:solidFill>
                  <a:schemeClr val="tx2"/>
                </a:solidFill>
              </a:rPr>
              <a:t>Fonte: MEC, INEP- Tabela elaborada a partir dos dados disponíveis INEP/DTDIE/1995,2007</a:t>
            </a:r>
          </a:p>
        </p:txBody>
      </p:sp>
    </p:spTree>
    <p:extLst>
      <p:ext uri="{BB962C8B-B14F-4D97-AF65-F5344CB8AC3E}">
        <p14:creationId xmlns:p14="http://schemas.microsoft.com/office/powerpoint/2010/main" xmlns="" val="224359315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Escritório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1086</TotalTime>
  <Words>788</Words>
  <Application>Microsoft Office PowerPoint</Application>
  <PresentationFormat>On-screen Show (4:3)</PresentationFormat>
  <Paragraphs>177</Paragraphs>
  <Slides>18</Slides>
  <Notes>3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0" baseType="lpstr">
      <vt:lpstr>Tema do Office</vt:lpstr>
      <vt:lpstr>Microsoft Office Excel 97-2003 Worksheet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       </vt:lpstr>
      <vt:lpstr>       </vt:lpstr>
      <vt:lpstr>     Oferta de mano de obra-Brasil, 2010 </vt:lpstr>
      <vt:lpstr>Slide 12</vt:lpstr>
      <vt:lpstr>Slide 13</vt:lpstr>
      <vt:lpstr>Slide 14</vt:lpstr>
      <vt:lpstr>Slide 15</vt:lpstr>
      <vt:lpstr>Slide 16</vt:lpstr>
      <vt:lpstr>Slide 17</vt:lpstr>
      <vt:lpstr>Slide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Maria Helena Machado</dc:creator>
  <cp:lastModifiedBy>Pablo</cp:lastModifiedBy>
  <cp:revision>64</cp:revision>
  <dcterms:created xsi:type="dcterms:W3CDTF">2011-07-11T13:48:48Z</dcterms:created>
  <dcterms:modified xsi:type="dcterms:W3CDTF">2013-05-09T16:53:38Z</dcterms:modified>
</cp:coreProperties>
</file>