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759" r:id="rId2"/>
    <p:sldId id="773" r:id="rId3"/>
    <p:sldId id="775" r:id="rId4"/>
    <p:sldId id="774" r:id="rId5"/>
    <p:sldId id="776" r:id="rId6"/>
    <p:sldId id="791" r:id="rId7"/>
    <p:sldId id="792" r:id="rId8"/>
    <p:sldId id="793" r:id="rId9"/>
    <p:sldId id="794" r:id="rId10"/>
    <p:sldId id="771" r:id="rId11"/>
    <p:sldId id="770" r:id="rId12"/>
    <p:sldId id="566" r:id="rId13"/>
  </p:sldIdLst>
  <p:sldSz cx="9144000" cy="6858000" type="screen4x3"/>
  <p:notesSz cx="6807200" cy="994568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800000"/>
    <a:srgbClr val="386294"/>
    <a:srgbClr val="FF9933"/>
    <a:srgbClr val="FF9966"/>
    <a:srgbClr val="005EA4"/>
    <a:srgbClr val="157533"/>
    <a:srgbClr val="FF6600"/>
    <a:srgbClr val="CC3300"/>
    <a:srgbClr val="54416B"/>
    <a:srgbClr val="98480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548" autoAdjust="0"/>
    <p:restoredTop sz="94660" autoAdjust="0"/>
  </p:normalViewPr>
  <p:slideViewPr>
    <p:cSldViewPr>
      <p:cViewPr varScale="1">
        <p:scale>
          <a:sx n="99" d="100"/>
          <a:sy n="99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20"/>
    </p:cViewPr>
  </p:sorterViewPr>
  <p:notesViewPr>
    <p:cSldViewPr>
      <p:cViewPr>
        <p:scale>
          <a:sx n="150" d="100"/>
          <a:sy n="150" d="100"/>
        </p:scale>
        <p:origin x="-492" y="1074"/>
      </p:cViewPr>
      <p:guideLst>
        <p:guide orient="horz" pos="3133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F6DB8-ACD1-4950-AF46-116E80E6845E}" type="doc">
      <dgm:prSet loTypeId="urn:microsoft.com/office/officeart/2005/8/layout/chevron1" loCatId="process" qsTypeId="urn:microsoft.com/office/officeart/2005/8/quickstyle/simple4" qsCatId="simple" csTypeId="urn:microsoft.com/office/officeart/2005/8/colors/accent1_4" csCatId="accent1" phldr="1"/>
      <dgm:spPr/>
    </dgm:pt>
    <dgm:pt modelId="{2C2E036D-3352-4563-B3F9-CB351CDE91DD}" type="pres">
      <dgm:prSet presAssocID="{7DEF6DB8-ACD1-4950-AF46-116E80E6845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EB5762C8-E573-41F1-AF93-12A97F62997B}" type="presOf" srcId="{7DEF6DB8-ACD1-4950-AF46-116E80E6845E}" destId="{2C2E036D-3352-4563-B3F9-CB351CDE91DD}" srcOrd="0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EF6DB8-ACD1-4950-AF46-116E80E6845E}" type="doc">
      <dgm:prSet loTypeId="urn:microsoft.com/office/officeart/2005/8/layout/chevron1" loCatId="process" qsTypeId="urn:microsoft.com/office/officeart/2005/8/quickstyle/simple4" qsCatId="simple" csTypeId="urn:microsoft.com/office/officeart/2005/8/colors/accent1_4" csCatId="accent1" phldr="1"/>
      <dgm:spPr/>
    </dgm:pt>
    <dgm:pt modelId="{2C2E036D-3352-4563-B3F9-CB351CDE91DD}" type="pres">
      <dgm:prSet presAssocID="{7DEF6DB8-ACD1-4950-AF46-116E80E6845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5675D205-A992-49C3-ABB4-8A012DFE8849}" type="presOf" srcId="{7DEF6DB8-ACD1-4950-AF46-116E80E6845E}" destId="{2C2E036D-3352-4563-B3F9-CB351CDE91DD}" srcOrd="0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jpe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9086" cy="49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4" tIns="45795" rIns="91584" bIns="4579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497" y="3"/>
            <a:ext cx="2949086" cy="49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4" tIns="45795" rIns="91584" bIns="4579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51B437-E15A-4198-BEFB-9CCF814C9B78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263"/>
            <a:ext cx="2949086" cy="49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4" tIns="45795" rIns="91584" bIns="4579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497" y="9446263"/>
            <a:ext cx="2949086" cy="49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4" tIns="45795" rIns="91584" bIns="4579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E0A8E83-13DB-4D1D-93E4-24E0B06275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9086" cy="497842"/>
          </a:xfrm>
          <a:prstGeom prst="rect">
            <a:avLst/>
          </a:prstGeom>
        </p:spPr>
        <p:txBody>
          <a:bodyPr vert="horz" lIns="91575" tIns="45790" rIns="91575" bIns="45790" rtlCol="0"/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6497" y="3"/>
            <a:ext cx="2949086" cy="497842"/>
          </a:xfrm>
          <a:prstGeom prst="rect">
            <a:avLst/>
          </a:prstGeom>
        </p:spPr>
        <p:txBody>
          <a:bodyPr vert="horz" lIns="91575" tIns="45790" rIns="91575" bIns="45790" rtlCol="0"/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8265098-5DD7-46D9-B305-C97CEEBE6093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7713"/>
            <a:ext cx="4968875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5" tIns="45790" rIns="91575" bIns="4579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561" y="4723927"/>
            <a:ext cx="5446083" cy="4475798"/>
          </a:xfrm>
          <a:prstGeom prst="rect">
            <a:avLst/>
          </a:prstGeom>
        </p:spPr>
        <p:txBody>
          <a:bodyPr vert="horz" lIns="91575" tIns="45790" rIns="91575" bIns="4579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46263"/>
            <a:ext cx="2949086" cy="497840"/>
          </a:xfrm>
          <a:prstGeom prst="rect">
            <a:avLst/>
          </a:prstGeom>
        </p:spPr>
        <p:txBody>
          <a:bodyPr vert="horz" lIns="91575" tIns="45790" rIns="91575" bIns="45790" rtlCol="0" anchor="b"/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6497" y="9446263"/>
            <a:ext cx="2949086" cy="497840"/>
          </a:xfrm>
          <a:prstGeom prst="rect">
            <a:avLst/>
          </a:prstGeom>
        </p:spPr>
        <p:txBody>
          <a:bodyPr vert="horz" lIns="91575" tIns="45790" rIns="91575" bIns="45790" rtlCol="0" anchor="b"/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A26FBCE-AEB4-4460-A8B8-303C274A11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B6887-2240-4964-8A7F-12F9B24D3062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6307D-8A0D-45A0-9F5A-1377D90D7ED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49AD3-49F2-48EC-B2E6-9236E13B8AB3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693BF-20D9-47A7-A3DA-DA086CC5CA3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3A6D4-11C3-4920-B205-BF0B933A0291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E021-16F3-4CBF-A466-0AB8CB31392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B6D4-0FEB-483B-A3DA-16CCE4E1A600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9B515-C487-4DE3-BC07-6659240EE85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CC160-FF8A-4FA3-97EF-069CB33724AC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288CC-7325-430F-BBB8-D46ABE2C2E2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8BD12-99D0-4E4B-8693-40EB4FC846CC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56FC4-6BB7-48ED-A0AC-459CEC51C04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DD82E-5A7D-4C2A-8C9C-E84ED1402210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950-2F71-40E2-9BA7-E76AF6B3D7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73DFE-8172-4038-BF02-CC589D5D0E71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CB85A-E9EB-4A69-B732-D5ACB67E33E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57D9-C9EF-43D2-A718-0767A6C8A7DC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BBA9D-53EC-491A-880B-01EA590BB0D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A0980-003E-40F6-909F-E4CE7B2EE358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482D9-B1D3-4632-8A1F-02BAF23E7CF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19985-39BD-4F11-8ED9-96790AA77375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C7D0B-3060-4DCD-9BFC-0654DE67663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82001">
                <a:srgbClr val="777777"/>
              </a:gs>
              <a:gs pos="23000">
                <a:srgbClr val="EAEAEA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 </a:t>
            </a:r>
          </a:p>
        </p:txBody>
      </p:sp>
      <p:pic>
        <p:nvPicPr>
          <p:cNvPr id="27" name="26 Imagen" descr="BANNER-INFERIOR-TRANSP-cala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45238"/>
            <a:ext cx="914400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13500000" algn="br" rotWithShape="0">
              <a:srgbClr val="000000">
                <a:alpha val="39999"/>
              </a:srgbClr>
            </a:outerShdw>
          </a:effectLst>
        </p:spPr>
      </p:pic>
      <p:sp>
        <p:nvSpPr>
          <p:cNvPr id="19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E3CCD4-AA77-4EE4-AD11-BA32CE489449}" type="datetimeFigureOut">
              <a:rPr lang="es-ES"/>
              <a:pPr>
                <a:defRPr/>
              </a:pPr>
              <a:t>23/08/2013</a:t>
            </a:fld>
            <a:endParaRPr lang="es-ES"/>
          </a:p>
        </p:txBody>
      </p:sp>
      <p:sp>
        <p:nvSpPr>
          <p:cNvPr id="20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23838" y="6429375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00E94C8-D547-4956-84CF-186EDDC42E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pic>
        <p:nvPicPr>
          <p:cNvPr id="33" name="32 Imagen" descr="BANNER-SUPERIOS-recor-2.png"/>
          <p:cNvPicPr>
            <a:picLocks noChangeAspect="1"/>
          </p:cNvPicPr>
          <p:nvPr/>
        </p:nvPicPr>
        <p:blipFill>
          <a:blip r:embed="rId14" cstate="print">
            <a:lum bright="-10000"/>
          </a:blip>
          <a:stretch>
            <a:fillRect/>
          </a:stretch>
        </p:blipFill>
        <p:spPr>
          <a:xfrm>
            <a:off x="0" y="0"/>
            <a:ext cx="9144000" cy="125888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" name="33 Grupo"/>
          <p:cNvGrpSpPr/>
          <p:nvPr/>
        </p:nvGrpSpPr>
        <p:grpSpPr>
          <a:xfrm>
            <a:off x="129794" y="615548"/>
            <a:ext cx="8892000" cy="5577500"/>
            <a:chOff x="155352" y="615548"/>
            <a:chExt cx="8825261" cy="5577500"/>
          </a:xfrm>
          <a:effectLst>
            <a:outerShdw blurRad="50800" dist="38100" dir="264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25 Rectángulo"/>
            <p:cNvSpPr/>
            <p:nvPr/>
          </p:nvSpPr>
          <p:spPr>
            <a:xfrm>
              <a:off x="155352" y="1335264"/>
              <a:ext cx="8825261" cy="4857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8" name="27 Rectángulo redondeado"/>
            <p:cNvSpPr/>
            <p:nvPr/>
          </p:nvSpPr>
          <p:spPr>
            <a:xfrm>
              <a:off x="155490" y="615548"/>
              <a:ext cx="5688000" cy="1214446"/>
            </a:xfrm>
            <a:prstGeom prst="roundRect">
              <a:avLst>
                <a:gd name="adj" fmla="val 150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grpSp>
        <p:nvGrpSpPr>
          <p:cNvPr id="5131" name="14 Grupo"/>
          <p:cNvGrpSpPr>
            <a:grpSpLocks/>
          </p:cNvGrpSpPr>
          <p:nvPr/>
        </p:nvGrpSpPr>
        <p:grpSpPr bwMode="auto">
          <a:xfrm>
            <a:off x="209550" y="687388"/>
            <a:ext cx="8724900" cy="5435600"/>
            <a:chOff x="206082" y="686986"/>
            <a:chExt cx="8723979" cy="5435716"/>
          </a:xfrm>
        </p:grpSpPr>
        <p:sp>
          <p:nvSpPr>
            <p:cNvPr id="16" name="15 Rectángulo redondeado"/>
            <p:cNvSpPr/>
            <p:nvPr userDrawn="1"/>
          </p:nvSpPr>
          <p:spPr>
            <a:xfrm>
              <a:off x="214019" y="1406138"/>
              <a:ext cx="8716042" cy="471656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7" name="16 Rectángulo redondeado"/>
            <p:cNvSpPr/>
            <p:nvPr userDrawn="1"/>
          </p:nvSpPr>
          <p:spPr>
            <a:xfrm>
              <a:off x="206082" y="686986"/>
              <a:ext cx="5571537" cy="2214609"/>
            </a:xfrm>
            <a:prstGeom prst="roundRect">
              <a:avLst>
                <a:gd name="adj" fmla="val 612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pic>
        <p:nvPicPr>
          <p:cNvPr id="29" name="28 Imagen" descr="AFIP-P-NEGRO-TRANSP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605713" y="6329363"/>
            <a:ext cx="1223962" cy="3603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8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10.xml"/><Relationship Id="rId7" Type="http://schemas.openxmlformats.org/officeDocument/2006/relationships/diagramColors" Target="../diagrams/colors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6" Type="http://schemas.microsoft.com/office/2007/relationships/diagramDrawing" Target="../diagrams/drawing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9.png"/><Relationship Id="rId5" Type="http://schemas.openxmlformats.org/officeDocument/2006/relationships/diagramLayout" Target="../diagrams/layout2.xml"/><Relationship Id="rId15" Type="http://schemas.openxmlformats.org/officeDocument/2006/relationships/image" Target="../media/image16.wmf"/><Relationship Id="rId10" Type="http://schemas.openxmlformats.org/officeDocument/2006/relationships/image" Target="../media/image13.wmf"/><Relationship Id="rId4" Type="http://schemas.openxmlformats.org/officeDocument/2006/relationships/diagramData" Target="../diagrams/data2.xml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ip.gob.ar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 bwMode="auto">
          <a:xfrm>
            <a:off x="0" y="0"/>
            <a:ext cx="9153525" cy="6842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Rectángulo"/>
          <p:cNvSpPr/>
          <p:nvPr/>
        </p:nvSpPr>
        <p:spPr bwMode="auto">
          <a:xfrm>
            <a:off x="117444" y="163490"/>
            <a:ext cx="8883682" cy="65262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pic>
        <p:nvPicPr>
          <p:cNvPr id="10" name="Picture 20" descr="D:\nuevo modelo 2007\SOLAPAS CUADROS ETC\AFIP tranparent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8738" y="1339058"/>
            <a:ext cx="3962400" cy="116205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971600" y="364867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>
                <a:solidFill>
                  <a:schemeClr val="bg1"/>
                </a:solidFill>
              </a:rPr>
              <a:t>Garantías AFIP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25 Diagrama"/>
          <p:cNvGraphicFramePr/>
          <p:nvPr/>
        </p:nvGraphicFramePr>
        <p:xfrm>
          <a:off x="395536" y="2143116"/>
          <a:ext cx="839130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Rectángulo"/>
          <p:cNvSpPr/>
          <p:nvPr/>
        </p:nvSpPr>
        <p:spPr>
          <a:xfrm>
            <a:off x="683568" y="836712"/>
            <a:ext cx="4742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dirty="0" smtClean="0">
                <a:solidFill>
                  <a:schemeClr val="tx2"/>
                </a:solidFill>
              </a:rPr>
              <a:t>SISTEMA  DE  PÓLIZA  ELECTRÓNICA</a:t>
            </a:r>
            <a:endParaRPr lang="es-AR" sz="2400" dirty="0">
              <a:solidFill>
                <a:schemeClr val="tx2"/>
              </a:solidFill>
            </a:endParaRPr>
          </a:p>
        </p:txBody>
      </p: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6192837" y="1484784"/>
            <a:ext cx="2555627" cy="3096344"/>
            <a:chOff x="4208" y="709"/>
            <a:chExt cx="1859" cy="2131"/>
          </a:xfrm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208" y="709"/>
              <a:ext cx="1859" cy="2131"/>
            </a:xfrm>
            <a:prstGeom prst="roundRect">
              <a:avLst>
                <a:gd name="adj" fmla="val 13963"/>
              </a:avLst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AR"/>
            </a:p>
          </p:txBody>
        </p:sp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234" y="799"/>
              <a:ext cx="169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s-ES" sz="2200" dirty="0">
                  <a:solidFill>
                    <a:schemeClr val="accent3">
                      <a:lumMod val="75000"/>
                    </a:schemeClr>
                  </a:solidFill>
                  <a:latin typeface="Tahoma" pitchFamily="34" charset="0"/>
                </a:rPr>
                <a:t>Contribuyente</a:t>
              </a:r>
              <a:r>
                <a:rPr lang="es-ES" sz="2200" dirty="0">
                  <a:solidFill>
                    <a:srgbClr val="FFCC00"/>
                  </a:solidFill>
                  <a:latin typeface="Tahoma" pitchFamily="34" charset="0"/>
                </a:rPr>
                <a:t> </a:t>
              </a:r>
              <a:endParaRPr lang="es-ES" sz="2400" dirty="0">
                <a:solidFill>
                  <a:srgbClr val="FFCC00"/>
                </a:solidFill>
                <a:latin typeface="Tahoma" pitchFamily="34" charset="0"/>
              </a:endParaRPr>
            </a:p>
            <a:p>
              <a:pPr algn="ctr">
                <a:lnSpc>
                  <a:spcPct val="75000"/>
                </a:lnSpc>
              </a:pPr>
              <a:endParaRPr lang="es-ES" sz="1800" dirty="0">
                <a:solidFill>
                  <a:srgbClr val="FFCC00"/>
                </a:solidFill>
                <a:latin typeface="Tahoma" pitchFamily="34" charset="0"/>
              </a:endParaRPr>
            </a:p>
          </p:txBody>
        </p:sp>
      </p:grpSp>
      <p:grpSp>
        <p:nvGrpSpPr>
          <p:cNvPr id="8" name="Group 69"/>
          <p:cNvGrpSpPr>
            <a:grpSpLocks/>
          </p:cNvGrpSpPr>
          <p:nvPr/>
        </p:nvGrpSpPr>
        <p:grpSpPr bwMode="auto">
          <a:xfrm>
            <a:off x="2916237" y="1485007"/>
            <a:ext cx="2951163" cy="2232025"/>
            <a:chOff x="2076" y="709"/>
            <a:chExt cx="1859" cy="1406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257" y="800"/>
              <a:ext cx="154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s-ES" sz="2200" dirty="0">
                  <a:solidFill>
                    <a:schemeClr val="accent2"/>
                  </a:solidFill>
                  <a:latin typeface="Tahoma" pitchFamily="34" charset="0"/>
                </a:rPr>
                <a:t>Garante </a:t>
              </a:r>
            </a:p>
            <a:p>
              <a:pPr algn="ctr">
                <a:lnSpc>
                  <a:spcPct val="75000"/>
                </a:lnSpc>
              </a:pPr>
              <a:endParaRPr lang="es-ES" sz="1800" dirty="0">
                <a:solidFill>
                  <a:srgbClr val="FFCC00"/>
                </a:solidFill>
                <a:latin typeface="Tahoma" pitchFamily="34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076" y="709"/>
              <a:ext cx="1859" cy="1406"/>
            </a:xfrm>
            <a:prstGeom prst="roundRect">
              <a:avLst>
                <a:gd name="adj" fmla="val 13963"/>
              </a:avLst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AR"/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323528" y="1486222"/>
            <a:ext cx="2335883" cy="1582738"/>
            <a:chOff x="171" y="754"/>
            <a:chExt cx="1859" cy="997"/>
          </a:xfrm>
        </p:grpSpPr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400" y="844"/>
              <a:ext cx="1497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s-ES" sz="2200" dirty="0">
                  <a:solidFill>
                    <a:schemeClr val="tx2"/>
                  </a:solidFill>
                  <a:latin typeface="Tahoma" pitchFamily="34" charset="0"/>
                </a:rPr>
                <a:t>AFIP</a:t>
              </a:r>
              <a:endParaRPr lang="es-ES" sz="2400" dirty="0">
                <a:solidFill>
                  <a:schemeClr val="tx2"/>
                </a:solidFill>
                <a:latin typeface="Tahoma" pitchFamily="34" charset="0"/>
              </a:endParaRPr>
            </a:p>
            <a:p>
              <a:pPr algn="ctr">
                <a:lnSpc>
                  <a:spcPct val="75000"/>
                </a:lnSpc>
              </a:pPr>
              <a:endParaRPr lang="es-ES" sz="1800" dirty="0">
                <a:solidFill>
                  <a:srgbClr val="FFCC00"/>
                </a:solidFill>
                <a:latin typeface="Tahoma" pitchFamily="34" charset="0"/>
              </a:endParaRPr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71" y="754"/>
              <a:ext cx="1859" cy="997"/>
            </a:xfrm>
            <a:prstGeom prst="roundRect">
              <a:avLst>
                <a:gd name="adj" fmla="val 13963"/>
              </a:avLst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AR"/>
            </a:p>
          </p:txBody>
        </p:sp>
      </p:grpSp>
      <p:grpSp>
        <p:nvGrpSpPr>
          <p:cNvPr id="14" name="Group 71"/>
          <p:cNvGrpSpPr>
            <a:grpSpLocks/>
          </p:cNvGrpSpPr>
          <p:nvPr/>
        </p:nvGrpSpPr>
        <p:grpSpPr bwMode="auto">
          <a:xfrm>
            <a:off x="5004048" y="1988840"/>
            <a:ext cx="2989263" cy="787400"/>
            <a:chOff x="3504" y="1117"/>
            <a:chExt cx="1883" cy="496"/>
          </a:xfrm>
        </p:grpSpPr>
        <p:pic>
          <p:nvPicPr>
            <p:cNvPr id="15" name="Picture 22" descr="j0250078[1]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88" y="1117"/>
              <a:ext cx="499" cy="496"/>
            </a:xfrm>
            <a:prstGeom prst="rect">
              <a:avLst/>
            </a:prstGeom>
            <a:noFill/>
          </p:spPr>
        </p:pic>
        <p:sp>
          <p:nvSpPr>
            <p:cNvPr id="16" name="Line 25"/>
            <p:cNvSpPr>
              <a:spLocks noChangeShapeType="1"/>
            </p:cNvSpPr>
            <p:nvPr/>
          </p:nvSpPr>
          <p:spPr bwMode="auto">
            <a:xfrm flipV="1">
              <a:off x="3504" y="1248"/>
              <a:ext cx="1152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s-AR"/>
            </a:p>
          </p:txBody>
        </p:sp>
      </p:grpSp>
      <p:grpSp>
        <p:nvGrpSpPr>
          <p:cNvPr id="17" name="Group 54"/>
          <p:cNvGrpSpPr>
            <a:grpSpLocks/>
          </p:cNvGrpSpPr>
          <p:nvPr/>
        </p:nvGrpSpPr>
        <p:grpSpPr bwMode="auto">
          <a:xfrm>
            <a:off x="755576" y="1772816"/>
            <a:ext cx="3128963" cy="1079500"/>
            <a:chOff x="851" y="1026"/>
            <a:chExt cx="1971" cy="680"/>
          </a:xfrm>
        </p:grpSpPr>
        <p:pic>
          <p:nvPicPr>
            <p:cNvPr id="18" name="Picture 10" descr="j0196200[1]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851" y="1071"/>
              <a:ext cx="454" cy="417"/>
            </a:xfrm>
            <a:prstGeom prst="rect">
              <a:avLst/>
            </a:prstGeom>
            <a:noFill/>
          </p:spPr>
        </p:pic>
        <p:pic>
          <p:nvPicPr>
            <p:cNvPr id="19" name="Picture 21" descr="j0232452[1]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29" y="1026"/>
              <a:ext cx="293" cy="680"/>
            </a:xfrm>
            <a:prstGeom prst="rect">
              <a:avLst/>
            </a:prstGeom>
            <a:noFill/>
          </p:spPr>
        </p:pic>
        <p:sp>
          <p:nvSpPr>
            <p:cNvPr id="20" name="Line 24"/>
            <p:cNvSpPr>
              <a:spLocks noChangeShapeType="1"/>
            </p:cNvSpPr>
            <p:nvPr/>
          </p:nvSpPr>
          <p:spPr bwMode="auto">
            <a:xfrm flipV="1">
              <a:off x="1668" y="1434"/>
              <a:ext cx="589" cy="272"/>
            </a:xfrm>
            <a:prstGeom prst="line">
              <a:avLst/>
            </a:prstGeom>
            <a:noFill/>
            <a:ln w="9525">
              <a:noFill/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21" name="Line 38"/>
            <p:cNvSpPr>
              <a:spLocks noChangeShapeType="1"/>
            </p:cNvSpPr>
            <p:nvPr/>
          </p:nvSpPr>
          <p:spPr bwMode="auto">
            <a:xfrm flipV="1">
              <a:off x="1441" y="1298"/>
              <a:ext cx="998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s-AR"/>
            </a:p>
          </p:txBody>
        </p:sp>
      </p:grpSp>
      <p:sp>
        <p:nvSpPr>
          <p:cNvPr id="22" name="Line 44"/>
          <p:cNvSpPr>
            <a:spLocks noChangeShapeType="1"/>
          </p:cNvSpPr>
          <p:nvPr/>
        </p:nvSpPr>
        <p:spPr bwMode="auto">
          <a:xfrm>
            <a:off x="4438650" y="4453856"/>
            <a:ext cx="0" cy="144462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s-AR"/>
          </a:p>
        </p:txBody>
      </p:sp>
      <p:grpSp>
        <p:nvGrpSpPr>
          <p:cNvPr id="23" name="Group 74"/>
          <p:cNvGrpSpPr>
            <a:grpSpLocks/>
          </p:cNvGrpSpPr>
          <p:nvPr/>
        </p:nvGrpSpPr>
        <p:grpSpPr bwMode="auto">
          <a:xfrm>
            <a:off x="858837" y="4769768"/>
            <a:ext cx="7494588" cy="1179513"/>
            <a:chOff x="864" y="3216"/>
            <a:chExt cx="4721" cy="743"/>
          </a:xfrm>
        </p:grpSpPr>
        <p:pic>
          <p:nvPicPr>
            <p:cNvPr id="24" name="Picture 14" descr="pc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93" y="3476"/>
              <a:ext cx="544" cy="483"/>
            </a:xfrm>
            <a:prstGeom prst="rect">
              <a:avLst/>
            </a:prstGeom>
            <a:solidFill>
              <a:schemeClr val="accent1"/>
            </a:solidFill>
          </p:spPr>
        </p:pic>
        <p:pic>
          <p:nvPicPr>
            <p:cNvPr id="25" name="Picture 33" descr="pc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3" y="3476"/>
              <a:ext cx="544" cy="483"/>
            </a:xfrm>
            <a:prstGeom prst="rect">
              <a:avLst/>
            </a:prstGeom>
            <a:solidFill>
              <a:schemeClr val="accent1"/>
            </a:solidFill>
          </p:spPr>
        </p:pic>
        <p:pic>
          <p:nvPicPr>
            <p:cNvPr id="27" name="Picture 34" descr="pc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040" y="3456"/>
              <a:ext cx="545" cy="484"/>
            </a:xfrm>
            <a:prstGeom prst="rect">
              <a:avLst/>
            </a:prstGeom>
            <a:solidFill>
              <a:schemeClr val="accent1"/>
            </a:solidFill>
          </p:spPr>
        </p:pic>
        <p:pic>
          <p:nvPicPr>
            <p:cNvPr id="28" name="Picture 5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64" y="3264"/>
              <a:ext cx="23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3" dist="53882" dir="13500000">
                <a:srgbClr val="808080"/>
              </a:prstShdw>
            </a:effectLst>
          </p:spPr>
        </p:pic>
        <p:pic>
          <p:nvPicPr>
            <p:cNvPr id="29" name="Picture 5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848" y="3216"/>
              <a:ext cx="23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3" dist="53882" dir="13500000">
                <a:srgbClr val="808080"/>
              </a:prstShdw>
            </a:effectLst>
          </p:spPr>
        </p:pic>
        <p:pic>
          <p:nvPicPr>
            <p:cNvPr id="30" name="Picture 5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736" y="3216"/>
              <a:ext cx="235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3" dist="53882" dir="13500000">
                <a:srgbClr val="808080"/>
              </a:prstShdw>
            </a:effectLst>
          </p:spPr>
        </p:pic>
      </p:grpSp>
      <p:graphicFrame>
        <p:nvGraphicFramePr>
          <p:cNvPr id="31" name="Object 64" descr="White marble"/>
          <p:cNvGraphicFramePr>
            <a:graphicFrameLocks noChangeAspect="1"/>
          </p:cNvGraphicFramePr>
          <p:nvPr/>
        </p:nvGraphicFramePr>
        <p:xfrm>
          <a:off x="827584" y="3356992"/>
          <a:ext cx="1135063" cy="1087438"/>
        </p:xfrm>
        <a:graphic>
          <a:graphicData uri="http://schemas.openxmlformats.org/presentationml/2006/ole">
            <p:oleObj spid="_x0000_s197633" name="Drawing" r:id="rId14" imgW="1206000" imgH="1155600" progId="">
              <p:embed/>
            </p:oleObj>
          </a:graphicData>
        </a:graphic>
      </p:graphicFrame>
      <p:sp>
        <p:nvSpPr>
          <p:cNvPr id="32" name="AutoShape 66"/>
          <p:cNvSpPr>
            <a:spLocks noChangeArrowheads="1"/>
          </p:cNvSpPr>
          <p:nvPr/>
        </p:nvSpPr>
        <p:spPr bwMode="auto">
          <a:xfrm>
            <a:off x="467544" y="3645024"/>
            <a:ext cx="311150" cy="466725"/>
          </a:xfrm>
          <a:prstGeom prst="curvedRightArrow">
            <a:avLst>
              <a:gd name="adj1" fmla="val 30000"/>
              <a:gd name="adj2" fmla="val 60000"/>
              <a:gd name="adj3" fmla="val 33162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80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3" name="AutoShape 67"/>
          <p:cNvSpPr>
            <a:spLocks noChangeArrowheads="1"/>
          </p:cNvSpPr>
          <p:nvPr/>
        </p:nvSpPr>
        <p:spPr bwMode="auto">
          <a:xfrm>
            <a:off x="1979712" y="3645024"/>
            <a:ext cx="395288" cy="466725"/>
          </a:xfrm>
          <a:prstGeom prst="curvedLeftArrow">
            <a:avLst>
              <a:gd name="adj1" fmla="val 23614"/>
              <a:gd name="adj2" fmla="val 47229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 sz="2800">
              <a:solidFill>
                <a:srgbClr val="FF3300"/>
              </a:solidFill>
              <a:latin typeface="Arial" charset="0"/>
            </a:endParaRPr>
          </a:p>
        </p:txBody>
      </p:sp>
      <p:grpSp>
        <p:nvGrpSpPr>
          <p:cNvPr id="34" name="Group 83"/>
          <p:cNvGrpSpPr>
            <a:grpSpLocks/>
          </p:cNvGrpSpPr>
          <p:nvPr/>
        </p:nvGrpSpPr>
        <p:grpSpPr bwMode="auto">
          <a:xfrm>
            <a:off x="2840037" y="2102768"/>
            <a:ext cx="3048000" cy="1739900"/>
            <a:chOff x="2112" y="1632"/>
            <a:chExt cx="1920" cy="1096"/>
          </a:xfrm>
        </p:grpSpPr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2973" y="1632"/>
              <a:ext cx="362" cy="172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66"/>
                </a:gs>
              </a:gsLst>
              <a:lin ang="5400000" scaled="1"/>
            </a:gra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00841" tIns="50421" rIns="100841" bIns="50421" anchor="ctr">
              <a:spAutoFit/>
            </a:bodyPr>
            <a:lstStyle/>
            <a:p>
              <a:r>
                <a:rPr kumimoji="1" lang="en-US" sz="1000">
                  <a:solidFill>
                    <a:srgbClr val="000066"/>
                  </a:solidFill>
                  <a:latin typeface="Verdana" pitchFamily="34" charset="0"/>
                </a:rPr>
                <a:t>SIAP</a:t>
              </a:r>
              <a:endParaRPr kumimoji="1" lang="en-US">
                <a:solidFill>
                  <a:srgbClr val="000066"/>
                </a:solidFill>
                <a:latin typeface="Verdana" pitchFamily="34" charset="0"/>
              </a:endParaRPr>
            </a:p>
          </p:txBody>
        </p:sp>
        <p:pic>
          <p:nvPicPr>
            <p:cNvPr id="36" name="Picture 27" descr="j0150513[1]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928" y="1855"/>
              <a:ext cx="408" cy="342"/>
            </a:xfrm>
            <a:prstGeom prst="rect">
              <a:avLst/>
            </a:prstGeom>
            <a:noFill/>
          </p:spPr>
        </p:pic>
        <p:sp>
          <p:nvSpPr>
            <p:cNvPr id="37" name="Line 46"/>
            <p:cNvSpPr>
              <a:spLocks noChangeShapeType="1"/>
            </p:cNvSpPr>
            <p:nvPr/>
          </p:nvSpPr>
          <p:spPr bwMode="auto">
            <a:xfrm flipH="1">
              <a:off x="2112" y="2311"/>
              <a:ext cx="563" cy="377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s-AR"/>
            </a:p>
          </p:txBody>
        </p:sp>
        <p:sp>
          <p:nvSpPr>
            <p:cNvPr id="38" name="Rectangle 78"/>
            <p:cNvSpPr>
              <a:spLocks noChangeArrowheads="1"/>
            </p:cNvSpPr>
            <p:nvPr/>
          </p:nvSpPr>
          <p:spPr bwMode="auto">
            <a:xfrm>
              <a:off x="2736" y="2208"/>
              <a:ext cx="129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kumimoji="1" lang="es-ES_tradnl" sz="1600" dirty="0">
                  <a:solidFill>
                    <a:schemeClr val="accent2"/>
                  </a:solidFill>
                  <a:latin typeface="Arial" charset="0"/>
                </a:rPr>
                <a:t>Transmite y constituye</a:t>
              </a:r>
            </a:p>
            <a:p>
              <a:endParaRPr kumimoji="1" lang="es-ES_tradnl" sz="16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39" name="Group 82"/>
          <p:cNvGrpSpPr>
            <a:grpSpLocks/>
          </p:cNvGrpSpPr>
          <p:nvPr/>
        </p:nvGrpSpPr>
        <p:grpSpPr bwMode="auto">
          <a:xfrm>
            <a:off x="3068637" y="3428330"/>
            <a:ext cx="5599113" cy="903288"/>
            <a:chOff x="2256" y="2467"/>
            <a:chExt cx="3527" cy="569"/>
          </a:xfrm>
        </p:grpSpPr>
        <p:pic>
          <p:nvPicPr>
            <p:cNvPr id="40" name="Picture 35" descr="j0150513[1]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700" y="2694"/>
              <a:ext cx="408" cy="342"/>
            </a:xfrm>
            <a:prstGeom prst="rect">
              <a:avLst/>
            </a:prstGeom>
            <a:noFill/>
          </p:spPr>
        </p:pic>
        <p:sp>
          <p:nvSpPr>
            <p:cNvPr id="41" name="Text Box 36"/>
            <p:cNvSpPr txBox="1">
              <a:spLocks noChangeArrowheads="1"/>
            </p:cNvSpPr>
            <p:nvPr/>
          </p:nvSpPr>
          <p:spPr bwMode="auto">
            <a:xfrm>
              <a:off x="4654" y="2467"/>
              <a:ext cx="408" cy="210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100841" tIns="50421" rIns="100841" bIns="50421" anchor="ctr">
              <a:spAutoFit/>
            </a:bodyPr>
            <a:lstStyle/>
            <a:p>
              <a:r>
                <a:rPr kumimoji="1" lang="en-US" dirty="0">
                  <a:solidFill>
                    <a:srgbClr val="000066"/>
                  </a:solidFill>
                  <a:latin typeface="Verdana" pitchFamily="34" charset="0"/>
                </a:rPr>
                <a:t>SIM</a:t>
              </a:r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 flipH="1" flipV="1">
              <a:off x="2256" y="2912"/>
              <a:ext cx="2308" cy="9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es-AR"/>
            </a:p>
          </p:txBody>
        </p:sp>
        <p:sp>
          <p:nvSpPr>
            <p:cNvPr id="43" name="Rectangle 80"/>
            <p:cNvSpPr>
              <a:spLocks noChangeArrowheads="1"/>
            </p:cNvSpPr>
            <p:nvPr/>
          </p:nvSpPr>
          <p:spPr bwMode="auto">
            <a:xfrm>
              <a:off x="5063" y="2558"/>
              <a:ext cx="72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kumimoji="1" lang="es-ES_tradnl" sz="1600" dirty="0">
                  <a:solidFill>
                    <a:schemeClr val="accent3">
                      <a:lumMod val="75000"/>
                    </a:schemeClr>
                  </a:solidFill>
                  <a:latin typeface="Arial" charset="0"/>
                </a:rPr>
                <a:t>Oficializa</a:t>
              </a:r>
            </a:p>
            <a:p>
              <a:r>
                <a:rPr kumimoji="1" lang="es-ES_tradnl" sz="1600" dirty="0">
                  <a:solidFill>
                    <a:schemeClr val="accent3">
                      <a:lumMod val="75000"/>
                    </a:schemeClr>
                  </a:solidFill>
                  <a:latin typeface="Arial" charset="0"/>
                </a:rPr>
                <a:t> la DDJJ</a:t>
              </a:r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Rectángulo"/>
          <p:cNvSpPr/>
          <p:nvPr/>
        </p:nvSpPr>
        <p:spPr>
          <a:xfrm>
            <a:off x="395536" y="836712"/>
            <a:ext cx="51826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200" dirty="0" smtClean="0">
                <a:solidFill>
                  <a:schemeClr val="tx2"/>
                </a:solidFill>
              </a:rPr>
              <a:t>GARANTÍAS CONSTITUIDAS AL 31/12/2012</a:t>
            </a:r>
            <a:endParaRPr lang="es-AR" sz="2200" dirty="0">
              <a:solidFill>
                <a:schemeClr val="tx2"/>
              </a:solidFill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691680" y="2060848"/>
          <a:ext cx="5554216" cy="1512168"/>
        </p:xfrm>
        <a:graphic>
          <a:graphicData uri="http://schemas.openxmlformats.org/drawingml/2006/table">
            <a:tbl>
              <a:tblPr/>
              <a:tblGrid>
                <a:gridCol w="1708990"/>
                <a:gridCol w="909939"/>
                <a:gridCol w="772959"/>
                <a:gridCol w="1487212"/>
                <a:gridCol w="675116"/>
              </a:tblGrid>
              <a:tr h="3024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DEPENDENCIA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GARANTÍAS TOTALES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13235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CASOS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IMPORTES en $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80831">
                <a:tc>
                  <a:txBody>
                    <a:bodyPr/>
                    <a:lstStyle/>
                    <a:p>
                      <a:pPr algn="l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DGI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16.234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1.084.842.647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32">
                <a:tc>
                  <a:txBody>
                    <a:bodyPr/>
                    <a:lstStyle/>
                    <a:p>
                      <a:pPr algn="l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DGA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311.801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44.803.759.167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1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TOTAL GENERAL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328.035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45.888.601.814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411760" y="3933056"/>
          <a:ext cx="4203823" cy="1512169"/>
        </p:xfrm>
        <a:graphic>
          <a:graphicData uri="http://schemas.openxmlformats.org/drawingml/2006/table">
            <a:tbl>
              <a:tblPr/>
              <a:tblGrid>
                <a:gridCol w="1578091"/>
                <a:gridCol w="1312866"/>
                <a:gridCol w="1312866"/>
              </a:tblGrid>
              <a:tr h="6615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DEPENDENCIA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INCIDENCIA  DEL                         SEGURO  DE  CAUCIÓN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4809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CASOS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IMPORTES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18973">
                <a:tc>
                  <a:txBody>
                    <a:bodyPr/>
                    <a:lstStyle/>
                    <a:p>
                      <a:pPr algn="l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DGI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532">
                <a:tc>
                  <a:txBody>
                    <a:bodyPr/>
                    <a:lstStyle/>
                    <a:p>
                      <a:pPr algn="l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DGA</a:t>
                      </a:r>
                    </a:p>
                  </a:txBody>
                  <a:tcPr marL="22860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>
                          <a:solidFill>
                            <a:srgbClr val="17375D"/>
                          </a:solidFill>
                          <a:latin typeface="Arial"/>
                        </a:rPr>
                        <a:t>84%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200" b="0" i="0" u="none" strike="noStrike" dirty="0">
                          <a:solidFill>
                            <a:srgbClr val="17375D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 bwMode="auto">
          <a:xfrm>
            <a:off x="0" y="0"/>
            <a:ext cx="9153525" cy="6842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grpSp>
        <p:nvGrpSpPr>
          <p:cNvPr id="5" name="4 Grupo"/>
          <p:cNvGrpSpPr/>
          <p:nvPr/>
        </p:nvGrpSpPr>
        <p:grpSpPr>
          <a:xfrm>
            <a:off x="130159" y="165883"/>
            <a:ext cx="8883682" cy="6526235"/>
            <a:chOff x="0" y="0"/>
            <a:chExt cx="8883682" cy="6526235"/>
          </a:xfrm>
        </p:grpSpPr>
        <p:sp>
          <p:nvSpPr>
            <p:cNvPr id="7" name="6 Rectángulo"/>
            <p:cNvSpPr/>
            <p:nvPr/>
          </p:nvSpPr>
          <p:spPr bwMode="auto">
            <a:xfrm>
              <a:off x="0" y="0"/>
              <a:ext cx="8883682" cy="65262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 sz="1800" dirty="0" smtClean="0">
                <a:hlinkClick r:id="rId3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1800" dirty="0" smtClean="0">
                  <a:hlinkClick r:id="rId3"/>
                </a:rPr>
                <a:t>www.afip.gob.ar</a:t>
              </a:r>
              <a:endParaRPr lang="es-AR" sz="1800" dirty="0" smtClean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1800" dirty="0" err="1" smtClean="0"/>
                <a:t>garantias</a:t>
              </a:r>
              <a:r>
                <a:rPr lang="es-AR" sz="1800" dirty="0" smtClean="0"/>
                <a:t> @</a:t>
              </a:r>
              <a:r>
                <a:rPr lang="es-AR" sz="1800" dirty="0" err="1" smtClean="0"/>
                <a:t>afip.gob.ar</a:t>
              </a:r>
              <a:endParaRPr lang="es-AR" sz="1800" dirty="0"/>
            </a:p>
          </p:txBody>
        </p:sp>
        <p:pic>
          <p:nvPicPr>
            <p:cNvPr id="10" name="Picture 20" descr="D:\nuevo modelo 2007\SOLAPAS CUADROS ETC\AFIP tranparente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411760" y="2564904"/>
              <a:ext cx="3962400" cy="116205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1 CuadroTexto"/>
          <p:cNvSpPr txBox="1">
            <a:spLocks noChangeArrowheads="1"/>
          </p:cNvSpPr>
          <p:nvPr/>
        </p:nvSpPr>
        <p:spPr bwMode="auto">
          <a:xfrm>
            <a:off x="467544" y="803991"/>
            <a:ext cx="4987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OBLIGACIONES GARANTIZABLES</a:t>
            </a:r>
            <a:endParaRPr lang="es-ES" sz="2400" dirty="0">
              <a:solidFill>
                <a:schemeClr val="tx2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1772816"/>
            <a:ext cx="3456384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OPERACIONES IMPOSITIVAS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04056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971600" y="2780928"/>
            <a:ext cx="7420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Diferimiento de impuestos (Regímenes promocionales)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71600" y="3284984"/>
            <a:ext cx="4791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Régimen de Controladores fiscales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71600" y="4725144"/>
            <a:ext cx="70019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Registro de operadores exentos. Impuesto sobre los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sz="2400" dirty="0" smtClean="0">
                <a:solidFill>
                  <a:schemeClr val="tx2"/>
                </a:solidFill>
              </a:rPr>
              <a:t>   Combustibles y Gas natural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71600" y="3789040"/>
            <a:ext cx="7567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Devolución anticipada del Impuesto al Valor Agregado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sz="2400" dirty="0" smtClean="0">
                <a:solidFill>
                  <a:schemeClr val="tx2"/>
                </a:solidFill>
              </a:rPr>
              <a:t>    por compras de bienes de capital</a:t>
            </a:r>
            <a:endParaRPr lang="es-AR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1 CuadroTexto"/>
          <p:cNvSpPr txBox="1">
            <a:spLocks noChangeArrowheads="1"/>
          </p:cNvSpPr>
          <p:nvPr/>
        </p:nvSpPr>
        <p:spPr bwMode="auto">
          <a:xfrm>
            <a:off x="467544" y="803991"/>
            <a:ext cx="4987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OBLIGACIONES GARANTIZABLES</a:t>
            </a:r>
            <a:endParaRPr lang="es-ES" sz="2400" dirty="0">
              <a:solidFill>
                <a:schemeClr val="tx2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1772816"/>
            <a:ext cx="3456384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OPERACIONES ADUANERAS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04056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683568" y="2564904"/>
            <a:ext cx="7420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Importación temporal de mercaderías sujetas a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sz="2400" dirty="0" smtClean="0">
                <a:solidFill>
                  <a:schemeClr val="tx2"/>
                </a:solidFill>
              </a:rPr>
              <a:t>    exportación posterior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3429000"/>
            <a:ext cx="463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Mercaderías en tránsito terrestre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55576" y="4941168"/>
            <a:ext cx="4261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Diferencias de valor declarado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83568" y="3933056"/>
            <a:ext cx="8228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Faltante documental vinculado con transporte, zonas francas,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sz="2400" dirty="0" smtClean="0">
                <a:solidFill>
                  <a:schemeClr val="tx2"/>
                </a:solidFill>
              </a:rPr>
              <a:t>    certificado de origen de Mercosur, etc.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1 CuadroTexto"/>
          <p:cNvSpPr txBox="1">
            <a:spLocks noChangeArrowheads="1"/>
          </p:cNvSpPr>
          <p:nvPr/>
        </p:nvSpPr>
        <p:spPr bwMode="auto">
          <a:xfrm>
            <a:off x="467544" y="803991"/>
            <a:ext cx="4987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OBLIGACIONES GARANTIZABLES</a:t>
            </a:r>
            <a:endParaRPr lang="es-ES" sz="2400" dirty="0">
              <a:solidFill>
                <a:schemeClr val="tx2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7544" y="1772816"/>
            <a:ext cx="3456384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ACTUACIONES ADUANERAS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04056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971600" y="2636912"/>
            <a:ext cx="7420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Importadores y exportadores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71600" y="3140968"/>
            <a:ext cx="3632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Despachante de Aduana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71600" y="4221088"/>
            <a:ext cx="2209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Transportistas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71600" y="3645024"/>
            <a:ext cx="4538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Agentes de transporte aduanero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71600" y="5199583"/>
            <a:ext cx="4159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 Otras actuaciones aduaneras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971600" y="4725144"/>
            <a:ext cx="3960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Operador de contenedores</a:t>
            </a:r>
            <a:endParaRPr lang="es-AR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1 CuadroTexto"/>
          <p:cNvSpPr txBox="1">
            <a:spLocks noChangeArrowheads="1"/>
          </p:cNvSpPr>
          <p:nvPr/>
        </p:nvSpPr>
        <p:spPr bwMode="auto">
          <a:xfrm>
            <a:off x="467544" y="803991"/>
            <a:ext cx="4987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TIPOS  DE  GARANTÍAS  ACEPTABLES </a:t>
            </a:r>
            <a:endParaRPr lang="es-ES" sz="2400" dirty="0">
              <a:solidFill>
                <a:schemeClr val="tx2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04056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899592" y="198884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Efectivo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716016" y="2060848"/>
            <a:ext cx="4066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Depósito a Plazo Fijo en BNA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788024" y="2708920"/>
            <a:ext cx="3838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Caución de Títulos Públicos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899592" y="2708920"/>
            <a:ext cx="2142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Aval Bancario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99592" y="3429000"/>
            <a:ext cx="1544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Hipoteca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860032" y="3429000"/>
            <a:ext cx="2952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Prenda con Registro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971600" y="4293096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Seguro de Caución (solamente las obligaciones aprobadas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sz="2400" dirty="0" smtClean="0">
                <a:solidFill>
                  <a:schemeClr val="tx2"/>
                </a:solidFill>
              </a:rPr>
              <a:t>   por la Superintendencia de Seguros de la Nación)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971600" y="522920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Otros tipos: Aval de SGR,   Aval del Tesoro de la Nación </a:t>
            </a:r>
            <a:endParaRPr lang="es-AR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467544" y="1772816"/>
            <a:ext cx="3456384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QUIÉNES  DEBEN  INSCRIBIRSE: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971600" y="2780928"/>
            <a:ext cx="7420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Compañías de seguro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71600" y="3573016"/>
            <a:ext cx="2954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Entidades bancarias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71600" y="4365104"/>
            <a:ext cx="458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dirty="0" smtClean="0"/>
              <a:t>  </a:t>
            </a:r>
            <a:r>
              <a:rPr lang="es-AR" sz="2400" dirty="0" smtClean="0">
                <a:solidFill>
                  <a:schemeClr val="tx2"/>
                </a:solidFill>
              </a:rPr>
              <a:t>Sociedades de garantía recíproca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67544" y="836712"/>
            <a:ext cx="5149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1800" dirty="0" smtClean="0">
                <a:solidFill>
                  <a:schemeClr val="tx2"/>
                </a:solidFill>
              </a:rPr>
              <a:t>REGISTRO DE ENTIDADES EMISORAS DE GARANTÍAS</a:t>
            </a:r>
            <a:endParaRPr lang="es-AR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467544" y="1772816"/>
            <a:ext cx="468052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Cupos (importes máximos) para operar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Rectángulo"/>
          <p:cNvSpPr/>
          <p:nvPr/>
        </p:nvSpPr>
        <p:spPr>
          <a:xfrm>
            <a:off x="467544" y="836712"/>
            <a:ext cx="5149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1800" dirty="0" smtClean="0">
                <a:solidFill>
                  <a:schemeClr val="tx2"/>
                </a:solidFill>
              </a:rPr>
              <a:t>REGISTRO DE ENTIDADES EMISORAS DE GARANTÍAS</a:t>
            </a:r>
            <a:endParaRPr lang="es-AR" sz="1800" dirty="0">
              <a:solidFill>
                <a:schemeClr val="tx2"/>
              </a:solidFill>
            </a:endParaRPr>
          </a:p>
        </p:txBody>
      </p:sp>
      <p:sp>
        <p:nvSpPr>
          <p:cNvPr id="9" name="Text Box 1030"/>
          <p:cNvSpPr txBox="1">
            <a:spLocks noChangeArrowheads="1"/>
          </p:cNvSpPr>
          <p:nvPr/>
        </p:nvSpPr>
        <p:spPr bwMode="auto">
          <a:xfrm>
            <a:off x="683568" y="2780928"/>
            <a:ext cx="806489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_tradnl" dirty="0" smtClean="0"/>
              <a:t>     </a:t>
            </a:r>
            <a:r>
              <a:rPr lang="es-ES_tradnl" sz="2000" b="1" dirty="0" smtClean="0">
                <a:solidFill>
                  <a:schemeClr val="tx2"/>
                </a:solidFill>
              </a:rPr>
              <a:t>Compañías </a:t>
            </a:r>
            <a:r>
              <a:rPr lang="es-ES_tradnl" sz="2000" b="1" dirty="0">
                <a:solidFill>
                  <a:schemeClr val="tx2"/>
                </a:solidFill>
              </a:rPr>
              <a:t>aseguradoras</a:t>
            </a:r>
            <a:r>
              <a:rPr lang="es-ES_tradnl" sz="2000" dirty="0">
                <a:solidFill>
                  <a:schemeClr val="tx2"/>
                </a:solidFill>
              </a:rPr>
              <a:t>: </a:t>
            </a:r>
          </a:p>
          <a:p>
            <a:pPr>
              <a:buFont typeface="Wingdings" pitchFamily="2" charset="2"/>
              <a:buNone/>
            </a:pPr>
            <a:r>
              <a:rPr lang="es-ES_tradnl" sz="2000" dirty="0">
                <a:solidFill>
                  <a:schemeClr val="tx2"/>
                </a:solidFill>
              </a:rPr>
              <a:t>    </a:t>
            </a:r>
            <a:r>
              <a:rPr lang="es-ES_tradnl" sz="2000" dirty="0" smtClean="0">
                <a:solidFill>
                  <a:schemeClr val="tx2"/>
                </a:solidFill>
              </a:rPr>
              <a:t>   </a:t>
            </a:r>
            <a:r>
              <a:rPr lang="es-ES_tradnl" sz="2000" u="sng" dirty="0">
                <a:solidFill>
                  <a:schemeClr val="tx2"/>
                </a:solidFill>
              </a:rPr>
              <a:t>Cupo general</a:t>
            </a:r>
            <a:r>
              <a:rPr lang="es-ES_tradnl" sz="2000" dirty="0">
                <a:solidFill>
                  <a:schemeClr val="tx2"/>
                </a:solidFill>
              </a:rPr>
              <a:t> </a:t>
            </a:r>
            <a:r>
              <a:rPr lang="es-ES_tradnl" sz="2000" dirty="0" smtClean="0">
                <a:solidFill>
                  <a:schemeClr val="tx2"/>
                </a:solidFill>
              </a:rPr>
              <a:t> para </a:t>
            </a:r>
            <a:r>
              <a:rPr lang="es-ES_tradnl" sz="2000" dirty="0">
                <a:solidFill>
                  <a:schemeClr val="tx2"/>
                </a:solidFill>
              </a:rPr>
              <a:t>todos los tomadores (con </a:t>
            </a:r>
            <a:r>
              <a:rPr lang="es-ES_tradnl" sz="2000" dirty="0" smtClean="0">
                <a:solidFill>
                  <a:schemeClr val="tx2"/>
                </a:solidFill>
              </a:rPr>
              <a:t>cómputo </a:t>
            </a:r>
            <a:r>
              <a:rPr lang="es-ES_tradnl" sz="2000" dirty="0">
                <a:solidFill>
                  <a:schemeClr val="tx2"/>
                </a:solidFill>
              </a:rPr>
              <a:t>individual </a:t>
            </a:r>
            <a:endParaRPr lang="es-ES_tradnl" sz="20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2000" dirty="0" smtClean="0">
                <a:solidFill>
                  <a:schemeClr val="tx2"/>
                </a:solidFill>
              </a:rPr>
              <a:t>       para cada </a:t>
            </a:r>
            <a:r>
              <a:rPr lang="es-ES_tradnl" sz="2000" dirty="0">
                <a:solidFill>
                  <a:schemeClr val="tx2"/>
                </a:solidFill>
              </a:rPr>
              <a:t>uno de ellos) y </a:t>
            </a:r>
          </a:p>
          <a:p>
            <a:pPr>
              <a:buFont typeface="Wingdings" pitchFamily="2" charset="2"/>
              <a:buNone/>
            </a:pPr>
            <a:r>
              <a:rPr lang="es-ES_tradnl" sz="2000" dirty="0">
                <a:solidFill>
                  <a:schemeClr val="tx2"/>
                </a:solidFill>
              </a:rPr>
              <a:t>     </a:t>
            </a:r>
            <a:r>
              <a:rPr lang="es-ES_tradnl" sz="2000" dirty="0" smtClean="0">
                <a:solidFill>
                  <a:schemeClr val="tx2"/>
                </a:solidFill>
              </a:rPr>
              <a:t>  </a:t>
            </a:r>
            <a:r>
              <a:rPr lang="es-ES_tradnl" sz="2000" u="sng" dirty="0" smtClean="0">
                <a:solidFill>
                  <a:schemeClr val="tx2"/>
                </a:solidFill>
              </a:rPr>
              <a:t>Cupos </a:t>
            </a:r>
            <a:r>
              <a:rPr lang="es-ES_tradnl" sz="2000" u="sng" dirty="0">
                <a:solidFill>
                  <a:schemeClr val="tx2"/>
                </a:solidFill>
              </a:rPr>
              <a:t>facultativos</a:t>
            </a:r>
            <a:r>
              <a:rPr lang="es-ES_tradnl" sz="2000" dirty="0">
                <a:solidFill>
                  <a:schemeClr val="tx2"/>
                </a:solidFill>
              </a:rPr>
              <a:t> </a:t>
            </a:r>
            <a:r>
              <a:rPr lang="es-ES_tradnl" sz="2000" dirty="0" smtClean="0">
                <a:solidFill>
                  <a:schemeClr val="tx2"/>
                </a:solidFill>
              </a:rPr>
              <a:t>  para </a:t>
            </a:r>
            <a:r>
              <a:rPr lang="es-ES_tradnl" sz="2000" dirty="0">
                <a:solidFill>
                  <a:schemeClr val="tx2"/>
                </a:solidFill>
              </a:rPr>
              <a:t>uno o más tomadores</a:t>
            </a:r>
          </a:p>
          <a:p>
            <a:pPr>
              <a:buFont typeface="Wingdings" pitchFamily="2" charset="2"/>
              <a:buNone/>
            </a:pPr>
            <a:r>
              <a:rPr lang="es-ES_tradnl" sz="2000" dirty="0"/>
              <a:t>     </a:t>
            </a:r>
          </a:p>
        </p:txBody>
      </p:sp>
      <p:sp>
        <p:nvSpPr>
          <p:cNvPr id="13" name="Text Box 1031"/>
          <p:cNvSpPr txBox="1">
            <a:spLocks noChangeArrowheads="1"/>
          </p:cNvSpPr>
          <p:nvPr/>
        </p:nvSpPr>
        <p:spPr bwMode="auto">
          <a:xfrm>
            <a:off x="755576" y="4437112"/>
            <a:ext cx="6877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_tradnl" dirty="0"/>
              <a:t>  </a:t>
            </a:r>
            <a:r>
              <a:rPr lang="es-ES_tradnl" dirty="0" smtClean="0"/>
              <a:t> </a:t>
            </a:r>
            <a:r>
              <a:rPr lang="es-ES_tradnl" sz="2000" b="1" dirty="0" smtClean="0">
                <a:solidFill>
                  <a:schemeClr val="tx2"/>
                </a:solidFill>
              </a:rPr>
              <a:t>Sociedades </a:t>
            </a:r>
            <a:r>
              <a:rPr lang="es-ES_tradnl" sz="2000" b="1" dirty="0">
                <a:solidFill>
                  <a:schemeClr val="tx2"/>
                </a:solidFill>
              </a:rPr>
              <a:t>de garantía recíproca (SGR):</a:t>
            </a:r>
            <a:endParaRPr lang="es-ES_tradnl" sz="20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2000" dirty="0">
                <a:solidFill>
                  <a:schemeClr val="tx2"/>
                </a:solidFill>
              </a:rPr>
              <a:t>     Cupo </a:t>
            </a:r>
            <a:r>
              <a:rPr lang="es-ES_tradnl" sz="2000" u="sng" dirty="0">
                <a:solidFill>
                  <a:schemeClr val="tx2"/>
                </a:solidFill>
              </a:rPr>
              <a:t>por socio partícipe</a:t>
            </a:r>
            <a:r>
              <a:rPr lang="es-ES_tradnl" sz="2000" dirty="0">
                <a:solidFill>
                  <a:schemeClr val="tx2"/>
                </a:solidFill>
              </a:rPr>
              <a:t> y </a:t>
            </a:r>
            <a:endParaRPr lang="es-ES_tradnl" sz="20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2000" dirty="0" smtClean="0">
                <a:solidFill>
                  <a:schemeClr val="tx2"/>
                </a:solidFill>
              </a:rPr>
              <a:t>     </a:t>
            </a:r>
            <a:r>
              <a:rPr lang="es-ES_tradnl" sz="2000" u="sng" dirty="0" smtClean="0">
                <a:solidFill>
                  <a:schemeClr val="tx2"/>
                </a:solidFill>
              </a:rPr>
              <a:t>Cupo </a:t>
            </a:r>
            <a:r>
              <a:rPr lang="es-ES_tradnl" sz="2000" u="sng" dirty="0">
                <a:solidFill>
                  <a:schemeClr val="tx2"/>
                </a:solidFill>
              </a:rPr>
              <a:t>para todos los </a:t>
            </a:r>
            <a:r>
              <a:rPr lang="es-ES_tradnl" sz="2000" u="sng" dirty="0" err="1">
                <a:solidFill>
                  <a:schemeClr val="tx2"/>
                </a:solidFill>
              </a:rPr>
              <a:t>los</a:t>
            </a:r>
            <a:r>
              <a:rPr lang="es-ES_tradnl" sz="2000" u="sng" dirty="0">
                <a:solidFill>
                  <a:schemeClr val="tx2"/>
                </a:solidFill>
              </a:rPr>
              <a:t> socios</a:t>
            </a:r>
            <a:r>
              <a:rPr lang="es-ES_tradnl" sz="2000" dirty="0">
                <a:solidFill>
                  <a:schemeClr val="tx2"/>
                </a:solidFill>
              </a:rPr>
              <a:t> de la SGR</a:t>
            </a:r>
          </a:p>
          <a:p>
            <a:pPr>
              <a:buFont typeface="Wingdings" pitchFamily="2" charset="2"/>
              <a:buNone/>
            </a:pPr>
            <a:r>
              <a:rPr lang="es-ES_tradnl" sz="2000" dirty="0">
                <a:solidFill>
                  <a:schemeClr val="tx2"/>
                </a:solidFill>
              </a:rPr>
              <a:t>   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Rectángulo"/>
          <p:cNvSpPr/>
          <p:nvPr/>
        </p:nvSpPr>
        <p:spPr>
          <a:xfrm>
            <a:off x="3635896" y="3501008"/>
            <a:ext cx="5184576" cy="2520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9" name="28 Rectángulo"/>
          <p:cNvSpPr/>
          <p:nvPr/>
        </p:nvSpPr>
        <p:spPr>
          <a:xfrm>
            <a:off x="3635896" y="1556792"/>
            <a:ext cx="5184576" cy="1800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8" name="27 Rectángulo"/>
          <p:cNvSpPr/>
          <p:nvPr/>
        </p:nvSpPr>
        <p:spPr>
          <a:xfrm>
            <a:off x="251520" y="1556792"/>
            <a:ext cx="3240360" cy="44644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Rectángulo"/>
          <p:cNvSpPr/>
          <p:nvPr/>
        </p:nvSpPr>
        <p:spPr>
          <a:xfrm>
            <a:off x="683568" y="836712"/>
            <a:ext cx="4433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dirty="0" smtClean="0">
                <a:solidFill>
                  <a:schemeClr val="tx2"/>
                </a:solidFill>
              </a:rPr>
              <a:t>SISTEMA  ÚNICO  DE  GARANTÍAS</a:t>
            </a:r>
            <a:endParaRPr lang="es-AR" sz="2400" dirty="0">
              <a:solidFill>
                <a:schemeClr val="tx2"/>
              </a:solidFill>
            </a:endParaRPr>
          </a:p>
        </p:txBody>
      </p:sp>
      <p:pic>
        <p:nvPicPr>
          <p:cNvPr id="9" name="Picture 31" descr="computad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356992"/>
            <a:ext cx="781050" cy="1008063"/>
          </a:xfrm>
          <a:prstGeom prst="rect">
            <a:avLst/>
          </a:prstGeom>
          <a:noFill/>
        </p:spPr>
      </p:pic>
      <p:pic>
        <p:nvPicPr>
          <p:cNvPr id="11" name="Picture 29" descr="Image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772816"/>
            <a:ext cx="747895" cy="720080"/>
          </a:xfrm>
          <a:prstGeom prst="rect">
            <a:avLst/>
          </a:prstGeom>
          <a:noFill/>
        </p:spPr>
      </p:pic>
      <p:pic>
        <p:nvPicPr>
          <p:cNvPr id="13" name="Picture 22" descr="j0250078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792163" cy="787400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971600" y="2564904"/>
            <a:ext cx="1871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Registro de Entidades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 Emisoras de Garantías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259632" y="4653136"/>
            <a:ext cx="2065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Garantías no electrónicas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(Hipoteca, Prenda, etc.)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51520" y="3429000"/>
            <a:ext cx="18496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Garantías electrónicas</a:t>
            </a:r>
          </a:p>
          <a:p>
            <a:pPr algn="ctr"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 (Seguros de Caución,   Avales electrónicos y  Efectivo)</a:t>
            </a:r>
            <a:endParaRPr lang="es-AR" sz="2400" dirty="0">
              <a:solidFill>
                <a:schemeClr val="tx2"/>
              </a:solidFill>
            </a:endParaRPr>
          </a:p>
        </p:txBody>
      </p:sp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1772816"/>
            <a:ext cx="11525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026" descr="p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700808"/>
            <a:ext cx="1143000" cy="931863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9" name="18 CuadroTexto"/>
          <p:cNvSpPr txBox="1"/>
          <p:nvPr/>
        </p:nvSpPr>
        <p:spPr>
          <a:xfrm>
            <a:off x="3995936" y="2780928"/>
            <a:ext cx="2240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Sistema Informático MARÍA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588224" y="2780928"/>
            <a:ext cx="1740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s-AR" dirty="0" smtClean="0">
                <a:solidFill>
                  <a:schemeClr val="tx2"/>
                </a:solidFill>
              </a:rPr>
              <a:t>Sistemas impositivos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3635896" y="3573016"/>
            <a:ext cx="517821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r>
              <a:rPr lang="es-AR" sz="2400" i="1" dirty="0" smtClean="0">
                <a:solidFill>
                  <a:schemeClr val="tx2">
                    <a:lumMod val="75000"/>
                  </a:schemeClr>
                </a:solidFill>
              </a:rPr>
              <a:t>WEB AFIP</a:t>
            </a:r>
          </a:p>
          <a:p>
            <a:endParaRPr lang="es-AR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Garantes y cupos</a:t>
            </a:r>
          </a:p>
          <a:p>
            <a:pPr>
              <a:buFont typeface="Wingdings" pitchFamily="2" charset="2"/>
              <a:buChar char="ü"/>
            </a:pPr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Consulta y emisión de pólizas y avales electrónicos</a:t>
            </a:r>
          </a:p>
          <a:p>
            <a:pPr>
              <a:buFont typeface="Wingdings" pitchFamily="2" charset="2"/>
              <a:buChar char="ü"/>
            </a:pPr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Gestión de garantes: Estado de las garantías</a:t>
            </a:r>
          </a:p>
          <a:p>
            <a:pPr>
              <a:buFont typeface="Wingdings" pitchFamily="2" charset="2"/>
              <a:buChar char="ü"/>
            </a:pPr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Inventario permanente de garantías (disponible</a:t>
            </a:r>
          </a:p>
          <a:p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    solamente en Intranet)</a:t>
            </a:r>
          </a:p>
          <a:p>
            <a:endParaRPr lang="es-AR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9" grpId="0" animBg="1"/>
      <p:bldP spid="28" grpId="0" animBg="1"/>
      <p:bldP spid="14" grpId="0"/>
      <p:bldP spid="15" grpId="0"/>
      <p:bldP spid="16" grpId="0"/>
      <p:bldP spid="19" grpId="0"/>
      <p:bldP spid="20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25 Diagrama"/>
          <p:cNvGraphicFramePr/>
          <p:nvPr/>
        </p:nvGraphicFramePr>
        <p:xfrm>
          <a:off x="395536" y="2143116"/>
          <a:ext cx="839130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395536" y="764704"/>
            <a:ext cx="525658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Rectángulo"/>
          <p:cNvSpPr/>
          <p:nvPr/>
        </p:nvSpPr>
        <p:spPr>
          <a:xfrm>
            <a:off x="683568" y="836712"/>
            <a:ext cx="4673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2400" dirty="0" smtClean="0">
                <a:solidFill>
                  <a:schemeClr val="tx2"/>
                </a:solidFill>
              </a:rPr>
              <a:t>SISTEMA  DE  PÓLIZA ELECTRÓNICA</a:t>
            </a: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67544" y="1484784"/>
            <a:ext cx="1728192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AR" sz="2000" dirty="0" smtClean="0"/>
          </a:p>
          <a:p>
            <a:pPr algn="ctr"/>
            <a:r>
              <a:rPr lang="es-AR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</a:t>
            </a:r>
            <a:endParaRPr lang="es-AR" sz="2000" dirty="0" smtClean="0">
              <a:solidFill>
                <a:schemeClr val="bg1"/>
              </a:solidFill>
            </a:endParaRPr>
          </a:p>
          <a:p>
            <a:pPr algn="ctr"/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2204864"/>
            <a:ext cx="74202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ES_tradnl" sz="2100" dirty="0" smtClean="0">
                <a:solidFill>
                  <a:schemeClr val="tx2"/>
                </a:solidFill>
              </a:rPr>
              <a:t> Recibir electrónicamente las pólizas de seguros de caución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ES_tradnl" sz="2100" dirty="0" smtClean="0">
                <a:solidFill>
                  <a:schemeClr val="tx2"/>
                </a:solidFill>
              </a:rPr>
              <a:t>    destinadas a garantizar operaciones aduaneras e impositivas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83568" y="2996952"/>
            <a:ext cx="73009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ES_tradnl" sz="2100" dirty="0" smtClean="0">
                <a:solidFill>
                  <a:schemeClr val="tx2"/>
                </a:solidFill>
              </a:rPr>
              <a:t> Registrar automáticamente en los Sistemas Informático María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ES_tradnl" sz="2100" dirty="0" smtClean="0">
                <a:solidFill>
                  <a:schemeClr val="tx2"/>
                </a:solidFill>
              </a:rPr>
              <a:t>    e Impositivos las pólizas recibidas por esta vía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es-AR" sz="2400" dirty="0">
              <a:solidFill>
                <a:schemeClr val="tx2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4653136"/>
            <a:ext cx="71386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sz="2000" dirty="0" smtClean="0">
                <a:solidFill>
                  <a:schemeClr val="tx2"/>
                </a:solidFill>
              </a:rPr>
              <a:t>  </a:t>
            </a:r>
            <a:r>
              <a:rPr lang="es-ES_tradnl" sz="2100" dirty="0" smtClean="0">
                <a:solidFill>
                  <a:schemeClr val="tx2"/>
                </a:solidFill>
              </a:rPr>
              <a:t>Verificar la autenticidad de la firma del emisor y asegurar la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ES_tradnl" sz="2100" dirty="0" smtClean="0">
                <a:solidFill>
                  <a:schemeClr val="tx2"/>
                </a:solidFill>
              </a:rPr>
              <a:t>     validez jurídica de las pólizas recibidas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83568" y="3861048"/>
            <a:ext cx="69047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ES_tradnl" sz="2100" dirty="0" smtClean="0">
                <a:solidFill>
                  <a:schemeClr val="tx2"/>
                </a:solidFill>
              </a:rPr>
              <a:t> Posibilitar la consulta e impresión de las pólizas emitidas,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ES_tradnl" sz="2100" dirty="0" smtClean="0">
                <a:solidFill>
                  <a:schemeClr val="tx2"/>
                </a:solidFill>
              </a:rPr>
              <a:t>     a través de la página “Web” de la AFIP</a:t>
            </a:r>
            <a:endParaRPr lang="es-AR" sz="2400" dirty="0" smtClean="0">
              <a:solidFill>
                <a:schemeClr val="tx2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83568" y="5373216"/>
            <a:ext cx="721357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AR" sz="2000" dirty="0" smtClean="0">
                <a:solidFill>
                  <a:schemeClr val="tx2"/>
                </a:solidFill>
              </a:rPr>
              <a:t>  </a:t>
            </a:r>
            <a:r>
              <a:rPr lang="es-ES_tradnl" sz="2100" dirty="0" smtClean="0">
                <a:solidFill>
                  <a:schemeClr val="tx2"/>
                </a:solidFill>
              </a:rPr>
              <a:t>Comunicar la baja electrónica de las garantías sin necesidad 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s-ES_tradnl" sz="2100" dirty="0" smtClean="0">
                <a:solidFill>
                  <a:schemeClr val="tx2"/>
                </a:solidFill>
              </a:rPr>
              <a:t>     de devolver un documento impreso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s-ES_tradnl" sz="21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6914</TotalTime>
  <Words>510</Words>
  <Application>Microsoft Office PowerPoint</Application>
  <PresentationFormat>Presentación en pantalla (4:3)</PresentationFormat>
  <Paragraphs>144</Paragraphs>
  <Slides>12</Slides>
  <Notes>12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Tema de Office</vt:lpstr>
      <vt:lpstr>Drawing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Administrador</dc:creator>
  <cp:lastModifiedBy> </cp:lastModifiedBy>
  <cp:revision>985</cp:revision>
  <dcterms:created xsi:type="dcterms:W3CDTF">2009-08-31T16:54:15Z</dcterms:created>
  <dcterms:modified xsi:type="dcterms:W3CDTF">2013-08-23T13:24:03Z</dcterms:modified>
</cp:coreProperties>
</file>